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9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0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1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drawings/drawing1.xml" ContentType="application/vnd.openxmlformats-officedocument.drawingml.chartshapes+xml"/>
  <Override PartName="/ppt/notesSlides/notesSlide14.xml" ContentType="application/vnd.openxmlformats-officedocument.presentationml.notesSlide+xml"/>
  <Override PartName="/ppt/charts/chart6.xml" ContentType="application/vnd.openxmlformats-officedocument.drawingml.chart+xml"/>
  <Override PartName="/ppt/drawings/drawing2.xml" ContentType="application/vnd.openxmlformats-officedocument.drawingml.chartshapes+xml"/>
  <Override PartName="/ppt/notesSlides/notesSlide15.xml" ContentType="application/vnd.openxmlformats-officedocument.presentationml.notesSlide+xml"/>
  <Override PartName="/ppt/charts/chart7.xml" ContentType="application/vnd.openxmlformats-officedocument.drawingml.chart+xml"/>
  <Override PartName="/ppt/notesSlides/notesSlide16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harts/chart8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9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10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17.xml" ContentType="application/vnd.openxmlformats-officedocument.presentationml.notesSlide+xml"/>
  <Override PartName="/ppt/charts/chart11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2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notesSlides/notesSlide18.xml" ContentType="application/vnd.openxmlformats-officedocument.presentationml.notesSlide+xml"/>
  <Override PartName="/ppt/charts/chart13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charts/chart14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drawings/drawing3.xml" ContentType="application/vnd.openxmlformats-officedocument.drawingml.chartshapes+xml"/>
  <Override PartName="/ppt/charts/chart15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drawings/drawing4.xml" ContentType="application/vnd.openxmlformats-officedocument.drawingml.chartshapes+xml"/>
  <Override PartName="/ppt/charts/chart16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drawings/drawing5.xml" ContentType="application/vnd.openxmlformats-officedocument.drawingml.chartshapes+xml"/>
  <Override PartName="/ppt/charts/chart17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drawings/drawing6.xml" ContentType="application/vnd.openxmlformats-officedocument.drawingml.chartshapes+xml"/>
  <Override PartName="/ppt/notesSlides/notesSlide28.xml" ContentType="application/vnd.openxmlformats-officedocument.presentationml.notesSlide+xml"/>
  <Override PartName="/ppt/charts/chart18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drawings/drawing7.xml" ContentType="application/vnd.openxmlformats-officedocument.drawingml.chartshapes+xml"/>
  <Override PartName="/ppt/notesSlides/notesSlide29.xml" ContentType="application/vnd.openxmlformats-officedocument.presentationml.notesSlide+xml"/>
  <Override PartName="/ppt/charts/chart19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drawings/drawing8.xml" ContentType="application/vnd.openxmlformats-officedocument.drawingml.chartshapes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charts/chart20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drawings/drawing9.xml" ContentType="application/vnd.openxmlformats-officedocument.drawingml.chartshapes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charts/chart21.xml" ContentType="application/vnd.openxmlformats-officedocument.drawingml.chart+xml"/>
  <Override PartName="/ppt/charts/style19.xml" ContentType="application/vnd.ms-office.chartstyle+xml"/>
  <Override PartName="/ppt/charts/colors19.xml" ContentType="application/vnd.ms-office.chartcolorstyle+xml"/>
  <Override PartName="/ppt/drawings/drawing10.xml" ContentType="application/vnd.openxmlformats-officedocument.drawingml.chartshapes+xml"/>
  <Override PartName="/ppt/notesSlides/notesSlide34.xml" ContentType="application/vnd.openxmlformats-officedocument.presentationml.notesSlide+xml"/>
  <Override PartName="/ppt/charts/chart22.xml" ContentType="application/vnd.openxmlformats-officedocument.drawingml.chart+xml"/>
  <Override PartName="/ppt/charts/style20.xml" ContentType="application/vnd.ms-office.chartstyle+xml"/>
  <Override PartName="/ppt/charts/colors20.xml" ContentType="application/vnd.ms-office.chartcolorstyle+xml"/>
  <Override PartName="/ppt/drawings/drawing11.xml" ContentType="application/vnd.openxmlformats-officedocument.drawingml.chartshapes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charts/chart23.xml" ContentType="application/vnd.openxmlformats-officedocument.drawingml.chart+xml"/>
  <Override PartName="/ppt/charts/style21.xml" ContentType="application/vnd.ms-office.chartstyle+xml"/>
  <Override PartName="/ppt/charts/colors21.xml" ContentType="application/vnd.ms-office.chartcolorstyle+xml"/>
  <Override PartName="/ppt/drawings/drawing12.xml" ContentType="application/vnd.openxmlformats-officedocument.drawingml.chartshapes+xml"/>
  <Override PartName="/ppt/notesSlides/notesSlide37.xml" ContentType="application/vnd.openxmlformats-officedocument.presentationml.notesSlide+xml"/>
  <Override PartName="/ppt/charts/chart24.xml" ContentType="application/vnd.openxmlformats-officedocument.drawingml.chart+xml"/>
  <Override PartName="/ppt/charts/style22.xml" ContentType="application/vnd.ms-office.chartstyle+xml"/>
  <Override PartName="/ppt/charts/colors22.xml" ContentType="application/vnd.ms-office.chartcolorstyle+xml"/>
  <Override PartName="/ppt/drawings/drawing13.xml" ContentType="application/vnd.openxmlformats-officedocument.drawingml.chartshapes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charts/chart25.xml" ContentType="application/vnd.openxmlformats-officedocument.drawingml.chart+xml"/>
  <Override PartName="/ppt/charts/style23.xml" ContentType="application/vnd.ms-office.chartstyle+xml"/>
  <Override PartName="/ppt/charts/colors23.xml" ContentType="application/vnd.ms-office.chartcolorstyle+xml"/>
  <Override PartName="/ppt/notesSlides/notesSlide5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autoCompressPictures="0">
  <p:sldMasterIdLst>
    <p:sldMasterId id="2147483648" r:id="rId4"/>
  </p:sldMasterIdLst>
  <p:notesMasterIdLst>
    <p:notesMasterId r:id="rId116"/>
  </p:notesMasterIdLst>
  <p:handoutMasterIdLst>
    <p:handoutMasterId r:id="rId117"/>
  </p:handoutMasterIdLst>
  <p:sldIdLst>
    <p:sldId id="256" r:id="rId5"/>
    <p:sldId id="258" r:id="rId6"/>
    <p:sldId id="259" r:id="rId7"/>
    <p:sldId id="260" r:id="rId8"/>
    <p:sldId id="261" r:id="rId9"/>
    <p:sldId id="305" r:id="rId10"/>
    <p:sldId id="273" r:id="rId11"/>
    <p:sldId id="314" r:id="rId12"/>
    <p:sldId id="316" r:id="rId13"/>
    <p:sldId id="303" r:id="rId14"/>
    <p:sldId id="272" r:id="rId15"/>
    <p:sldId id="263" r:id="rId16"/>
    <p:sldId id="307" r:id="rId17"/>
    <p:sldId id="308" r:id="rId18"/>
    <p:sldId id="309" r:id="rId19"/>
    <p:sldId id="264" r:id="rId20"/>
    <p:sldId id="323" r:id="rId21"/>
    <p:sldId id="324" r:id="rId22"/>
    <p:sldId id="325" r:id="rId23"/>
    <p:sldId id="262" r:id="rId24"/>
    <p:sldId id="268" r:id="rId25"/>
    <p:sldId id="269" r:id="rId26"/>
    <p:sldId id="270" r:id="rId27"/>
    <p:sldId id="301" r:id="rId28"/>
    <p:sldId id="274" r:id="rId29"/>
    <p:sldId id="276" r:id="rId30"/>
    <p:sldId id="275" r:id="rId31"/>
    <p:sldId id="277" r:id="rId32"/>
    <p:sldId id="267" r:id="rId33"/>
    <p:sldId id="281" r:id="rId34"/>
    <p:sldId id="282" r:id="rId35"/>
    <p:sldId id="333" r:id="rId36"/>
    <p:sldId id="334" r:id="rId37"/>
    <p:sldId id="335" r:id="rId38"/>
    <p:sldId id="280" r:id="rId39"/>
    <p:sldId id="312" r:id="rId40"/>
    <p:sldId id="313" r:id="rId41"/>
    <p:sldId id="336" r:id="rId42"/>
    <p:sldId id="319" r:id="rId43"/>
    <p:sldId id="337" r:id="rId44"/>
    <p:sldId id="338" r:id="rId45"/>
    <p:sldId id="339" r:id="rId46"/>
    <p:sldId id="318" r:id="rId47"/>
    <p:sldId id="340" r:id="rId48"/>
    <p:sldId id="341" r:id="rId49"/>
    <p:sldId id="342" r:id="rId50"/>
    <p:sldId id="343" r:id="rId51"/>
    <p:sldId id="344" r:id="rId52"/>
    <p:sldId id="345" r:id="rId53"/>
    <p:sldId id="346" r:id="rId54"/>
    <p:sldId id="320" r:id="rId55"/>
    <p:sldId id="347" r:id="rId56"/>
    <p:sldId id="348" r:id="rId57"/>
    <p:sldId id="349" r:id="rId58"/>
    <p:sldId id="350" r:id="rId59"/>
    <p:sldId id="351" r:id="rId60"/>
    <p:sldId id="352" r:id="rId61"/>
    <p:sldId id="353" r:id="rId62"/>
    <p:sldId id="355" r:id="rId63"/>
    <p:sldId id="356" r:id="rId64"/>
    <p:sldId id="354" r:id="rId65"/>
    <p:sldId id="321" r:id="rId66"/>
    <p:sldId id="358" r:id="rId67"/>
    <p:sldId id="357" r:id="rId68"/>
    <p:sldId id="359" r:id="rId69"/>
    <p:sldId id="360" r:id="rId70"/>
    <p:sldId id="361" r:id="rId71"/>
    <p:sldId id="362" r:id="rId72"/>
    <p:sldId id="363" r:id="rId73"/>
    <p:sldId id="364" r:id="rId74"/>
    <p:sldId id="365" r:id="rId75"/>
    <p:sldId id="366" r:id="rId76"/>
    <p:sldId id="367" r:id="rId77"/>
    <p:sldId id="368" r:id="rId78"/>
    <p:sldId id="369" r:id="rId79"/>
    <p:sldId id="370" r:id="rId80"/>
    <p:sldId id="371" r:id="rId81"/>
    <p:sldId id="372" r:id="rId82"/>
    <p:sldId id="322" r:id="rId83"/>
    <p:sldId id="373" r:id="rId84"/>
    <p:sldId id="326" r:id="rId85"/>
    <p:sldId id="374" r:id="rId86"/>
    <p:sldId id="375" r:id="rId87"/>
    <p:sldId id="376" r:id="rId88"/>
    <p:sldId id="378" r:id="rId89"/>
    <p:sldId id="377" r:id="rId90"/>
    <p:sldId id="379" r:id="rId91"/>
    <p:sldId id="327" r:id="rId92"/>
    <p:sldId id="380" r:id="rId93"/>
    <p:sldId id="381" r:id="rId94"/>
    <p:sldId id="382" r:id="rId95"/>
    <p:sldId id="328" r:id="rId96"/>
    <p:sldId id="383" r:id="rId97"/>
    <p:sldId id="384" r:id="rId98"/>
    <p:sldId id="317" r:id="rId99"/>
    <p:sldId id="329" r:id="rId100"/>
    <p:sldId id="330" r:id="rId101"/>
    <p:sldId id="331" r:id="rId102"/>
    <p:sldId id="332" r:id="rId103"/>
    <p:sldId id="288" r:id="rId104"/>
    <p:sldId id="289" r:id="rId105"/>
    <p:sldId id="290" r:id="rId106"/>
    <p:sldId id="291" r:id="rId107"/>
    <p:sldId id="293" r:id="rId108"/>
    <p:sldId id="294" r:id="rId109"/>
    <p:sldId id="295" r:id="rId110"/>
    <p:sldId id="292" r:id="rId111"/>
    <p:sldId id="296" r:id="rId112"/>
    <p:sldId id="297" r:id="rId113"/>
    <p:sldId id="283" r:id="rId114"/>
    <p:sldId id="302" r:id="rId115"/>
  </p:sldIdLst>
  <p:sldSz cx="12192000" cy="6858000"/>
  <p:notesSz cx="6797675" cy="9928225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8DA8E"/>
    <a:srgbClr val="99FF99"/>
    <a:srgbClr val="99FF66"/>
    <a:srgbClr val="FFFFCC"/>
    <a:srgbClr val="FF6699"/>
    <a:srgbClr val="FFCC66"/>
    <a:srgbClr val="48A1FA"/>
    <a:srgbClr val="22D909"/>
    <a:srgbClr val="1BAD07"/>
    <a:srgbClr val="5FF84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B301B821-A1FF-4177-AEE7-76D212191A09}" styleName="Средний стиль 1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Светлый стиль 2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912C8C85-51F0-491E-9774-3900AFEF0FD7}" styleName="Светлый стиль 2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1FECB4D8-DB02-4DC6-A0A2-4F2EBAE1DC90}" styleName="Средний стиль 1 —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0A1B5D5-9B99-4C35-A422-299274C87663}" styleName="Средний стиль 1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27" autoAdjust="0"/>
    <p:restoredTop sz="91813" autoAdjust="0"/>
  </p:normalViewPr>
  <p:slideViewPr>
    <p:cSldViewPr snapToGrid="0" showGuides="1">
      <p:cViewPr varScale="1">
        <p:scale>
          <a:sx n="107" d="100"/>
          <a:sy n="107" d="100"/>
        </p:scale>
        <p:origin x="576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4" d="100"/>
        <a:sy n="114" d="100"/>
      </p:scale>
      <p:origin x="0" y="-1476"/>
    </p:cViewPr>
  </p:sorterViewPr>
  <p:notesViewPr>
    <p:cSldViewPr snapToGrid="0" showGuides="1">
      <p:cViewPr>
        <p:scale>
          <a:sx n="100" d="100"/>
          <a:sy n="100" d="100"/>
        </p:scale>
        <p:origin x="2766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117" Type="http://schemas.openxmlformats.org/officeDocument/2006/relationships/handoutMaster" Target="handoutMasters/handoutMaster1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84" Type="http://schemas.openxmlformats.org/officeDocument/2006/relationships/slide" Target="slides/slide80.xml"/><Relationship Id="rId89" Type="http://schemas.openxmlformats.org/officeDocument/2006/relationships/slide" Target="slides/slide85.xml"/><Relationship Id="rId112" Type="http://schemas.openxmlformats.org/officeDocument/2006/relationships/slide" Target="slides/slide108.xml"/><Relationship Id="rId16" Type="http://schemas.openxmlformats.org/officeDocument/2006/relationships/slide" Target="slides/slide12.xml"/><Relationship Id="rId107" Type="http://schemas.openxmlformats.org/officeDocument/2006/relationships/slide" Target="slides/slide103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102" Type="http://schemas.openxmlformats.org/officeDocument/2006/relationships/slide" Target="slides/slide98.xml"/><Relationship Id="rId5" Type="http://schemas.openxmlformats.org/officeDocument/2006/relationships/slide" Target="slides/slide1.xml"/><Relationship Id="rId90" Type="http://schemas.openxmlformats.org/officeDocument/2006/relationships/slide" Target="slides/slide86.xml"/><Relationship Id="rId95" Type="http://schemas.openxmlformats.org/officeDocument/2006/relationships/slide" Target="slides/slide91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113" Type="http://schemas.openxmlformats.org/officeDocument/2006/relationships/slide" Target="slides/slide109.xml"/><Relationship Id="rId118" Type="http://schemas.openxmlformats.org/officeDocument/2006/relationships/presProps" Target="presProps.xml"/><Relationship Id="rId80" Type="http://schemas.openxmlformats.org/officeDocument/2006/relationships/slide" Target="slides/slide76.xml"/><Relationship Id="rId85" Type="http://schemas.openxmlformats.org/officeDocument/2006/relationships/slide" Target="slides/slide81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59" Type="http://schemas.openxmlformats.org/officeDocument/2006/relationships/slide" Target="slides/slide55.xml"/><Relationship Id="rId103" Type="http://schemas.openxmlformats.org/officeDocument/2006/relationships/slide" Target="slides/slide99.xml"/><Relationship Id="rId108" Type="http://schemas.openxmlformats.org/officeDocument/2006/relationships/slide" Target="slides/slide104.xml"/><Relationship Id="rId54" Type="http://schemas.openxmlformats.org/officeDocument/2006/relationships/slide" Target="slides/slide50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91" Type="http://schemas.openxmlformats.org/officeDocument/2006/relationships/slide" Target="slides/slide87.xml"/><Relationship Id="rId96" Type="http://schemas.openxmlformats.org/officeDocument/2006/relationships/slide" Target="slides/slide9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49" Type="http://schemas.openxmlformats.org/officeDocument/2006/relationships/slide" Target="slides/slide45.xml"/><Relationship Id="rId114" Type="http://schemas.openxmlformats.org/officeDocument/2006/relationships/slide" Target="slides/slide110.xml"/><Relationship Id="rId119" Type="http://schemas.openxmlformats.org/officeDocument/2006/relationships/viewProps" Target="viewProps.xml"/><Relationship Id="rId44" Type="http://schemas.openxmlformats.org/officeDocument/2006/relationships/slide" Target="slides/slide40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81" Type="http://schemas.openxmlformats.org/officeDocument/2006/relationships/slide" Target="slides/slide77.xml"/><Relationship Id="rId86" Type="http://schemas.openxmlformats.org/officeDocument/2006/relationships/slide" Target="slides/slide82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109" Type="http://schemas.openxmlformats.org/officeDocument/2006/relationships/slide" Target="slides/slide10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97" Type="http://schemas.openxmlformats.org/officeDocument/2006/relationships/slide" Target="slides/slide93.xml"/><Relationship Id="rId104" Type="http://schemas.openxmlformats.org/officeDocument/2006/relationships/slide" Target="slides/slide100.xml"/><Relationship Id="rId120" Type="http://schemas.openxmlformats.org/officeDocument/2006/relationships/theme" Target="theme/theme1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slide" Target="slides/slide88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slide" Target="slides/slide83.xml"/><Relationship Id="rId110" Type="http://schemas.openxmlformats.org/officeDocument/2006/relationships/slide" Target="slides/slide106.xml"/><Relationship Id="rId115" Type="http://schemas.openxmlformats.org/officeDocument/2006/relationships/slide" Target="slides/slide111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56" Type="http://schemas.openxmlformats.org/officeDocument/2006/relationships/slide" Target="slides/slide52.xml"/><Relationship Id="rId77" Type="http://schemas.openxmlformats.org/officeDocument/2006/relationships/slide" Target="slides/slide73.xml"/><Relationship Id="rId100" Type="http://schemas.openxmlformats.org/officeDocument/2006/relationships/slide" Target="slides/slide96.xml"/><Relationship Id="rId105" Type="http://schemas.openxmlformats.org/officeDocument/2006/relationships/slide" Target="slides/slide10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93" Type="http://schemas.openxmlformats.org/officeDocument/2006/relationships/slide" Target="slides/slide89.xml"/><Relationship Id="rId98" Type="http://schemas.openxmlformats.org/officeDocument/2006/relationships/slide" Target="slides/slide94.xml"/><Relationship Id="rId121" Type="http://schemas.openxmlformats.org/officeDocument/2006/relationships/tableStyles" Target="tableStyles.xml"/><Relationship Id="rId3" Type="http://schemas.openxmlformats.org/officeDocument/2006/relationships/customXml" Target="../customXml/item3.xml"/><Relationship Id="rId25" Type="http://schemas.openxmlformats.org/officeDocument/2006/relationships/slide" Target="slides/slide21.xml"/><Relationship Id="rId46" Type="http://schemas.openxmlformats.org/officeDocument/2006/relationships/slide" Target="slides/slide42.xml"/><Relationship Id="rId67" Type="http://schemas.openxmlformats.org/officeDocument/2006/relationships/slide" Target="slides/slide63.xml"/><Relationship Id="rId116" Type="http://schemas.openxmlformats.org/officeDocument/2006/relationships/notesMaster" Target="notesMasters/notesMaster1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62" Type="http://schemas.openxmlformats.org/officeDocument/2006/relationships/slide" Target="slides/slide58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111" Type="http://schemas.openxmlformats.org/officeDocument/2006/relationships/slide" Target="slides/slide107.xml"/><Relationship Id="rId15" Type="http://schemas.openxmlformats.org/officeDocument/2006/relationships/slide" Target="slides/slide11.xml"/><Relationship Id="rId36" Type="http://schemas.openxmlformats.org/officeDocument/2006/relationships/slide" Target="slides/slide32.xml"/><Relationship Id="rId57" Type="http://schemas.openxmlformats.org/officeDocument/2006/relationships/slide" Target="slides/slide53.xml"/><Relationship Id="rId106" Type="http://schemas.openxmlformats.org/officeDocument/2006/relationships/slide" Target="slides/slide102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52" Type="http://schemas.openxmlformats.org/officeDocument/2006/relationships/slide" Target="slides/slide48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94" Type="http://schemas.openxmlformats.org/officeDocument/2006/relationships/slide" Target="slides/slide90.xml"/><Relationship Id="rId99" Type="http://schemas.openxmlformats.org/officeDocument/2006/relationships/slide" Target="slides/slide95.xml"/><Relationship Id="rId101" Type="http://schemas.openxmlformats.org/officeDocument/2006/relationships/slide" Target="slides/slide9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0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1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2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3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4.xlsx"/><Relationship Id="rId2" Type="http://schemas.microsoft.com/office/2011/relationships/chartColorStyle" Target="colors12.xml"/><Relationship Id="rId1" Type="http://schemas.microsoft.com/office/2011/relationships/chartStyle" Target="style12.xml"/><Relationship Id="rId4" Type="http://schemas.openxmlformats.org/officeDocument/2006/relationships/chartUserShapes" Target="../drawings/drawing3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5.xlsx"/><Relationship Id="rId2" Type="http://schemas.microsoft.com/office/2011/relationships/chartColorStyle" Target="colors13.xml"/><Relationship Id="rId1" Type="http://schemas.microsoft.com/office/2011/relationships/chartStyle" Target="style13.xml"/><Relationship Id="rId4" Type="http://schemas.openxmlformats.org/officeDocument/2006/relationships/chartUserShapes" Target="../drawings/drawing4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6.xlsx"/><Relationship Id="rId2" Type="http://schemas.microsoft.com/office/2011/relationships/chartColorStyle" Target="colors14.xml"/><Relationship Id="rId1" Type="http://schemas.microsoft.com/office/2011/relationships/chartStyle" Target="style14.xml"/><Relationship Id="rId4" Type="http://schemas.openxmlformats.org/officeDocument/2006/relationships/chartUserShapes" Target="../drawings/drawing5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7.xlsx"/><Relationship Id="rId2" Type="http://schemas.microsoft.com/office/2011/relationships/chartColorStyle" Target="colors15.xml"/><Relationship Id="rId1" Type="http://schemas.microsoft.com/office/2011/relationships/chartStyle" Target="style15.xml"/><Relationship Id="rId4" Type="http://schemas.openxmlformats.org/officeDocument/2006/relationships/chartUserShapes" Target="../drawings/drawing6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8.xlsx"/><Relationship Id="rId2" Type="http://schemas.microsoft.com/office/2011/relationships/chartColorStyle" Target="colors16.xml"/><Relationship Id="rId1" Type="http://schemas.microsoft.com/office/2011/relationships/chartStyle" Target="style16.xml"/><Relationship Id="rId4" Type="http://schemas.openxmlformats.org/officeDocument/2006/relationships/chartUserShapes" Target="../drawings/drawing7.xml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9.xlsx"/><Relationship Id="rId2" Type="http://schemas.microsoft.com/office/2011/relationships/chartColorStyle" Target="colors17.xml"/><Relationship Id="rId1" Type="http://schemas.microsoft.com/office/2011/relationships/chartStyle" Target="style17.xml"/><Relationship Id="rId4" Type="http://schemas.openxmlformats.org/officeDocument/2006/relationships/chartUserShapes" Target="../drawings/drawing8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0.xlsx"/><Relationship Id="rId2" Type="http://schemas.microsoft.com/office/2011/relationships/chartColorStyle" Target="colors18.xml"/><Relationship Id="rId1" Type="http://schemas.microsoft.com/office/2011/relationships/chartStyle" Target="style18.xml"/><Relationship Id="rId4" Type="http://schemas.openxmlformats.org/officeDocument/2006/relationships/chartUserShapes" Target="../drawings/drawing9.xml"/></Relationships>
</file>

<file path=ppt/charts/_rels/chart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1.xlsx"/><Relationship Id="rId2" Type="http://schemas.microsoft.com/office/2011/relationships/chartColorStyle" Target="colors19.xml"/><Relationship Id="rId1" Type="http://schemas.microsoft.com/office/2011/relationships/chartStyle" Target="style19.xml"/><Relationship Id="rId4" Type="http://schemas.openxmlformats.org/officeDocument/2006/relationships/chartUserShapes" Target="../drawings/drawing10.xml"/></Relationships>
</file>

<file path=ppt/charts/_rels/chart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2.xlsx"/><Relationship Id="rId2" Type="http://schemas.microsoft.com/office/2011/relationships/chartColorStyle" Target="colors20.xml"/><Relationship Id="rId1" Type="http://schemas.microsoft.com/office/2011/relationships/chartStyle" Target="style20.xml"/><Relationship Id="rId4" Type="http://schemas.openxmlformats.org/officeDocument/2006/relationships/chartUserShapes" Target="../drawings/drawing11.xml"/></Relationships>
</file>

<file path=ppt/charts/_rels/chart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3.xlsx"/><Relationship Id="rId2" Type="http://schemas.microsoft.com/office/2011/relationships/chartColorStyle" Target="colors21.xml"/><Relationship Id="rId1" Type="http://schemas.microsoft.com/office/2011/relationships/chartStyle" Target="style21.xml"/><Relationship Id="rId4" Type="http://schemas.openxmlformats.org/officeDocument/2006/relationships/chartUserShapes" Target="../drawings/drawing12.xml"/></Relationships>
</file>

<file path=ppt/charts/_rels/chart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4.xlsx"/><Relationship Id="rId2" Type="http://schemas.microsoft.com/office/2011/relationships/chartColorStyle" Target="colors22.xml"/><Relationship Id="rId1" Type="http://schemas.microsoft.com/office/2011/relationships/chartStyle" Target="style22.xml"/><Relationship Id="rId4" Type="http://schemas.openxmlformats.org/officeDocument/2006/relationships/chartUserShapes" Target="../drawings/drawing13.xml"/></Relationships>
</file>

<file path=ppt/charts/_rels/chart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5.xlsx"/><Relationship Id="rId2" Type="http://schemas.microsoft.com/office/2011/relationships/chartColorStyle" Target="colors23.xml"/><Relationship Id="rId1" Type="http://schemas.microsoft.com/office/2011/relationships/chartStyle" Target="style23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5.xlsx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chartUserShapes" Target="../drawings/drawing1.xm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7.xlsx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8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9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1" i="0" u="none" strike="noStrike" kern="1200" cap="all" spc="5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26908344967517361"/>
          <c:y val="0.15844937075852095"/>
          <c:w val="0.66293777984001778"/>
          <c:h val="0.6882479355307186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Численность населения</c:v>
                </c:pt>
              </c:strCache>
            </c:strRef>
          </c:tx>
          <c:spPr>
            <a:gradFill flip="none" rotWithShape="1">
              <a:gsLst>
                <a:gs pos="0">
                  <a:schemeClr val="accent1"/>
                </a:gs>
                <a:gs pos="75000">
                  <a:schemeClr val="accent1">
                    <a:lumMod val="60000"/>
                    <a:lumOff val="40000"/>
                  </a:schemeClr>
                </a:gs>
                <a:gs pos="51000">
                  <a:schemeClr val="accent1">
                    <a:alpha val="75000"/>
                  </a:schemeClr>
                </a:gs>
                <a:gs pos="100000">
                  <a:schemeClr val="accent1">
                    <a:lumMod val="20000"/>
                    <a:lumOff val="80000"/>
                    <a:alpha val="15000"/>
                  </a:schemeClr>
                </a:gs>
              </a:gsLst>
              <a:lin ang="10800000" scaled="1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5"/>
                <c:pt idx="0">
                  <c:v>2019 год (факт)</c:v>
                </c:pt>
                <c:pt idx="1">
                  <c:v>2020 год (ожидаемое)</c:v>
                </c:pt>
                <c:pt idx="2">
                  <c:v>2021 год (план)</c:v>
                </c:pt>
                <c:pt idx="3">
                  <c:v>2022 год (план)</c:v>
                </c:pt>
                <c:pt idx="4">
                  <c:v>2023 год (план)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231857</c:v>
                </c:pt>
                <c:pt idx="1">
                  <c:v>231101</c:v>
                </c:pt>
                <c:pt idx="2">
                  <c:v>230588</c:v>
                </c:pt>
                <c:pt idx="3">
                  <c:v>230343</c:v>
                </c:pt>
                <c:pt idx="4">
                  <c:v>230064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290-4153-8F0C-E8B4ABD45C0C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-1497753424"/>
        <c:axId val="-1497753968"/>
      </c:barChart>
      <c:catAx>
        <c:axId val="-149775342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-1497753968"/>
        <c:crosses val="autoZero"/>
        <c:auto val="1"/>
        <c:lblAlgn val="ctr"/>
        <c:lblOffset val="100"/>
        <c:noMultiLvlLbl val="0"/>
      </c:catAx>
      <c:valAx>
        <c:axId val="-149775396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-14977534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6289667453029445E-2"/>
          <c:y val="5.839720194074903E-2"/>
          <c:w val="0.85246835790790876"/>
          <c:h val="0.62706306735444317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Удельный вес безвозмездных поступлений в структуре доходов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190500" h="38100"/>
            </a:sp3d>
          </c:spPr>
          <c:invertIfNegative val="0"/>
          <c:dLbls>
            <c:dLbl>
              <c:idx val="0"/>
              <c:layout>
                <c:manualLayout>
                  <c:x val="7.5033838413378594E-3"/>
                  <c:y val="-0.30384034264806414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200" b="0" i="0" u="none" strike="noStrike" kern="1200" baseline="0">
                        <a:ln>
                          <a:solidFill>
                            <a:schemeClr val="accent1"/>
                          </a:solidFill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r>
                      <a:rPr lang="ru-RU" dirty="0"/>
                      <a:t>2020 год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200" b="0" i="0" u="none" strike="noStrike" kern="1200" baseline="0">
                      <a:ln>
                        <a:solidFill>
                          <a:schemeClr val="accent1"/>
                        </a:solidFill>
                      </a:ln>
                      <a:solidFill>
                        <a:schemeClr val="accent1">
                          <a:lumMod val="75000"/>
                        </a:schemeClr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7815-4A7F-A713-093D812D48A5}"/>
                </c:ext>
                <c:ext xmlns:c15="http://schemas.microsoft.com/office/drawing/2012/chart" uri="{CE6537A1-D6FC-4f65-9D91-7224C49458BB}">
                  <c15:layout>
                    <c:manualLayout>
                      <c:w val="0.23917776348027267"/>
                      <c:h val="8.8245057962441378E-2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1.1254854209758544E-2"/>
                  <c:y val="-0.30519603497995823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2021 год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7815-4A7F-A713-093D812D48A5}"/>
                </c:ext>
                <c:ext xmlns:c15="http://schemas.microsoft.com/office/drawing/2012/chart" uri="{CE6537A1-D6FC-4f65-9D91-7224C49458BB}">
                  <c15:layout>
                    <c:manualLayout>
                      <c:w val="0.25468738932595381"/>
                      <c:h val="6.5819376142252986E-2"/>
                    </c:manualLayout>
                  </c15:layout>
                </c:ext>
              </c:extLst>
            </c:dLbl>
            <c:dLbl>
              <c:idx val="2"/>
              <c:layout>
                <c:manualLayout>
                  <c:x val="3.7516180699195263E-3"/>
                  <c:y val="-0.30221353974182574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2022 год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7815-4A7F-A713-093D812D48A5}"/>
                </c:ext>
                <c:ext xmlns:c15="http://schemas.microsoft.com/office/drawing/2012/chart" uri="{CE6537A1-D6FC-4f65-9D91-7224C49458BB}">
                  <c15:layout>
                    <c:manualLayout>
                      <c:w val="0.20815849378271375"/>
                      <c:h val="6.5819376142252986E-2"/>
                    </c:manualLayout>
                  </c15:layout>
                </c:ext>
              </c:extLst>
            </c:dLbl>
            <c:dLbl>
              <c:idx val="3"/>
              <c:layout>
                <c:manualLayout>
                  <c:x val="-1.1254706508259764E-2"/>
                  <c:y val="-0.30519603497995823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2023</a:t>
                    </a:r>
                    <a:r>
                      <a:rPr lang="ru-RU" baseline="0" dirty="0"/>
                      <a:t> год</a:t>
                    </a:r>
                    <a:endParaRPr lang="ru-RU" dirty="0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7815-4A7F-A713-093D812D48A5}"/>
                </c:ext>
                <c:ext xmlns:c15="http://schemas.microsoft.com/office/drawing/2012/chart" uri="{CE6537A1-D6FC-4f65-9D91-7224C49458BB}">
                  <c15:layout>
                    <c:manualLayout>
                      <c:w val="0.19846497387787204"/>
                      <c:h val="6.5819376142252986E-2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ln>
                      <a:solidFill>
                        <a:schemeClr val="accent1"/>
                      </a:solidFill>
                    </a:ln>
                    <a:solidFill>
                      <a:schemeClr val="accent1">
                        <a:lumMod val="7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accent1"/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2020 год</c:v>
                </c:pt>
                <c:pt idx="1">
                  <c:v>2021 год</c:v>
                </c:pt>
                <c:pt idx="2">
                  <c:v>2022 год</c:v>
                </c:pt>
                <c:pt idx="3">
                  <c:v>2023 год</c:v>
                </c:pt>
              </c:strCache>
            </c:strRef>
          </c:cat>
          <c:val>
            <c:numRef>
              <c:f>Лист1!$B$2:$B$5</c:f>
              <c:numCache>
                <c:formatCode>0</c:formatCode>
                <c:ptCount val="4"/>
                <c:pt idx="0">
                  <c:v>643</c:v>
                </c:pt>
                <c:pt idx="1">
                  <c:v>563</c:v>
                </c:pt>
                <c:pt idx="2">
                  <c:v>521</c:v>
                </c:pt>
                <c:pt idx="3">
                  <c:v>515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7815-4A7F-A713-093D812D48A5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Доходы Орехово-Зуевского 
городского округа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190500" h="38100"/>
            </a:sp3d>
          </c:spPr>
          <c:invertIfNegative val="0"/>
          <c:cat>
            <c:strRef>
              <c:f>Лист1!$A$2:$A$5</c:f>
              <c:strCache>
                <c:ptCount val="4"/>
                <c:pt idx="0">
                  <c:v>2020 год</c:v>
                </c:pt>
                <c:pt idx="1">
                  <c:v>2021 год</c:v>
                </c:pt>
                <c:pt idx="2">
                  <c:v>2022 год</c:v>
                </c:pt>
                <c:pt idx="3">
                  <c:v>2023 год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1000</c:v>
                </c:pt>
                <c:pt idx="1">
                  <c:v>1000</c:v>
                </c:pt>
                <c:pt idx="2">
                  <c:v>1000</c:v>
                </c:pt>
                <c:pt idx="3">
                  <c:v>1000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7815-4A7F-A713-093D812D48A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-1482794576"/>
        <c:axId val="-1482786960"/>
      </c:barChart>
      <c:lineChart>
        <c:grouping val="standard"/>
        <c:varyColors val="0"/>
        <c:ser>
          <c:idx val="1"/>
          <c:order val="1"/>
          <c:tx>
            <c:strRef>
              <c:f>Лист1!$C$1</c:f>
              <c:strCache>
                <c:ptCount val="1"/>
                <c:pt idx="0">
                  <c:v>Безвозмездные поступления Орехово-Зуевского
 городского округа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0.14291715186609028"/>
                  <c:y val="-0.11046620108361367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2020 год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7815-4A7F-A713-093D812D48A5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0.16614114473388031"/>
                  <c:y val="-0.11958421255543886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2021 год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7815-4A7F-A713-093D812D48A5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0.13589010535843321"/>
                  <c:y val="-5.2090856384403264E-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2022 год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8-7815-4A7F-A713-093D812D48A5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6.2407428085617243E-2"/>
                  <c:y val="-0.1045254555032682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2023 год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7815-4A7F-A713-093D812D48A5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cap="none" spc="0" baseline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2020 год</c:v>
                </c:pt>
                <c:pt idx="1">
                  <c:v>2021 год</c:v>
                </c:pt>
                <c:pt idx="2">
                  <c:v>2022 год</c:v>
                </c:pt>
                <c:pt idx="3">
                  <c:v>2023 год</c:v>
                </c:pt>
              </c:strCache>
            </c:strRef>
          </c:cat>
          <c:val>
            <c:numRef>
              <c:f>Лист1!$C$2:$C$5</c:f>
              <c:numCache>
                <c:formatCode>0</c:formatCode>
                <c:ptCount val="4"/>
                <c:pt idx="0">
                  <c:v>5957.56</c:v>
                </c:pt>
                <c:pt idx="1">
                  <c:v>5119.45</c:v>
                </c:pt>
                <c:pt idx="2">
                  <c:v>4939</c:v>
                </c:pt>
                <c:pt idx="3">
                  <c:v>4213.63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A-7815-4A7F-A713-093D812D48A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1482794576"/>
        <c:axId val="-1482786960"/>
      </c:lineChart>
      <c:catAx>
        <c:axId val="-148279457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-1482786960"/>
        <c:crosses val="autoZero"/>
        <c:auto val="1"/>
        <c:lblAlgn val="ctr"/>
        <c:lblOffset val="100"/>
        <c:noMultiLvlLbl val="0"/>
      </c:catAx>
      <c:valAx>
        <c:axId val="-1482786960"/>
        <c:scaling>
          <c:orientation val="minMax"/>
        </c:scaling>
        <c:delete val="1"/>
        <c:axPos val="l"/>
        <c:numFmt formatCode="0" sourceLinked="1"/>
        <c:majorTickMark val="none"/>
        <c:minorTickMark val="none"/>
        <c:tickLblPos val="nextTo"/>
        <c:crossAx val="-1482794576"/>
        <c:crosses val="autoZero"/>
        <c:crossBetween val="between"/>
      </c:valAx>
      <c:spPr>
        <a:gradFill>
          <a:gsLst>
            <a:gs pos="35000">
              <a:schemeClr val="accent1">
                <a:lumMod val="20000"/>
                <a:lumOff val="80000"/>
              </a:schemeClr>
            </a:gs>
            <a:gs pos="14000">
              <a:schemeClr val="accent1">
                <a:lumMod val="5000"/>
                <a:lumOff val="95000"/>
              </a:schemeClr>
            </a:gs>
            <a:gs pos="63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8.303482860422675E-3"/>
          <c:y val="0.68131342474296797"/>
          <c:w val="0.98714465234907423"/>
          <c:h val="0.3068876868661709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dirty="0"/>
              <a:t>Динамика объемов доходов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4.4748118865237892E-2"/>
          <c:y val="0.14360772513740072"/>
          <c:w val="0.93445500498336032"/>
          <c:h val="0.6905248549233942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Налоговые
доходы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5"/>
                <c:pt idx="0">
                  <c:v>2019 год (факт)</c:v>
                </c:pt>
                <c:pt idx="1">
                  <c:v>2020 год (план)</c:v>
                </c:pt>
                <c:pt idx="2">
                  <c:v>2021 год</c:v>
                </c:pt>
                <c:pt idx="3">
                  <c:v>2022 год</c:v>
                </c:pt>
                <c:pt idx="4">
                  <c:v>2023 год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3663.49</c:v>
                </c:pt>
                <c:pt idx="1">
                  <c:v>3561.39</c:v>
                </c:pt>
                <c:pt idx="2">
                  <c:v>3720.97</c:v>
                </c:pt>
                <c:pt idx="3">
                  <c:v>4275.87</c:v>
                </c:pt>
                <c:pt idx="4">
                  <c:v>3700.35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BB7-4DD5-BDC6-AA7917D29C0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Неналоговые
доходы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7.5625004186915853E-2"/>
                  <c:y val="6.0669045816833514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5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AF8D-4FBB-8B2B-E8B28C47A3E7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7.9406254396261727E-2"/>
                  <c:y val="-1.1122529911338199E-16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5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AF8D-4FBB-8B2B-E8B28C47A3E7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7.5625004186915853E-2"/>
                  <c:y val="0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5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AF8D-4FBB-8B2B-E8B28C47A3E7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7.9406254396261561E-2"/>
                  <c:y val="-3.0334522908417845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5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AF8D-4FBB-8B2B-E8B28C47A3E7}"/>
                </c:ex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8.6968754814953184E-2"/>
                  <c:y val="-1.1122529911338199E-16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5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AF8D-4FBB-8B2B-E8B28C47A3E7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5"/>
                <c:pt idx="0">
                  <c:v>2019 год (факт)</c:v>
                </c:pt>
                <c:pt idx="1">
                  <c:v>2020 год (план)</c:v>
                </c:pt>
                <c:pt idx="2">
                  <c:v>2021 год</c:v>
                </c:pt>
                <c:pt idx="3">
                  <c:v>2022 год</c:v>
                </c:pt>
                <c:pt idx="4">
                  <c:v>2023 год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403.96</c:v>
                </c:pt>
                <c:pt idx="1">
                  <c:v>298.74</c:v>
                </c:pt>
                <c:pt idx="2">
                  <c:v>262.17</c:v>
                </c:pt>
                <c:pt idx="3">
                  <c:v>262.63</c:v>
                </c:pt>
                <c:pt idx="4">
                  <c:v>263.3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AF8D-4FBB-8B2B-E8B28C47A3E7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Безвозмездные 
поступления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5"/>
                <c:pt idx="0">
                  <c:v>2019 год (факт)</c:v>
                </c:pt>
                <c:pt idx="1">
                  <c:v>2020 год (план)</c:v>
                </c:pt>
                <c:pt idx="2">
                  <c:v>2021 год</c:v>
                </c:pt>
                <c:pt idx="3">
                  <c:v>2022 год</c:v>
                </c:pt>
                <c:pt idx="4">
                  <c:v>2023 год</c:v>
                </c:pt>
              </c:strCache>
            </c:strRef>
          </c:cat>
          <c:val>
            <c:numRef>
              <c:f>Sheet1!$D$2:$D$7</c:f>
              <c:numCache>
                <c:formatCode>General</c:formatCode>
                <c:ptCount val="6"/>
                <c:pt idx="0">
                  <c:v>5134</c:v>
                </c:pt>
                <c:pt idx="1">
                  <c:v>6957.56</c:v>
                </c:pt>
                <c:pt idx="2">
                  <c:v>5119.09</c:v>
                </c:pt>
                <c:pt idx="3">
                  <c:v>4939.1400000000003</c:v>
                </c:pt>
                <c:pt idx="4">
                  <c:v>4213.63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AF8D-4FBB-8B2B-E8B28C47A3E7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-1482794032"/>
        <c:axId val="-1482783152"/>
      </c:barChart>
      <c:catAx>
        <c:axId val="-14827940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-1482783152"/>
        <c:crosses val="autoZero"/>
        <c:auto val="1"/>
        <c:lblAlgn val="ctr"/>
        <c:lblOffset val="100"/>
        <c:noMultiLvlLbl val="0"/>
      </c:catAx>
      <c:valAx>
        <c:axId val="-14827831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-14827940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42181632502674088"/>
          <c:y val="0.14572848117910076"/>
          <c:w val="0.55339847305970924"/>
          <c:h val="0.1059520394473002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lang="ru-RU" sz="1862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ru-RU" sz="1862" b="0" i="0" u="none" strike="noStrike" kern="1200" spc="0" baseline="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rPr>
              <a:t>Динамика объемов доходов </a:t>
            </a:r>
          </a:p>
          <a:p>
            <a:pPr algn="ctr" rtl="0">
              <a:defRPr lang="ru-RU" sz="1862" b="0" spc="0">
                <a:solidFill>
                  <a:prstClr val="black">
                    <a:lumMod val="65000"/>
                    <a:lumOff val="35000"/>
                  </a:prstClr>
                </a:solidFill>
              </a:defRPr>
            </a:pPr>
            <a:r>
              <a:rPr lang="ru-RU" sz="1862" b="0" i="0" u="none" strike="noStrike" kern="1200" spc="0" baseline="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rPr>
              <a:t>за 2019-2023 года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lang="ru-RU" sz="1862" b="0" i="0" u="none" strike="noStrike" kern="1200" spc="0" baseline="0">
              <a:solidFill>
                <a:prstClr val="black">
                  <a:lumMod val="65000"/>
                  <a:lumOff val="35000"/>
                </a:prst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15"/>
      <c:rotY val="2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 w="25400">
          <a:noFill/>
        </a:ln>
        <a:effectLst/>
        <a:sp3d/>
      </c:spPr>
    </c:sideWall>
    <c:backWall>
      <c:thickness val="0"/>
      <c:spPr>
        <a:noFill/>
        <a:ln w="25400"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2019 год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 w="25400"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-0.14366660298243331"/>
                  <c:y val="-9.780934451480406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tx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9825-4090-9F7B-0FDE13C6B702}"/>
                </c:ext>
                <c:ext xmlns:c15="http://schemas.microsoft.com/office/drawing/2012/chart" uri="{CE6537A1-D6FC-4f65-9D91-7224C49458BB}">
                  <c15:layout>
                    <c:manualLayout>
                      <c:w val="0.15264587041264033"/>
                      <c:h val="4.5364905503532921E-2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Объем доходов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9210.4499999999916</c:v>
                </c:pt>
              </c:numCache>
            </c:numRef>
          </c:val>
          <c:shape val="cylinder"/>
          <c:extLst xmlns:c16r2="http://schemas.microsoft.com/office/drawing/2015/06/chart">
            <c:ext xmlns:c16="http://schemas.microsoft.com/office/drawing/2014/chart" uri="{C3380CC4-5D6E-409C-BE32-E72D297353CC}">
              <c16:uniqueId val="{00000001-9825-4090-9F7B-0FDE13C6B702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2020 год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 w="25400"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-9.0456750025976501E-2"/>
                  <c:y val="-3.72607026723063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9825-4090-9F7B-0FDE13C6B702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Объем доходов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10817.69</c:v>
                </c:pt>
              </c:numCache>
            </c:numRef>
          </c:val>
          <c:shape val="cylinder"/>
          <c:extLst xmlns:c16r2="http://schemas.microsoft.com/office/drawing/2015/06/chart">
            <c:ext xmlns:c16="http://schemas.microsoft.com/office/drawing/2014/chart" uri="{C3380CC4-5D6E-409C-BE32-E72D297353CC}">
              <c16:uniqueId val="{00000003-9825-4090-9F7B-0FDE13C6B702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2021 год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atMod val="103000"/>
                    <a:lumMod val="102000"/>
                    <a:tint val="94000"/>
                  </a:schemeClr>
                </a:gs>
                <a:gs pos="50000">
                  <a:schemeClr val="accent3">
                    <a:satMod val="110000"/>
                    <a:lumMod val="100000"/>
                    <a:shade val="100000"/>
                  </a:schemeClr>
                </a:gs>
                <a:gs pos="100000">
                  <a:schemeClr val="accent3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 w="25400"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-2.6604926478228406E-2"/>
                  <c:y val="-0.114887166572944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9825-4090-9F7B-0FDE13C6B702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Объем доходов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9102.59</c:v>
                </c:pt>
              </c:numCache>
            </c:numRef>
          </c:val>
          <c:shape val="cylinder"/>
          <c:extLst xmlns:c16r2="http://schemas.microsoft.com/office/drawing/2015/06/chart">
            <c:ext xmlns:c16="http://schemas.microsoft.com/office/drawing/2014/chart" uri="{C3380CC4-5D6E-409C-BE32-E72D297353CC}">
              <c16:uniqueId val="{00000005-9825-4090-9F7B-0FDE13C6B702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2022 год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satMod val="103000"/>
                    <a:lumMod val="102000"/>
                    <a:tint val="94000"/>
                  </a:schemeClr>
                </a:gs>
                <a:gs pos="50000">
                  <a:schemeClr val="accent4">
                    <a:satMod val="110000"/>
                    <a:lumMod val="100000"/>
                    <a:shade val="100000"/>
                  </a:schemeClr>
                </a:gs>
                <a:gs pos="100000">
                  <a:schemeClr val="accent4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 w="25400"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1.5962955886937046E-2"/>
                  <c:y val="-0.1055719909048678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9825-4090-9F7B-0FDE13C6B702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Объем доходов</c:v>
                </c:pt>
              </c:strCache>
            </c:strRef>
          </c:cat>
          <c:val>
            <c:numRef>
              <c:f>Лист1!$E$2</c:f>
              <c:numCache>
                <c:formatCode>General</c:formatCode>
                <c:ptCount val="1"/>
                <c:pt idx="0">
                  <c:v>9477.65</c:v>
                </c:pt>
              </c:numCache>
            </c:numRef>
          </c:val>
          <c:shape val="cylinder"/>
          <c:extLst xmlns:c16r2="http://schemas.microsoft.com/office/drawing/2015/06/chart">
            <c:ext xmlns:c16="http://schemas.microsoft.com/office/drawing/2014/chart" uri="{C3380CC4-5D6E-409C-BE32-E72D297353CC}">
              <c16:uniqueId val="{00000007-9825-4090-9F7B-0FDE13C6B702}"/>
            </c:ext>
          </c:extLst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2023 год</c:v>
                </c:pt>
              </c:strCache>
            </c:strRef>
          </c:tx>
          <c:spPr>
            <a:gradFill rotWithShape="1">
              <a:gsLst>
                <a:gs pos="0">
                  <a:schemeClr val="accent5">
                    <a:satMod val="103000"/>
                    <a:lumMod val="102000"/>
                    <a:tint val="94000"/>
                  </a:schemeClr>
                </a:gs>
                <a:gs pos="50000">
                  <a:schemeClr val="accent5">
                    <a:satMod val="110000"/>
                    <a:lumMod val="100000"/>
                    <a:shade val="100000"/>
                  </a:schemeClr>
                </a:gs>
                <a:gs pos="100000">
                  <a:schemeClr val="accent5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 w="25400"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9.0456750025976362E-2"/>
                  <c:y val="-0.1676731620253783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8-9825-4090-9F7B-0FDE13C6B702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Объем доходов</c:v>
                </c:pt>
              </c:strCache>
            </c:strRef>
          </c:cat>
          <c:val>
            <c:numRef>
              <c:f>Лист1!$F$2</c:f>
              <c:numCache>
                <c:formatCode>General</c:formatCode>
                <c:ptCount val="1"/>
                <c:pt idx="0">
                  <c:v>8177.28</c:v>
                </c:pt>
              </c:numCache>
            </c:numRef>
          </c:val>
          <c:shape val="cylinder"/>
          <c:extLst xmlns:c16r2="http://schemas.microsoft.com/office/drawing/2015/06/chart">
            <c:ext xmlns:c16="http://schemas.microsoft.com/office/drawing/2014/chart" uri="{C3380CC4-5D6E-409C-BE32-E72D297353CC}">
              <c16:uniqueId val="{00000009-9825-4090-9F7B-0FDE13C6B702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97"/>
        <c:gapDepth val="102"/>
        <c:shape val="box"/>
        <c:axId val="-1482787504"/>
        <c:axId val="-1482779888"/>
        <c:axId val="0"/>
      </c:bar3DChart>
      <c:catAx>
        <c:axId val="-148278750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-1482779888"/>
        <c:crosses val="autoZero"/>
        <c:auto val="1"/>
        <c:lblAlgn val="ctr"/>
        <c:lblOffset val="100"/>
        <c:noMultiLvlLbl val="0"/>
      </c:catAx>
      <c:valAx>
        <c:axId val="-148277988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-14827875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cap="all" spc="5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200" b="0" dirty="0"/>
              <a:t>Анализ доходов Орехово-Зуевского городского округа в сравнении с другими муниципальными образованиями Московской области</a:t>
            </a:r>
          </a:p>
        </c:rich>
      </c:tx>
      <c:layout>
        <c:manualLayout>
          <c:xMode val="edge"/>
          <c:yMode val="edge"/>
          <c:x val="0.1426333048235007"/>
          <c:y val="6.9897412632999546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cap="all" spc="5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15"/>
      <c:rotY val="7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2.9833884843767186E-2"/>
          <c:y val="0.19850331474231178"/>
          <c:w val="0.94033223031246549"/>
          <c:h val="0.55434967005066471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Городской округ Люберцы</c:v>
                </c:pt>
              </c:strCache>
            </c:strRef>
          </c:tx>
          <c:spPr>
            <a:gradFill>
              <a:gsLst>
                <a:gs pos="100000">
                  <a:schemeClr val="accent6">
                    <a:alpha val="0"/>
                  </a:schemeClr>
                </a:gs>
                <a:gs pos="50000">
                  <a:schemeClr val="accent6"/>
                </a:gs>
              </a:gsLst>
              <a:lin ang="5400000" scaled="0"/>
            </a:gra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-2.4409542144900442E-2"/>
                  <c:y val="-3.93375471288118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F55C-43ED-B927-4EB365110630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Sheet1!$A$2</c:f>
              <c:numCache>
                <c:formatCode>General</c:formatCode>
                <c:ptCount val="1"/>
              </c:numCache>
            </c:numRef>
          </c:cat>
          <c:val>
            <c:numRef>
              <c:f>Sheet1!$B$2</c:f>
              <c:numCache>
                <c:formatCode>General</c:formatCode>
                <c:ptCount val="1"/>
                <c:pt idx="0">
                  <c:v>34345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712-4728-92E5-48E9F696FA2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Орехово-Зуевский родской округ</c:v>
                </c:pt>
              </c:strCache>
            </c:strRef>
          </c:tx>
          <c:spPr>
            <a:gradFill>
              <a:gsLst>
                <a:gs pos="100000">
                  <a:schemeClr val="accent5">
                    <a:alpha val="0"/>
                  </a:schemeClr>
                </a:gs>
                <a:gs pos="50000">
                  <a:schemeClr val="accent5"/>
                </a:gs>
              </a:gsLst>
              <a:lin ang="5400000" scaled="0"/>
            </a:gra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-3.5258227542633976E-2"/>
                  <c:y val="-3.933754712881185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F55C-43ED-B927-4EB365110630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Sheet1!$A$2</c:f>
              <c:numCache>
                <c:formatCode>General</c:formatCode>
                <c:ptCount val="1"/>
              </c:numCache>
            </c:numRef>
          </c:cat>
          <c:val>
            <c:numRef>
              <c:f>Sheet1!$C$2</c:f>
              <c:numCache>
                <c:formatCode>General</c:formatCode>
                <c:ptCount val="1"/>
                <c:pt idx="0">
                  <c:v>39475.56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55C-43ED-B927-4EB36511063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Городской округ Щелково</c:v>
                </c:pt>
              </c:strCache>
            </c:strRef>
          </c:tx>
          <c:spPr>
            <a:gradFill>
              <a:gsLst>
                <a:gs pos="100000">
                  <a:schemeClr val="accent4">
                    <a:alpha val="0"/>
                  </a:schemeClr>
                </a:gs>
                <a:gs pos="50000">
                  <a:schemeClr val="accent4"/>
                </a:gs>
              </a:gsLst>
              <a:lin ang="5400000" scaled="0"/>
            </a:gra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-5.6955598338100967E-2"/>
                  <c:y val="-4.2363512292566512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F55C-43ED-B927-4EB365110630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Sheet1!$A$2</c:f>
              <c:numCache>
                <c:formatCode>General</c:formatCode>
                <c:ptCount val="1"/>
              </c:numCache>
            </c:numRef>
          </c:cat>
          <c:val>
            <c:numRef>
              <c:f>Sheet1!$D$2</c:f>
              <c:numCache>
                <c:formatCode>General</c:formatCode>
                <c:ptCount val="1"/>
                <c:pt idx="0">
                  <c:v>54042.91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F55C-43ED-B927-4EB365110630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Коломенский городской округ</c:v>
                </c:pt>
              </c:strCache>
            </c:strRef>
          </c:tx>
          <c:spPr>
            <a:gradFill>
              <a:gsLst>
                <a:gs pos="100000">
                  <a:schemeClr val="accent6">
                    <a:lumMod val="60000"/>
                    <a:alpha val="0"/>
                  </a:schemeClr>
                </a:gs>
                <a:gs pos="50000">
                  <a:schemeClr val="accent6">
                    <a:lumMod val="60000"/>
                  </a:schemeClr>
                </a:gs>
              </a:gsLst>
              <a:lin ang="5400000" scaled="0"/>
            </a:gra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-2.1697370795467068E-2"/>
                  <c:y val="-4.5389477456321346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F55C-43ED-B927-4EB365110630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Sheet1!$A$2</c:f>
              <c:numCache>
                <c:formatCode>General</c:formatCode>
                <c:ptCount val="1"/>
              </c:numCache>
            </c:numRef>
          </c:cat>
          <c:val>
            <c:numRef>
              <c:f>Sheet1!$E$2</c:f>
              <c:numCache>
                <c:formatCode>General</c:formatCode>
                <c:ptCount val="1"/>
                <c:pt idx="0">
                  <c:v>56200.13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F55C-43ED-B927-4EB365110630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Муниципальные образования в среднем по Московской области</c:v>
                </c:pt>
              </c:strCache>
            </c:strRef>
          </c:tx>
          <c:spPr>
            <a:gradFill>
              <a:gsLst>
                <a:gs pos="100000">
                  <a:schemeClr val="accent5">
                    <a:lumMod val="60000"/>
                    <a:alpha val="0"/>
                  </a:schemeClr>
                </a:gs>
                <a:gs pos="50000">
                  <a:schemeClr val="accent5">
                    <a:lumMod val="60000"/>
                  </a:schemeClr>
                </a:gs>
              </a:gsLst>
              <a:lin ang="5400000" scaled="0"/>
            </a:gra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-1.8985199446033683E-2"/>
                  <c:y val="-4.2363512292566512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F55C-43ED-B927-4EB365110630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Sheet1!$A$2</c:f>
              <c:numCache>
                <c:formatCode>General</c:formatCode>
                <c:ptCount val="1"/>
              </c:numCache>
            </c:numRef>
          </c:cat>
          <c:val>
            <c:numRef>
              <c:f>Sheet1!$F$2</c:f>
              <c:numCache>
                <c:formatCode>General</c:formatCode>
                <c:ptCount val="1"/>
                <c:pt idx="0">
                  <c:v>74744.149999999994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F55C-43ED-B927-4EB365110630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</c:strCache>
            </c:strRef>
          </c:tx>
          <c:spPr>
            <a:gradFill>
              <a:gsLst>
                <a:gs pos="100000">
                  <a:schemeClr val="accent4">
                    <a:lumMod val="60000"/>
                    <a:alpha val="0"/>
                  </a:schemeClr>
                </a:gs>
                <a:gs pos="50000">
                  <a:schemeClr val="accent4">
                    <a:lumMod val="60000"/>
                  </a:schemeClr>
                </a:gs>
              </a:gsLst>
              <a:lin ang="5400000" scaled="0"/>
            </a:gra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Sheet1!$A$2</c:f>
              <c:numCache>
                <c:formatCode>General</c:formatCode>
                <c:ptCount val="1"/>
              </c:numCache>
            </c:numRef>
          </c:cat>
          <c:val>
            <c:numRef>
              <c:f>Sheet1!$G$2</c:f>
              <c:numCache>
                <c:formatCode>General</c:formatCode>
                <c:ptCount val="1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F55C-43ED-B927-4EB36511063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gapDepth val="0"/>
        <c:shape val="box"/>
        <c:axId val="-1482792944"/>
        <c:axId val="-1482791312"/>
        <c:axId val="-1484940416"/>
      </c:bar3DChart>
      <c:catAx>
        <c:axId val="-148279294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-1482791312"/>
        <c:crosses val="autoZero"/>
        <c:auto val="1"/>
        <c:lblAlgn val="ctr"/>
        <c:lblOffset val="100"/>
        <c:noMultiLvlLbl val="0"/>
      </c:catAx>
      <c:valAx>
        <c:axId val="-1482791312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-1482792944"/>
        <c:crosses val="autoZero"/>
        <c:crossBetween val="between"/>
      </c:valAx>
      <c:serAx>
        <c:axId val="-1484940416"/>
        <c:scaling>
          <c:orientation val="minMax"/>
        </c:scaling>
        <c:delete val="1"/>
        <c:axPos val="b"/>
        <c:majorTickMark val="none"/>
        <c:minorTickMark val="none"/>
        <c:tickLblPos val="nextTo"/>
        <c:crossAx val="-1482791312"/>
        <c:crosses val="autoZero"/>
      </c:ser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6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1.5262130940794311E-2"/>
          <c:y val="0.17331166109269111"/>
          <c:w val="0.76295823400522944"/>
          <c:h val="0.69061782077044997"/>
        </c:manualLayout>
      </c:layout>
      <c:pie3DChart>
        <c:varyColors val="1"/>
        <c:ser>
          <c:idx val="0"/>
          <c:order val="0"/>
          <c:tx>
            <c:strRef>
              <c:f>Лист1!$B$1:$C$1</c:f>
              <c:strCache>
                <c:ptCount val="2"/>
                <c:pt idx="0">
                  <c:v>Программные расходы</c:v>
                </c:pt>
                <c:pt idx="1">
                  <c:v>Не програмные расходы</c:v>
                </c:pt>
              </c:strCache>
            </c:strRef>
          </c:tx>
          <c:spPr>
            <a:solidFill>
              <a:srgbClr val="B0EFF6"/>
            </a:solidFill>
          </c:spPr>
          <c:dPt>
            <c:idx val="0"/>
            <c:bubble3D val="0"/>
            <c:spPr>
              <a:solidFill>
                <a:schemeClr val="bg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50F-46EF-8E9D-B024A5D2D9E5}"/>
              </c:ext>
            </c:extLst>
          </c:dPt>
          <c:dPt>
            <c:idx val="1"/>
            <c:bubble3D val="0"/>
            <c:explosion val="60"/>
            <c:spPr>
              <a:solidFill>
                <a:schemeClr val="accent1"/>
              </a:solidFill>
              <a:ln w="57150">
                <a:solidFill>
                  <a:schemeClr val="lt1"/>
                </a:solidFill>
              </a:ln>
              <a:effectLst>
                <a:outerShdw blurRad="50800" dist="38100" dir="5400000" algn="ctr" rotWithShape="0">
                  <a:srgbClr val="000000">
                    <a:alpha val="43137"/>
                  </a:srgbClr>
                </a:outerShdw>
              </a:effectLst>
              <a:scene3d>
                <a:camera prst="orthographicFront"/>
                <a:lightRig rig="threePt" dir="t"/>
              </a:scene3d>
              <a:sp3d contourW="57150">
                <a:bevelT w="63500"/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50F-46EF-8E9D-B024A5D2D9E5}"/>
              </c:ext>
            </c:extLst>
          </c:dPt>
          <c:cat>
            <c:strRef>
              <c:f>Лист1!$A$2</c:f>
              <c:strCache>
                <c:ptCount val="1"/>
                <c:pt idx="0">
                  <c:v>2022 год</c:v>
                </c:pt>
              </c:strCache>
            </c:strRef>
          </c:cat>
          <c:val>
            <c:numRef>
              <c:f>Лист1!$B$2:$C$2</c:f>
              <c:numCache>
                <c:formatCode>#,##0</c:formatCode>
                <c:ptCount val="2"/>
                <c:pt idx="0">
                  <c:v>9285.66</c:v>
                </c:pt>
                <c:pt idx="1">
                  <c:v>893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A50F-46EF-8E9D-B024A5D2D9E5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 програмные расходы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A50F-46EF-8E9D-B024A5D2D9E5}"/>
              </c:ext>
            </c:extLst>
          </c:dPt>
          <c:cat>
            <c:strRef>
              <c:f>Лист1!$A$2</c:f>
              <c:strCache>
                <c:ptCount val="1"/>
                <c:pt idx="0">
                  <c:v>2022 год</c:v>
                </c:pt>
              </c:strCache>
            </c:strRef>
          </c:cat>
          <c:val>
            <c:numRef>
              <c:f>Лист1!$C$2</c:f>
              <c:numCache>
                <c:formatCode>#,##0</c:formatCode>
                <c:ptCount val="1"/>
                <c:pt idx="0">
                  <c:v>893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A50F-46EF-8E9D-B024A5D2D9E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egendEntry>
        <c:idx val="1"/>
        <c:delete val="1"/>
      </c:legendEntry>
      <c:layout>
        <c:manualLayout>
          <c:xMode val="edge"/>
          <c:yMode val="edge"/>
          <c:x val="0.71330914693683767"/>
          <c:y val="0.38840789987352858"/>
          <c:w val="0.25934589234366179"/>
          <c:h val="0.1728719745983634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/>
              </a:solidFill>
              <a:latin typeface="PT Sans" panose="020B0503020203020204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6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1.5262130940794311E-2"/>
          <c:y val="0.17331166109269111"/>
          <c:w val="0.76295823400522944"/>
          <c:h val="0.69061782077044997"/>
        </c:manualLayout>
      </c:layout>
      <c:pie3DChart>
        <c:varyColors val="1"/>
        <c:ser>
          <c:idx val="0"/>
          <c:order val="0"/>
          <c:tx>
            <c:strRef>
              <c:f>Лист1!$B$1:$C$1</c:f>
              <c:strCache>
                <c:ptCount val="2"/>
                <c:pt idx="0">
                  <c:v>Программные расходы</c:v>
                </c:pt>
                <c:pt idx="1">
                  <c:v>Не програмные расходы</c:v>
                </c:pt>
              </c:strCache>
            </c:strRef>
          </c:tx>
          <c:spPr>
            <a:solidFill>
              <a:srgbClr val="B0EFF6"/>
            </a:solidFill>
          </c:spPr>
          <c:dPt>
            <c:idx val="0"/>
            <c:bubble3D val="0"/>
            <c:spPr>
              <a:solidFill>
                <a:schemeClr val="bg2">
                  <a:lumMod val="25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A07-4A97-89FF-CD16D108F8F9}"/>
              </c:ext>
            </c:extLst>
          </c:dPt>
          <c:dPt>
            <c:idx val="1"/>
            <c:bubble3D val="0"/>
            <c:explosion val="60"/>
            <c:spPr>
              <a:solidFill>
                <a:schemeClr val="accent1">
                  <a:lumMod val="40000"/>
                  <a:lumOff val="60000"/>
                </a:schemeClr>
              </a:solidFill>
              <a:ln w="57150">
                <a:solidFill>
                  <a:schemeClr val="lt1"/>
                </a:solidFill>
              </a:ln>
              <a:effectLst>
                <a:outerShdw blurRad="50800" dist="38100" dir="5400000" algn="ctr" rotWithShape="0">
                  <a:srgbClr val="000000">
                    <a:alpha val="43137"/>
                  </a:srgbClr>
                </a:outerShdw>
              </a:effectLst>
              <a:scene3d>
                <a:camera prst="orthographicFront"/>
                <a:lightRig rig="threePt" dir="t"/>
              </a:scene3d>
              <a:sp3d contourW="57150">
                <a:bevelT w="63500"/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A07-4A97-89FF-CD16D108F8F9}"/>
              </c:ext>
            </c:extLst>
          </c:dPt>
          <c:cat>
            <c:strRef>
              <c:f>Лист1!$A$2</c:f>
              <c:strCache>
                <c:ptCount val="1"/>
                <c:pt idx="0">
                  <c:v>2023 год</c:v>
                </c:pt>
              </c:strCache>
            </c:strRef>
          </c:cat>
          <c:val>
            <c:numRef>
              <c:f>Лист1!$B$2:$C$2</c:f>
              <c:numCache>
                <c:formatCode>#,##0</c:formatCode>
                <c:ptCount val="2"/>
                <c:pt idx="0">
                  <c:v>9285.66</c:v>
                </c:pt>
                <c:pt idx="1">
                  <c:v>893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0A07-4A97-89FF-CD16D108F8F9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 програмные расходы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0A07-4A97-89FF-CD16D108F8F9}"/>
              </c:ext>
            </c:extLst>
          </c:dPt>
          <c:cat>
            <c:strRef>
              <c:f>Лист1!$A$2</c:f>
              <c:strCache>
                <c:ptCount val="1"/>
                <c:pt idx="0">
                  <c:v>2023 год</c:v>
                </c:pt>
              </c:strCache>
            </c:strRef>
          </c:cat>
          <c:val>
            <c:numRef>
              <c:f>Лист1!$C$2</c:f>
              <c:numCache>
                <c:formatCode>#,##0</c:formatCode>
                <c:ptCount val="1"/>
                <c:pt idx="0">
                  <c:v>893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0A07-4A97-89FF-CD16D108F8F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egendEntry>
        <c:idx val="1"/>
        <c:delete val="1"/>
      </c:legendEntry>
      <c:layout>
        <c:manualLayout>
          <c:xMode val="edge"/>
          <c:yMode val="edge"/>
          <c:x val="0.71330914693683767"/>
          <c:y val="0.38840789987352858"/>
          <c:w val="0.25934589234366179"/>
          <c:h val="0.1728719745983634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/>
              </a:solidFill>
              <a:latin typeface="PT Sans" panose="020B0503020203020204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6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1.5262130940794311E-2"/>
          <c:y val="0.17331166109269111"/>
          <c:w val="0.76295823400522944"/>
          <c:h val="0.69061782077044997"/>
        </c:manualLayout>
      </c:layout>
      <c:pie3DChart>
        <c:varyColors val="1"/>
        <c:ser>
          <c:idx val="0"/>
          <c:order val="0"/>
          <c:tx>
            <c:strRef>
              <c:f>Лист1!$B$1:$C$1</c:f>
              <c:strCache>
                <c:ptCount val="2"/>
                <c:pt idx="0">
                  <c:v>Программные расходы</c:v>
                </c:pt>
                <c:pt idx="1">
                  <c:v>Не програмные расходы</c:v>
                </c:pt>
              </c:strCache>
            </c:strRef>
          </c:tx>
          <c:spPr>
            <a:solidFill>
              <a:srgbClr val="B0EFF6"/>
            </a:solidFill>
          </c:spPr>
          <c:dPt>
            <c:idx val="0"/>
            <c:bubble3D val="0"/>
            <c:spPr>
              <a:solidFill>
                <a:schemeClr val="accent1">
                  <a:lumMod val="75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5CC-40D7-9D4F-F8D2C58A9A6D}"/>
              </c:ext>
            </c:extLst>
          </c:dPt>
          <c:dPt>
            <c:idx val="1"/>
            <c:bubble3D val="0"/>
            <c:explosion val="60"/>
            <c:spPr>
              <a:solidFill>
                <a:schemeClr val="accent2">
                  <a:lumMod val="20000"/>
                  <a:lumOff val="80000"/>
                </a:schemeClr>
              </a:solidFill>
              <a:ln w="57150">
                <a:solidFill>
                  <a:schemeClr val="lt1"/>
                </a:solidFill>
              </a:ln>
              <a:effectLst>
                <a:outerShdw blurRad="50800" dist="38100" dir="5400000" algn="ctr" rotWithShape="0">
                  <a:srgbClr val="000000">
                    <a:alpha val="43137"/>
                  </a:srgbClr>
                </a:outerShdw>
              </a:effectLst>
              <a:scene3d>
                <a:camera prst="orthographicFront"/>
                <a:lightRig rig="threePt" dir="t"/>
              </a:scene3d>
              <a:sp3d contourW="57150">
                <a:bevelT w="63500"/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85CC-40D7-9D4F-F8D2C58A9A6D}"/>
              </c:ext>
            </c:extLst>
          </c:dPt>
          <c:cat>
            <c:strRef>
              <c:f>Лист1!$A$2</c:f>
              <c:strCache>
                <c:ptCount val="1"/>
                <c:pt idx="0">
                  <c:v>2021 год</c:v>
                </c:pt>
              </c:strCache>
            </c:strRef>
          </c:cat>
          <c:val>
            <c:numRef>
              <c:f>Лист1!$B$2:$C$2</c:f>
              <c:numCache>
                <c:formatCode>#,##0</c:formatCode>
                <c:ptCount val="2"/>
                <c:pt idx="0">
                  <c:v>9285.66</c:v>
                </c:pt>
                <c:pt idx="1">
                  <c:v>893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85CC-40D7-9D4F-F8D2C58A9A6D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 програмные расходы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85CC-40D7-9D4F-F8D2C58A9A6D}"/>
              </c:ext>
            </c:extLst>
          </c:dPt>
          <c:cat>
            <c:strRef>
              <c:f>Лист1!$A$2</c:f>
              <c:strCache>
                <c:ptCount val="1"/>
                <c:pt idx="0">
                  <c:v>2021 год</c:v>
                </c:pt>
              </c:strCache>
            </c:strRef>
          </c:cat>
          <c:val>
            <c:numRef>
              <c:f>Лист1!$C$2</c:f>
              <c:numCache>
                <c:formatCode>#,##0</c:formatCode>
                <c:ptCount val="1"/>
                <c:pt idx="0">
                  <c:v>893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85CC-40D7-9D4F-F8D2C58A9A6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egendEntry>
        <c:idx val="1"/>
        <c:delete val="1"/>
      </c:legendEntry>
      <c:layout>
        <c:manualLayout>
          <c:xMode val="edge"/>
          <c:yMode val="edge"/>
          <c:x val="0.71330914693683767"/>
          <c:y val="0.38840789987352858"/>
          <c:w val="0.25934589234366179"/>
          <c:h val="0.1728719745983634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/>
              </a:solidFill>
              <a:latin typeface="PT Sans" panose="020B0503020203020204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6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1.5262130940794311E-2"/>
          <c:y val="0.17331166109269111"/>
          <c:w val="0.76295823400522944"/>
          <c:h val="0.69061782077044997"/>
        </c:manualLayout>
      </c:layout>
      <c:pie3DChart>
        <c:varyColors val="1"/>
        <c:ser>
          <c:idx val="0"/>
          <c:order val="0"/>
          <c:tx>
            <c:strRef>
              <c:f>Лист1!$B$1:$C$1</c:f>
              <c:strCache>
                <c:ptCount val="2"/>
                <c:pt idx="0">
                  <c:v>Программные расходы</c:v>
                </c:pt>
                <c:pt idx="1">
                  <c:v>Не програмные расходы</c:v>
                </c:pt>
              </c:strCache>
            </c:strRef>
          </c:tx>
          <c:spPr>
            <a:solidFill>
              <a:srgbClr val="B0EFF6"/>
            </a:solidFill>
          </c:spPr>
          <c:dPt>
            <c:idx val="0"/>
            <c:bubble3D val="0"/>
            <c:spPr>
              <a:solidFill>
                <a:schemeClr val="accent1">
                  <a:lumMod val="20000"/>
                  <a:lumOff val="8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AED-40E0-9D55-A9D94C8A1F3C}"/>
              </c:ext>
            </c:extLst>
          </c:dPt>
          <c:dPt>
            <c:idx val="1"/>
            <c:bubble3D val="0"/>
            <c:explosion val="60"/>
            <c:spPr>
              <a:solidFill>
                <a:schemeClr val="bg2">
                  <a:lumMod val="25000"/>
                </a:schemeClr>
              </a:solidFill>
              <a:ln w="57150">
                <a:solidFill>
                  <a:schemeClr val="lt1"/>
                </a:solidFill>
              </a:ln>
              <a:effectLst>
                <a:outerShdw blurRad="50800" dist="38100" dir="5400000" algn="ctr" rotWithShape="0">
                  <a:srgbClr val="000000">
                    <a:alpha val="43137"/>
                  </a:srgbClr>
                </a:outerShdw>
              </a:effectLst>
              <a:scene3d>
                <a:camera prst="orthographicFront"/>
                <a:lightRig rig="threePt" dir="t"/>
              </a:scene3d>
              <a:sp3d contourW="57150">
                <a:bevelT w="63500"/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AED-40E0-9D55-A9D94C8A1F3C}"/>
              </c:ext>
            </c:extLst>
          </c:dPt>
          <c:cat>
            <c:strRef>
              <c:f>Лист1!$A$2</c:f>
              <c:strCache>
                <c:ptCount val="1"/>
                <c:pt idx="0">
                  <c:v>2020 год</c:v>
                </c:pt>
              </c:strCache>
            </c:strRef>
          </c:cat>
          <c:val>
            <c:numRef>
              <c:f>Лист1!$B$2:$C$2</c:f>
              <c:numCache>
                <c:formatCode>#,##0</c:formatCode>
                <c:ptCount val="2"/>
                <c:pt idx="0">
                  <c:v>9285.66</c:v>
                </c:pt>
                <c:pt idx="1">
                  <c:v>893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DAED-40E0-9D55-A9D94C8A1F3C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 програмные расходы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DAED-40E0-9D55-A9D94C8A1F3C}"/>
              </c:ext>
            </c:extLst>
          </c:dPt>
          <c:cat>
            <c:strRef>
              <c:f>Лист1!$A$2</c:f>
              <c:strCache>
                <c:ptCount val="1"/>
                <c:pt idx="0">
                  <c:v>2020 год</c:v>
                </c:pt>
              </c:strCache>
            </c:strRef>
          </c:cat>
          <c:val>
            <c:numRef>
              <c:f>Лист1!$C$2</c:f>
              <c:numCache>
                <c:formatCode>#,##0</c:formatCode>
                <c:ptCount val="1"/>
                <c:pt idx="0">
                  <c:v>893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DAED-40E0-9D55-A9D94C8A1F3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egendEntry>
        <c:idx val="1"/>
        <c:delete val="1"/>
      </c:legendEntry>
      <c:layout>
        <c:manualLayout>
          <c:xMode val="edge"/>
          <c:yMode val="edge"/>
          <c:x val="0.71330914693683767"/>
          <c:y val="0.38840789987352858"/>
          <c:w val="0.25934589234366179"/>
          <c:h val="0.1728719745983634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/>
              </a:solidFill>
              <a:latin typeface="PT Sans" panose="020B0503020203020204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solidFill>
            <a:schemeClr val="accent1">
              <a:shade val="50000"/>
            </a:schemeClr>
          </a:solidFill>
        </a:ln>
        <a:effectLst/>
        <a:sp3d>
          <a:contourClr>
            <a:schemeClr val="accent1">
              <a:shade val="50000"/>
            </a:schemeClr>
          </a:contourClr>
        </a:sp3d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solidFill>
          <a:schemeClr val="bg1"/>
        </a:solidFill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4.2924437076944329E-2"/>
          <c:y val="0.1104026228056094"/>
          <c:w val="0.9245350385150517"/>
          <c:h val="0.38901305881015591"/>
        </c:manualLayout>
      </c:layout>
      <c:bar3DChart>
        <c:barDir val="col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Средства бюджета
других уровней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-0.11695898758269252"/>
                  <c:y val="0.10451347259471236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B-9576-4248-BF80-90AD42A413C4}"/>
                </c:ext>
                <c:ext xmlns:c15="http://schemas.microsoft.com/office/drawing/2012/chart" uri="{CE6537A1-D6FC-4f65-9D91-7224C49458BB}">
                  <c15:layout>
                    <c:manualLayout>
                      <c:w val="5.3177387914230011E-2"/>
                      <c:h val="4.5090052067513556E-2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-1.7543859649122806E-2"/>
                  <c:y val="0.2307437944454336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A-9576-4248-BF80-90AD42A413C4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6.6276803118908448E-2"/>
                  <c:y val="0.1112999479089737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9576-4248-BF80-90AD42A413C4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0.12670565302144249"/>
                  <c:y val="0.1031560492814879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8-9576-4248-BF80-90AD42A413C4}"/>
                </c:ext>
                <c:ext xmlns:c15="http://schemas.microsoft.com/office/drawing/2012/chart" uri="{CE6537A1-D6FC-4f65-9D91-7224C49458BB}">
                  <c15:layout>
                    <c:manualLayout>
                      <c:w val="6.4678362573099418E-2"/>
                      <c:h val="4.7804684943342189E-2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Работы по сохранению объекта культурного наследия здания МУК КДЦ "Зимний театр"</c:v>
                </c:pt>
                <c:pt idx="1">
                  <c:v>Укрепление МТБ и проведение текущего ремонта библиотек</c:v>
                </c:pt>
                <c:pt idx="2">
                  <c:v>Ремонт внутренних помещений объекта по ул. Лермонтова
МУК "ДК на пл. Пушкина" </c:v>
                </c:pt>
                <c:pt idx="3">
                  <c:v>ограждения КДЦ Дулевский</c:v>
                </c:pt>
              </c:strCache>
            </c:strRef>
          </c:cat>
          <c:val>
            <c:numRef>
              <c:f>Лист1!$B$2:$B$5</c:f>
              <c:numCache>
                <c:formatCode>#,##0.00,,</c:formatCode>
                <c:ptCount val="4"/>
                <c:pt idx="0">
                  <c:v>1192000</c:v>
                </c:pt>
                <c:pt idx="1">
                  <c:v>112220000</c:v>
                </c:pt>
                <c:pt idx="2">
                  <c:v>4200430</c:v>
                </c:pt>
                <c:pt idx="3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576-4248-BF80-90AD42A413C4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Средства бюджета
Орехово-Зуевского
городского округа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-4.3291737655600064E-3"/>
                  <c:y val="-0.25207706821359416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no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rgbClr val="7030A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9576-4248-BF80-90AD42A413C4}"/>
                </c:ext>
                <c:ext xmlns:c15="http://schemas.microsoft.com/office/drawing/2012/chart" uri="{CE6537A1-D6FC-4f65-9D91-7224C49458BB}">
                  <c15:layout>
                    <c:manualLayout>
                      <c:w val="9.2401498058356735E-2"/>
                      <c:h val="6.0415074449861633E-2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1.809995241822835E-2"/>
                  <c:y val="-0.12318513638160496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no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rgbClr val="7030A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9576-4248-BF80-90AD42A413C4}"/>
                </c:ext>
                <c:ext xmlns:c15="http://schemas.microsoft.com/office/drawing/2012/chart" uri="{CE6537A1-D6FC-4f65-9D91-7224C49458BB}">
                  <c15:layout>
                    <c:manualLayout>
                      <c:w val="8.110021335052417E-2"/>
                      <c:h val="5.0139939385953354E-2"/>
                    </c:manualLayout>
                  </c15:layout>
                </c:ext>
              </c:extLst>
            </c:dLbl>
            <c:dLbl>
              <c:idx val="2"/>
              <c:layout>
                <c:manualLayout>
                  <c:x val="0.12513906156467283"/>
                  <c:y val="-0.25408397278612604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no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rgbClr val="7030A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9576-4248-BF80-90AD42A413C4}"/>
                </c:ext>
                <c:ext xmlns:c15="http://schemas.microsoft.com/office/drawing/2012/chart" uri="{CE6537A1-D6FC-4f65-9D91-7224C49458BB}">
                  <c15:layout>
                    <c:manualLayout>
                      <c:w val="7.5634909671378772E-2"/>
                      <c:h val="4.6792989853735673E-2"/>
                    </c:manualLayout>
                  </c15:layout>
                </c:ext>
              </c:extLst>
            </c:dLbl>
            <c:dLbl>
              <c:idx val="3"/>
              <c:layout>
                <c:manualLayout>
                  <c:x val="9.9205998373010251E-2"/>
                  <c:y val="-0.25429633402723911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no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rgbClr val="7030A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9576-4248-BF80-90AD42A413C4}"/>
                </c:ext>
                <c:ext xmlns:c15="http://schemas.microsoft.com/office/drawing/2012/chart" uri="{CE6537A1-D6FC-4f65-9D91-7224C49458BB}">
                  <c15:layout>
                    <c:manualLayout>
                      <c:w val="8.265490936439962E-2"/>
                      <c:h val="6.2749505863750152E-2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7030A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Работы по сохранению объекта культурного наследия здания МУК КДЦ "Зимний театр"</c:v>
                </c:pt>
                <c:pt idx="1">
                  <c:v>Укрепление МТБ и проведение текущего ремонта библиотек</c:v>
                </c:pt>
                <c:pt idx="2">
                  <c:v>Ремонт внутренних помещений объекта по ул. Лермонтова
МУК "ДК на пл. Пушкина" </c:v>
                </c:pt>
                <c:pt idx="3">
                  <c:v>ограждения КДЦ Дулевский</c:v>
                </c:pt>
              </c:strCache>
            </c:strRef>
          </c:cat>
          <c:val>
            <c:numRef>
              <c:f>Лист1!$C$2:$C$5</c:f>
              <c:numCache>
                <c:formatCode>#,##0.00,,</c:formatCode>
                <c:ptCount val="4"/>
                <c:pt idx="0">
                  <c:v>22648000</c:v>
                </c:pt>
                <c:pt idx="1">
                  <c:v>2641814.46</c:v>
                </c:pt>
                <c:pt idx="2">
                  <c:v>79067230</c:v>
                </c:pt>
                <c:pt idx="3">
                  <c:v>400000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9576-4248-BF80-90AD42A413C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8"/>
        <c:shape val="cylinder"/>
        <c:axId val="-1372355168"/>
        <c:axId val="-1372348096"/>
        <c:axId val="0"/>
      </c:bar3DChart>
      <c:catAx>
        <c:axId val="-137235516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-1372348096"/>
        <c:crosses val="autoZero"/>
        <c:auto val="1"/>
        <c:lblAlgn val="ctr"/>
        <c:lblOffset val="100"/>
        <c:noMultiLvlLbl val="0"/>
      </c:catAx>
      <c:valAx>
        <c:axId val="-1372348096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crossAx val="-13723551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5.2518764101855686E-2"/>
          <c:y val="0.85078026457624256"/>
          <c:w val="0.51289619499316974"/>
          <c:h val="0.1340806340014394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solidFill>
            <a:schemeClr val="accent1">
              <a:shade val="50000"/>
            </a:schemeClr>
          </a:solidFill>
        </a:ln>
        <a:effectLst/>
        <a:sp3d>
          <a:contourClr>
            <a:schemeClr val="accent1">
              <a:shade val="50000"/>
            </a:schemeClr>
          </a:contourClr>
        </a:sp3d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solidFill>
          <a:schemeClr val="bg1"/>
        </a:solidFill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5.8518978987275712E-2"/>
          <c:y val="0.11583188855726667"/>
          <c:w val="0.9245350385150517"/>
          <c:h val="0.38901305881015591"/>
        </c:manualLayout>
      </c:layout>
      <c:bar3DChart>
        <c:barDir val="col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Средства бюджета
других уровней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-7.0175438596491224E-2"/>
                  <c:y val="0.1873096684321755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B-9576-4248-BF80-90AD42A413C4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3.8986354775828458E-3"/>
                  <c:y val="0.1873096684321754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A-9576-4248-BF80-90AD42A413C4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0.10136452241715385"/>
                  <c:y val="0.1112999479089737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9576-4248-BF80-90AD42A413C4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0.13450292397660818"/>
                  <c:y val="0.1764511369288610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8-9576-4248-BF80-90AD42A413C4}"/>
                </c:ext>
                <c:ext xmlns:c15="http://schemas.microsoft.com/office/drawing/2012/chart" uri="{CE6537A1-D6FC-4f65-9D91-7224C49458BB}">
                  <c15:layout>
                    <c:manualLayout>
                      <c:w val="6.4678362573099418E-2"/>
                      <c:h val="4.7804684943342189E-2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Оплата расходов, связанных с компенсацией
 проезда к месту учебы и обратно отдельным 
категориям обучающихся по очной форме 
обучения муниципальных общеобразовательных 
организаций в Московской области</c:v>
                </c:pt>
                <c:pt idx="1">
                  <c:v>Организация бесплатного горячего 
питания обучающихся, получающих
 начальное общее образование в
 государственных и муниципальных
 образовательных организациях</c:v>
                </c:pt>
                <c:pt idx="2">
                  <c:v>Обеспечение подвоза обучающихся
 к месту обучения в муниципальные 
общеобразовательные организации
 в Московской области, расположенные
 в сельских населенных пунктах</c:v>
                </c:pt>
                <c:pt idx="3">
                  <c:v>Создание (обновление) материально-технической
 базы для реализации основных и дополнительных
 общеобразовательных программ цифрового и 
гуманитарного профилей в общеобразовательных 
организациях, расположенных
в сельской местности и малых городах</c:v>
                </c:pt>
              </c:strCache>
            </c:strRef>
          </c:cat>
          <c:val>
            <c:numRef>
              <c:f>Лист1!$B$2:$B$5</c:f>
              <c:numCache>
                <c:formatCode>#,##0.00,,</c:formatCode>
                <c:ptCount val="4"/>
                <c:pt idx="0">
                  <c:v>932000</c:v>
                </c:pt>
                <c:pt idx="1">
                  <c:v>112220000</c:v>
                </c:pt>
                <c:pt idx="2">
                  <c:v>1253000</c:v>
                </c:pt>
                <c:pt idx="3">
                  <c:v>2026000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576-4248-BF80-90AD42A413C4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Средства бюджета
Орехово-Зуевского
городского округа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3.2707863271477067E-2"/>
                  <c:y val="-0.11906008696797997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rgbClr val="7030A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9576-4248-BF80-90AD42A413C4}"/>
                </c:ext>
                <c:ext xmlns:c15="http://schemas.microsoft.com/office/drawing/2012/chart" uri="{CE6537A1-D6FC-4f65-9D91-7224C49458BB}">
                  <c15:layout>
                    <c:manualLayout>
                      <c:w val="9.2401498058356735E-2"/>
                      <c:h val="6.0415074449861633E-2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1.809995241822835E-2"/>
                  <c:y val="-0.12318513638160496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rgbClr val="7030A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9576-4248-BF80-90AD42A413C4}"/>
                </c:ext>
                <c:ext xmlns:c15="http://schemas.microsoft.com/office/drawing/2012/chart" uri="{CE6537A1-D6FC-4f65-9D91-7224C49458BB}">
                  <c15:layout>
                    <c:manualLayout>
                      <c:w val="8.110021335052417E-2"/>
                      <c:h val="5.0139939385953354E-2"/>
                    </c:manualLayout>
                  </c15:layout>
                </c:ext>
              </c:extLst>
            </c:dLbl>
            <c:dLbl>
              <c:idx val="2"/>
              <c:layout>
                <c:manualLayout>
                  <c:x val="0.11344315513192429"/>
                  <c:y val="-0.19164738437211754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rgbClr val="7030A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9576-4248-BF80-90AD42A413C4}"/>
                </c:ext>
                <c:ext xmlns:c15="http://schemas.microsoft.com/office/drawing/2012/chart" uri="{CE6537A1-D6FC-4f65-9D91-7224C49458BB}">
                  <c15:layout>
                    <c:manualLayout>
                      <c:w val="7.5634909671378772E-2"/>
                      <c:h val="4.6792989853735673E-2"/>
                    </c:manualLayout>
                  </c15:layout>
                </c:ext>
              </c:extLst>
            </c:dLbl>
            <c:dLbl>
              <c:idx val="3"/>
              <c:layout>
                <c:manualLayout>
                  <c:x val="7.5814185507513177E-2"/>
                  <c:y val="-0.12670858886329345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rgbClr val="7030A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9576-4248-BF80-90AD42A413C4}"/>
                </c:ext>
                <c:ext xmlns:c15="http://schemas.microsoft.com/office/drawing/2012/chart" uri="{CE6537A1-D6FC-4f65-9D91-7224C49458BB}">
                  <c15:layout>
                    <c:manualLayout>
                      <c:w val="8.265490936439962E-2"/>
                      <c:h val="6.2749505863750152E-2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7030A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Оплата расходов, связанных с компенсацией
 проезда к месту учебы и обратно отдельным 
категориям обучающихся по очной форме 
обучения муниципальных общеобразовательных 
организаций в Московской области</c:v>
                </c:pt>
                <c:pt idx="1">
                  <c:v>Организация бесплатного горячего 
питания обучающихся, получающих
 начальное общее образование в
 государственных и муниципальных
 образовательных организациях</c:v>
                </c:pt>
                <c:pt idx="2">
                  <c:v>Обеспечение подвоза обучающихся
 к месту обучения в муниципальные 
общеобразовательные организации
 в Московской области, расположенные
 в сельских населенных пунктах</c:v>
                </c:pt>
                <c:pt idx="3">
                  <c:v>Создание (обновление) материально-технической
 базы для реализации основных и дополнительных
 общеобразовательных программ цифрового и 
гуманитарного профилей в общеобразовательных 
организациях, расположенных
в сельской местности и малых городах</c:v>
                </c:pt>
              </c:strCache>
            </c:strRef>
          </c:cat>
          <c:val>
            <c:numRef>
              <c:f>Лист1!$C$2:$C$5</c:f>
              <c:numCache>
                <c:formatCode>#,##0.00,,</c:formatCode>
                <c:ptCount val="4"/>
                <c:pt idx="0">
                  <c:v>0</c:v>
                </c:pt>
                <c:pt idx="1">
                  <c:v>2641814.46</c:v>
                </c:pt>
                <c:pt idx="2">
                  <c:v>1539000</c:v>
                </c:pt>
                <c:pt idx="3">
                  <c:v>207641.14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9576-4248-BF80-90AD42A413C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8"/>
        <c:shape val="cylinder"/>
        <c:axId val="-1372349184"/>
        <c:axId val="-1372359520"/>
        <c:axId val="0"/>
      </c:bar3DChart>
      <c:catAx>
        <c:axId val="-137234918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-1372359520"/>
        <c:crosses val="autoZero"/>
        <c:auto val="1"/>
        <c:lblAlgn val="ctr"/>
        <c:lblOffset val="100"/>
        <c:noMultiLvlLbl val="0"/>
      </c:catAx>
      <c:valAx>
        <c:axId val="-1372359520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crossAx val="-13723491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5.2518764101855686E-2"/>
          <c:y val="0.85078026457624256"/>
          <c:w val="0.51289619499316974"/>
          <c:h val="0.1340806340014394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200" b="1" i="0" u="none" strike="noStrike" kern="1200" cap="all" spc="5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ru-RU" dirty="0"/>
              <a:t>Уровень зарегистрированной безработицы </a:t>
            </a:r>
            <a:r>
              <a:rPr lang="ru-RU" sz="1200" b="1" i="0" cap="all" baseline="0" dirty="0">
                <a:effectLst/>
              </a:rPr>
              <a:t>(среднегодовая)</a:t>
            </a:r>
            <a:endParaRPr lang="ru-RU" sz="1200" dirty="0"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2200" b="1" i="0" u="none" strike="noStrike" kern="1200" cap="all" spc="50" baseline="0">
              <a:solidFill>
                <a:prstClr val="black">
                  <a:lumMod val="65000"/>
                  <a:lumOff val="35000"/>
                </a:prst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Уровень зарегистрированной безработицы</c:v>
                </c:pt>
              </c:strCache>
            </c:strRef>
          </c:tx>
          <c:spPr>
            <a:gradFill flip="none" rotWithShape="1">
              <a:gsLst>
                <a:gs pos="0">
                  <a:schemeClr val="accent3"/>
                </a:gs>
                <a:gs pos="75000">
                  <a:schemeClr val="accent3">
                    <a:lumMod val="60000"/>
                    <a:lumOff val="40000"/>
                  </a:schemeClr>
                </a:gs>
                <a:gs pos="51000">
                  <a:schemeClr val="accent3">
                    <a:alpha val="75000"/>
                  </a:schemeClr>
                </a:gs>
                <a:gs pos="100000">
                  <a:schemeClr val="accent3">
                    <a:lumMod val="20000"/>
                    <a:lumOff val="80000"/>
                    <a:alpha val="15000"/>
                  </a:schemeClr>
                </a:gs>
              </a:gsLst>
              <a:lin ang="10800000" scaled="1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5"/>
                <c:pt idx="0">
                  <c:v>2019 год (факт)</c:v>
                </c:pt>
                <c:pt idx="1">
                  <c:v>2020 год (ожидаемое)</c:v>
                </c:pt>
                <c:pt idx="2">
                  <c:v>2021 год (план)</c:v>
                </c:pt>
                <c:pt idx="3">
                  <c:v>2022 год (план)</c:v>
                </c:pt>
                <c:pt idx="4">
                  <c:v>2023 год (план)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0.5</c:v>
                </c:pt>
                <c:pt idx="1">
                  <c:v>3.4699999999999998</c:v>
                </c:pt>
                <c:pt idx="2">
                  <c:v>3.19</c:v>
                </c:pt>
                <c:pt idx="3">
                  <c:v>3.18</c:v>
                </c:pt>
                <c:pt idx="4">
                  <c:v>2.23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E8F-4269-A9C2-38B1915B2482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-1497754512"/>
        <c:axId val="-1497757232"/>
      </c:barChart>
      <c:catAx>
        <c:axId val="-149775451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-1497757232"/>
        <c:crosses val="autoZero"/>
        <c:auto val="1"/>
        <c:lblAlgn val="ctr"/>
        <c:lblOffset val="100"/>
        <c:noMultiLvlLbl val="0"/>
      </c:catAx>
      <c:valAx>
        <c:axId val="-149775723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-1497754512"/>
        <c:crosses val="autoZero"/>
        <c:crossBetween val="between"/>
      </c:valAx>
      <c:spPr>
        <a:solidFill>
          <a:schemeClr val="bg1"/>
        </a:solidFill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solidFill>
            <a:schemeClr val="accent1">
              <a:shade val="50000"/>
            </a:schemeClr>
          </a:solidFill>
        </a:ln>
        <a:effectLst/>
        <a:sp3d>
          <a:contourClr>
            <a:schemeClr val="accent1">
              <a:shade val="50000"/>
            </a:schemeClr>
          </a:contourClr>
        </a:sp3d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solidFill>
          <a:schemeClr val="bg1"/>
        </a:solidFill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4.2924437076944329E-2"/>
          <c:y val="0.1104026228056094"/>
          <c:w val="0.9245350385150517"/>
          <c:h val="0.38901305881015591"/>
        </c:manualLayout>
      </c:layout>
      <c:bar3DChart>
        <c:barDir val="col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Средства бюджета
других уровней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-5.1656843333179811E-2"/>
                  <c:y val="0.15880613011128497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B-9576-4248-BF80-90AD42A413C4}"/>
                </c:ext>
                <c:ext xmlns:c15="http://schemas.microsoft.com/office/drawing/2012/chart" uri="{CE6537A1-D6FC-4f65-9D91-7224C49458BB}">
                  <c15:layout>
                    <c:manualLayout>
                      <c:w val="7.0721247563352838E-2"/>
                      <c:h val="5.0519317819170823E-2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-7.7972709551657636E-3"/>
                  <c:y val="0.219885262942119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A-9576-4248-BF80-90AD42A413C4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6.0428849902534186E-2"/>
                  <c:y val="0.2225998958179477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9576-4248-BF80-90AD42A413C4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0.12670565302144249"/>
                  <c:y val="0.2225998958179477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8-9576-4248-BF80-90AD42A413C4}"/>
                </c:ext>
                <c:ext xmlns:c15="http://schemas.microsoft.com/office/drawing/2012/chart" uri="{CE6537A1-D6FC-4f65-9D91-7224C49458BB}">
                  <c15:layout>
                    <c:manualLayout>
                      <c:w val="6.4678362573099418E-2"/>
                      <c:h val="4.7804684943342189E-2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Обеспечению жильем молодых семей</c:v>
                </c:pt>
                <c:pt idx="1">
                  <c:v>Предоставление жилых помещений детям-сиротам </c:v>
                </c:pt>
                <c:pt idx="2">
                  <c:v>Улучшение жилищных условий многодетных семей</c:v>
                </c:pt>
                <c:pt idx="3">
                  <c:v>Обеспечению жильем ветеранов</c:v>
                </c:pt>
              </c:strCache>
            </c:strRef>
          </c:cat>
          <c:val>
            <c:numRef>
              <c:f>Лист1!$B$2:$B$5</c:f>
              <c:numCache>
                <c:formatCode>#,##0.00,,</c:formatCode>
                <c:ptCount val="4"/>
                <c:pt idx="0">
                  <c:v>4915900</c:v>
                </c:pt>
                <c:pt idx="1">
                  <c:v>70610000</c:v>
                </c:pt>
                <c:pt idx="2">
                  <c:v>5410000</c:v>
                </c:pt>
                <c:pt idx="3">
                  <c:v>2492000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576-4248-BF80-90AD42A413C4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Средства бюджета
Орехово-Зуевского
городского округа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9.3160504059799538E-3"/>
                  <c:y val="-0.19296241045719334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no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rgbClr val="7030A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9576-4248-BF80-90AD42A413C4}"/>
                </c:ext>
                <c:ext xmlns:c15="http://schemas.microsoft.com/office/drawing/2012/chart" uri="{CE6537A1-D6FC-4f65-9D91-7224C49458BB}">
                  <c15:layout>
                    <c:manualLayout>
                      <c:w val="9.2401498058356735E-2"/>
                      <c:h val="6.0415074449861633E-2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1.809995241822835E-2"/>
                  <c:y val="-0.12318513638160496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no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rgbClr val="7030A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9576-4248-BF80-90AD42A413C4}"/>
                </c:ext>
                <c:ext xmlns:c15="http://schemas.microsoft.com/office/drawing/2012/chart" uri="{CE6537A1-D6FC-4f65-9D91-7224C49458BB}">
                  <c15:layout>
                    <c:manualLayout>
                      <c:w val="8.110021335052417E-2"/>
                      <c:h val="5.0139939385953354E-2"/>
                    </c:manualLayout>
                  </c15:layout>
                </c:ext>
              </c:extLst>
            </c:dLbl>
            <c:dLbl>
              <c:idx val="2"/>
              <c:layout>
                <c:manualLayout>
                  <c:x val="0.12513906156467269"/>
                  <c:y val="-0.12448718554344705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no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rgbClr val="7030A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9576-4248-BF80-90AD42A413C4}"/>
                </c:ext>
                <c:ext xmlns:c15="http://schemas.microsoft.com/office/drawing/2012/chart" uri="{CE6537A1-D6FC-4f65-9D91-7224C49458BB}">
                  <c15:layout>
                    <c:manualLayout>
                      <c:w val="7.5634909671378772E-2"/>
                      <c:h val="4.6792989853735673E-2"/>
                    </c:manualLayout>
                  </c15:layout>
                </c:ext>
              </c:extLst>
            </c:dLbl>
            <c:dLbl>
              <c:idx val="3"/>
              <c:layout>
                <c:manualLayout>
                  <c:x val="0.12454712897729875"/>
                  <c:y val="-0.1123954198372118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no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rgbClr val="7030A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9576-4248-BF80-90AD42A413C4}"/>
                </c:ext>
                <c:ext xmlns:c15="http://schemas.microsoft.com/office/drawing/2012/chart" uri="{CE6537A1-D6FC-4f65-9D91-7224C49458BB}">
                  <c15:layout>
                    <c:manualLayout>
                      <c:w val="8.265490936439962E-2"/>
                      <c:h val="6.2749505863750152E-2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7030A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Обеспечению жильем молодых семей</c:v>
                </c:pt>
                <c:pt idx="1">
                  <c:v>Предоставление жилых помещений детям-сиротам </c:v>
                </c:pt>
                <c:pt idx="2">
                  <c:v>Улучшение жилищных условий многодетных семей</c:v>
                </c:pt>
                <c:pt idx="3">
                  <c:v>Обеспечению жильем ветеранов</c:v>
                </c:pt>
              </c:strCache>
            </c:strRef>
          </c:cat>
          <c:val>
            <c:numRef>
              <c:f>Лист1!$C$2:$C$5</c:f>
              <c:numCache>
                <c:formatCode>#,##0.00,,</c:formatCode>
                <c:ptCount val="4"/>
                <c:pt idx="0">
                  <c:v>4087500</c:v>
                </c:pt>
                <c:pt idx="1">
                  <c:v>0</c:v>
                </c:pt>
                <c:pt idx="2">
                  <c:v>55000</c:v>
                </c:pt>
                <c:pt idx="3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9576-4248-BF80-90AD42A413C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8"/>
        <c:shape val="cylinder"/>
        <c:axId val="-1372351904"/>
        <c:axId val="-1372352448"/>
        <c:axId val="0"/>
      </c:bar3DChart>
      <c:catAx>
        <c:axId val="-137235190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-1372352448"/>
        <c:crosses val="autoZero"/>
        <c:auto val="1"/>
        <c:lblAlgn val="ctr"/>
        <c:lblOffset val="100"/>
        <c:noMultiLvlLbl val="0"/>
      </c:catAx>
      <c:valAx>
        <c:axId val="-137235244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crossAx val="-13723519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5.2518764101855686E-2"/>
          <c:y val="0.85078026457624256"/>
          <c:w val="0.51289619499316974"/>
          <c:h val="0.1340806340014394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solidFill>
            <a:schemeClr val="accent1">
              <a:shade val="50000"/>
            </a:schemeClr>
          </a:solidFill>
        </a:ln>
        <a:effectLst/>
        <a:sp3d>
          <a:contourClr>
            <a:schemeClr val="accent1">
              <a:shade val="50000"/>
            </a:schemeClr>
          </a:contourClr>
        </a:sp3d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solidFill>
          <a:schemeClr val="bg1"/>
        </a:solidFill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4.2924437076944329E-2"/>
          <c:y val="0.1104026228056094"/>
          <c:w val="0.9245350385150517"/>
          <c:h val="0.38901305881015591"/>
        </c:manualLayout>
      </c:layout>
      <c:bar3DChart>
        <c:barDir val="col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Средства бюджета
других уровней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-4.970744884959559E-2"/>
                  <c:y val="0.1180867438491655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F7D0-4745-869E-83E902E5D6C7}"/>
                </c:ext>
                <c:ext xmlns:c15="http://schemas.microsoft.com/office/drawing/2012/chart" uri="{CE6537A1-D6FC-4f65-9D91-7224C49458BB}">
                  <c15:layout>
                    <c:manualLayout>
                      <c:w val="7.0721247563352838E-2"/>
                      <c:h val="5.0519317819170823E-2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-7.7972709551657636E-3"/>
                  <c:y val="0.219885262942119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F7D0-4745-869E-83E902E5D6C7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Организация транспортного обслуживания населения по муниципальным маршрутам регулярных перевозок по регулируемым тарифам автомобильным транспортом в соответствии с муниципальными контрактами и договорами на выполнение работ по перевозке пассажиров</c:v>
                </c:pt>
                <c:pt idx="1">
                  <c:v>Ремонт, капитальный ремонт сети автомобильных дорог, мостов и путепроводов местного значения</c:v>
                </c:pt>
              </c:strCache>
            </c:strRef>
          </c:cat>
          <c:val>
            <c:numRef>
              <c:f>Лист1!$B$2:$B$3</c:f>
              <c:numCache>
                <c:formatCode>#,##0.00,,</c:formatCode>
                <c:ptCount val="2"/>
                <c:pt idx="0">
                  <c:v>7441000</c:v>
                </c:pt>
                <c:pt idx="1">
                  <c:v>85143000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F7D0-4745-869E-83E902E5D6C7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Средства бюджета
Орехово-Зуевского
городского округа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9.3160504059799538E-3"/>
                  <c:y val="-0.19296241045719334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no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rgbClr val="7030A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F7D0-4745-869E-83E902E5D6C7}"/>
                </c:ext>
                <c:ext xmlns:c15="http://schemas.microsoft.com/office/drawing/2012/chart" uri="{CE6537A1-D6FC-4f65-9D91-7224C49458BB}">
                  <c15:layout>
                    <c:manualLayout>
                      <c:w val="9.2401498058356735E-2"/>
                      <c:h val="6.0415074449861633E-2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1.809995241822835E-2"/>
                  <c:y val="-0.12318513638160496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no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rgbClr val="7030A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F7D0-4745-869E-83E902E5D6C7}"/>
                </c:ext>
                <c:ext xmlns:c15="http://schemas.microsoft.com/office/drawing/2012/chart" uri="{CE6537A1-D6FC-4f65-9D91-7224C49458BB}">
                  <c15:layout>
                    <c:manualLayout>
                      <c:w val="8.110021335052417E-2"/>
                      <c:h val="5.0139939385953354E-2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7030A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Организация транспортного обслуживания населения по муниципальным маршрутам регулярных перевозок по регулируемым тарифам автомобильным транспортом в соответствии с муниципальными контрактами и договорами на выполнение работ по перевозке пассажиров</c:v>
                </c:pt>
                <c:pt idx="1">
                  <c:v>Ремонт, капитальный ремонт сети автомобильных дорог, мостов и путепроводов местного значения</c:v>
                </c:pt>
              </c:strCache>
            </c:strRef>
          </c:cat>
          <c:val>
            <c:numRef>
              <c:f>Лист1!$C$2:$C$3</c:f>
              <c:numCache>
                <c:formatCode>#,##0.00,,</c:formatCode>
                <c:ptCount val="2"/>
                <c:pt idx="0">
                  <c:v>66987000</c:v>
                </c:pt>
                <c:pt idx="1">
                  <c:v>5614020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F7D0-4745-869E-83E902E5D6C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8"/>
        <c:shape val="cylinder"/>
        <c:axId val="-1372345376"/>
        <c:axId val="-1372356800"/>
        <c:axId val="0"/>
      </c:bar3DChart>
      <c:catAx>
        <c:axId val="-137234537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-1372356800"/>
        <c:crosses val="autoZero"/>
        <c:auto val="1"/>
        <c:lblAlgn val="ctr"/>
        <c:lblOffset val="100"/>
        <c:noMultiLvlLbl val="0"/>
      </c:catAx>
      <c:valAx>
        <c:axId val="-1372356800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crossAx val="-13723453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5.2518764101855686E-2"/>
          <c:y val="0.85078026457624256"/>
          <c:w val="0.51289619499316974"/>
          <c:h val="0.1340806340014394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solidFill>
            <a:schemeClr val="accent1">
              <a:shade val="50000"/>
            </a:schemeClr>
          </a:solidFill>
        </a:ln>
        <a:effectLst/>
        <a:sp3d>
          <a:contourClr>
            <a:schemeClr val="accent1">
              <a:shade val="50000"/>
            </a:schemeClr>
          </a:contourClr>
        </a:sp3d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solidFill>
          <a:schemeClr val="bg1"/>
        </a:solidFill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4.2924437076944329E-2"/>
          <c:y val="0.1104026228056094"/>
          <c:w val="0.9245350385150517"/>
          <c:h val="0.38901305881015591"/>
        </c:manualLayout>
      </c:layout>
      <c:bar3DChart>
        <c:barDir val="col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Средства бюджета
других уровней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-4.970744884959559E-2"/>
                  <c:y val="0.1180867438491655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F7D0-4745-869E-83E902E5D6C7}"/>
                </c:ext>
                <c:ext xmlns:c15="http://schemas.microsoft.com/office/drawing/2012/chart" uri="{CE6537A1-D6FC-4f65-9D91-7224C49458BB}">
                  <c15:layout>
                    <c:manualLayout>
                      <c:w val="7.0721247563352838E-2"/>
                      <c:h val="5.0519317819170823E-2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-7.7972709551657636E-3"/>
                  <c:y val="0.219885262942119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F7D0-4745-869E-83E902E5D6C7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Расходы на обеспечение деятельности (оказание услуг) муниципальных учреждений - многофункциональный центр предоставления государственных и муниципальных услуг</c:v>
                </c:pt>
                <c:pt idx="1">
                  <c:v>Внедрение целевой модели цифровой образовательной среды в общеобразовательных организациях и профессиональных образовательных организациях</c:v>
                </c:pt>
              </c:strCache>
            </c:strRef>
          </c:cat>
          <c:val>
            <c:numRef>
              <c:f>Лист1!$B$2:$B$3</c:f>
              <c:numCache>
                <c:formatCode>#,##0.00,,</c:formatCode>
                <c:ptCount val="2"/>
                <c:pt idx="0">
                  <c:v>0</c:v>
                </c:pt>
                <c:pt idx="1">
                  <c:v>13677020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F7D0-4745-869E-83E902E5D6C7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Средства бюджета
Орехово-Зуевского
городского округа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9.3160504059799538E-3"/>
                  <c:y val="-0.19296241045719334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no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rgbClr val="7030A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F7D0-4745-869E-83E902E5D6C7}"/>
                </c:ext>
                <c:ext xmlns:c15="http://schemas.microsoft.com/office/drawing/2012/chart" uri="{CE6537A1-D6FC-4f65-9D91-7224C49458BB}">
                  <c15:layout>
                    <c:manualLayout>
                      <c:w val="9.2401498058356735E-2"/>
                      <c:h val="6.0415074449861633E-2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1.809995241822835E-2"/>
                  <c:y val="-0.12318513638160496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no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rgbClr val="7030A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F7D0-4745-869E-83E902E5D6C7}"/>
                </c:ext>
                <c:ext xmlns:c15="http://schemas.microsoft.com/office/drawing/2012/chart" uri="{CE6537A1-D6FC-4f65-9D91-7224C49458BB}">
                  <c15:layout>
                    <c:manualLayout>
                      <c:w val="8.110021335052417E-2"/>
                      <c:h val="5.0139939385953354E-2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7030A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Расходы на обеспечение деятельности (оказание услуг) муниципальных учреждений - многофункциональный центр предоставления государственных и муниципальных услуг</c:v>
                </c:pt>
                <c:pt idx="1">
                  <c:v>Внедрение целевой модели цифровой образовательной среды в общеобразовательных организациях и профессиональных образовательных организациях</c:v>
                </c:pt>
              </c:strCache>
            </c:strRef>
          </c:cat>
          <c:val>
            <c:numRef>
              <c:f>Лист1!$C$2:$C$3</c:f>
              <c:numCache>
                <c:formatCode>#,##0.00,,</c:formatCode>
                <c:ptCount val="2"/>
                <c:pt idx="0">
                  <c:v>112223000</c:v>
                </c:pt>
                <c:pt idx="1">
                  <c:v>5014910.75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F7D0-4745-869E-83E902E5D6C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8"/>
        <c:shape val="cylinder"/>
        <c:axId val="-1335282832"/>
        <c:axId val="-1335289360"/>
        <c:axId val="0"/>
      </c:bar3DChart>
      <c:catAx>
        <c:axId val="-133528283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-1335289360"/>
        <c:crosses val="autoZero"/>
        <c:auto val="1"/>
        <c:lblAlgn val="ctr"/>
        <c:lblOffset val="100"/>
        <c:noMultiLvlLbl val="0"/>
      </c:catAx>
      <c:valAx>
        <c:axId val="-1335289360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crossAx val="-13352828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5.2518764101855686E-2"/>
          <c:y val="0.85078026457624256"/>
          <c:w val="0.51289619499316974"/>
          <c:h val="0.1340806340014394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solidFill>
            <a:schemeClr val="accent1">
              <a:shade val="50000"/>
            </a:schemeClr>
          </a:solidFill>
        </a:ln>
        <a:effectLst/>
        <a:sp3d>
          <a:contourClr>
            <a:schemeClr val="accent1">
              <a:shade val="50000"/>
            </a:schemeClr>
          </a:contourClr>
        </a:sp3d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solidFill>
          <a:schemeClr val="bg1"/>
        </a:solidFill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4.2924437076944329E-2"/>
          <c:y val="0.1104026228056094"/>
          <c:w val="0.9245350385150517"/>
          <c:h val="0.38901305881015591"/>
        </c:manualLayout>
      </c:layout>
      <c:bar3DChart>
        <c:barDir val="col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Средства бюджета
других уровней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-0.1042883455357554"/>
                  <c:y val="0.24160253969936821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F7D0-4745-869E-83E902E5D6C7}"/>
                </c:ext>
                <c:ext xmlns:c15="http://schemas.microsoft.com/office/drawing/2012/chart" uri="{CE6537A1-D6FC-4f65-9D91-7224C49458BB}">
                  <c15:layout>
                    <c:manualLayout>
                      <c:w val="9.0214424951267053E-2"/>
                      <c:h val="4.7804684943342189E-2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-7.9922027290448339E-2"/>
                  <c:y val="0.1112999479089738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F7D0-4745-869E-83E902E5D6C7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2.5341130604288498E-2"/>
                  <c:y val="0.252460857452062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BACE-4DC2-B60E-33FA6F08F7C9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7.4074074074073931E-2"/>
                  <c:y val="0.2524608574520625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BACE-4DC2-B60E-33FA6F08F7C9}"/>
                </c:ex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0.16959064327485379"/>
                  <c:y val="0.1058706821573166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BACE-4DC2-B60E-33FA6F08F7C9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5"/>
                <c:pt idx="0">
                  <c:v>Благоустройство общественных территорий</c:v>
                </c:pt>
                <c:pt idx="1">
                  <c:v>Комплексное благоустройство территорий муниципальных образований Московской области</c:v>
                </c:pt>
                <c:pt idx="2">
                  <c:v>Создание комфортной городской среды в малых городах и исторических поселениях - победителях Всероссийского конкурса лучших проектов создания комфортной городской среды</c:v>
                </c:pt>
                <c:pt idx="3">
                  <c:v>Ремонт подъездов в многоквартирных домах</c:v>
                </c:pt>
                <c:pt idx="4">
                  <c:v>Обустройство и установка детских игровых площадок на территории муниципальных образований Московской области</c:v>
                </c:pt>
              </c:strCache>
            </c:strRef>
          </c:cat>
          <c:val>
            <c:numRef>
              <c:f>Лист1!$B$2:$B$7</c:f>
              <c:numCache>
                <c:formatCode>#,##0.00,,</c:formatCode>
                <c:ptCount val="6"/>
                <c:pt idx="0">
                  <c:v>295707080</c:v>
                </c:pt>
                <c:pt idx="1">
                  <c:v>0</c:v>
                </c:pt>
                <c:pt idx="2">
                  <c:v>50000000</c:v>
                </c:pt>
                <c:pt idx="3">
                  <c:v>20147460</c:v>
                </c:pt>
                <c:pt idx="4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F7D0-4745-869E-83E902E5D6C7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Средства бюджета
Орехово-Зуевского
городского округа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1.32146858835628E-2"/>
                  <c:y val="-9.906186990325005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no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rgbClr val="7030A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F7D0-4745-869E-83E902E5D6C7}"/>
                </c:ext>
                <c:ext xmlns:c15="http://schemas.microsoft.com/office/drawing/2012/chart" uri="{CE6537A1-D6FC-4f65-9D91-7224C49458BB}">
                  <c15:layout>
                    <c:manualLayout>
                      <c:w val="0.10019876901352243"/>
                      <c:h val="6.0415116529356834E-2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1.8099952418228423E-2"/>
                  <c:y val="-0.24534360305312836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no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rgbClr val="7030A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F7D0-4745-869E-83E902E5D6C7}"/>
                </c:ext>
                <c:ext xmlns:c15="http://schemas.microsoft.com/office/drawing/2012/chart" uri="{CE6537A1-D6FC-4f65-9D91-7224C49458BB}">
                  <c15:layout>
                    <c:manualLayout>
                      <c:w val="8.110021335052417E-2"/>
                      <c:h val="5.0139939385953354E-2"/>
                    </c:manualLayout>
                  </c15:layout>
                </c:ext>
              </c:extLst>
            </c:dLbl>
            <c:dLbl>
              <c:idx val="2"/>
              <c:layout>
                <c:manualLayout>
                  <c:x val="6.2378167641325533E-2"/>
                  <c:y val="-8.415361915068755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BACE-4DC2-B60E-33FA6F08F7C9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6.8226044112906864E-2"/>
                  <c:y val="-9.209680594585825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BACE-4DC2-B60E-33FA6F08F7C9}"/>
                </c:ext>
                <c:ext xmlns:c15="http://schemas.microsoft.com/office/drawing/2012/chart" uri="{CE6537A1-D6FC-4f65-9D91-7224C49458BB}">
                  <c15:layout>
                    <c:manualLayout>
                      <c:w val="7.1920154717502405E-2"/>
                      <c:h val="5.4536974475397196E-2"/>
                    </c:manualLayout>
                  </c15:layout>
                </c:ext>
              </c:extLst>
            </c:dLbl>
            <c:dLbl>
              <c:idx val="4"/>
              <c:layout>
                <c:manualLayout>
                  <c:x val="0.11695906432748537"/>
                  <c:y val="-0.2361730601970908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BACE-4DC2-B60E-33FA6F08F7C9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7030A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5"/>
                <c:pt idx="0">
                  <c:v>Благоустройство общественных территорий</c:v>
                </c:pt>
                <c:pt idx="1">
                  <c:v>Комплексное благоустройство территорий муниципальных образований Московской области</c:v>
                </c:pt>
                <c:pt idx="2">
                  <c:v>Создание комфортной городской среды в малых городах и исторических поселениях - победителях Всероссийского конкурса лучших проектов создания комфортной городской среды</c:v>
                </c:pt>
                <c:pt idx="3">
                  <c:v>Ремонт подъездов в многоквартирных домах</c:v>
                </c:pt>
                <c:pt idx="4">
                  <c:v>Обустройство и установка детских игровых площадок на территории муниципальных образований Московской области</c:v>
                </c:pt>
              </c:strCache>
            </c:strRef>
          </c:cat>
          <c:val>
            <c:numRef>
              <c:f>Лист1!$C$2:$C$7</c:f>
              <c:numCache>
                <c:formatCode>#,##0.00,,</c:formatCode>
                <c:ptCount val="6"/>
                <c:pt idx="0">
                  <c:v>31859250</c:v>
                </c:pt>
                <c:pt idx="1">
                  <c:v>83901000</c:v>
                </c:pt>
                <c:pt idx="2">
                  <c:v>0</c:v>
                </c:pt>
                <c:pt idx="3">
                  <c:v>1060400</c:v>
                </c:pt>
                <c:pt idx="4">
                  <c:v>8347500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F7D0-4745-869E-83E902E5D6C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8"/>
        <c:shape val="cylinder"/>
        <c:axId val="-1335288816"/>
        <c:axId val="-1335295888"/>
        <c:axId val="0"/>
      </c:bar3DChart>
      <c:catAx>
        <c:axId val="-133528881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-1335295888"/>
        <c:crosses val="autoZero"/>
        <c:auto val="1"/>
        <c:lblAlgn val="ctr"/>
        <c:lblOffset val="100"/>
        <c:noMultiLvlLbl val="0"/>
      </c:catAx>
      <c:valAx>
        <c:axId val="-133529588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crossAx val="-13352888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5.2518764101855686E-2"/>
          <c:y val="0.85078026457624256"/>
          <c:w val="0.51289619499316974"/>
          <c:h val="0.1340806340014394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solidFill>
            <a:schemeClr val="accent1">
              <a:shade val="50000"/>
            </a:schemeClr>
          </a:solidFill>
        </a:ln>
        <a:effectLst/>
        <a:sp3d>
          <a:contourClr>
            <a:schemeClr val="accent1">
              <a:shade val="50000"/>
            </a:schemeClr>
          </a:contourClr>
        </a:sp3d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solidFill>
          <a:schemeClr val="bg1"/>
        </a:solidFill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4.2924437076944329E-2"/>
          <c:y val="0.1104026228056094"/>
          <c:w val="0.9245350385150517"/>
          <c:h val="0.38901305881015591"/>
        </c:manualLayout>
      </c:layout>
      <c:bar3DChart>
        <c:barDir val="col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Средства бюджета
других уровней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-5.2421736740300054E-2"/>
                  <c:y val="0.18188061643113831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F7D0-4745-869E-83E902E5D6C7}"/>
                </c:ext>
                <c:ext xmlns:c15="http://schemas.microsoft.com/office/drawing/2012/chart" uri="{CE6537A1-D6FC-4f65-9D91-7224C49458BB}">
                  <c15:layout>
                    <c:manualLayout>
                      <c:w val="0.11234011061707962"/>
                      <c:h val="5.8663216446656716E-2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-7.797310116798001E-3"/>
                  <c:y val="0.2388876930729195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F7D0-4745-869E-83E902E5D6C7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Капитальные вложения в общеобразовательные организации в целях обеспечения односменного режима обучения в размере 579 529,0 тыс. рублей (пристройка на 400 мест к зданию МОУ лицей, ул. Володарского и школа на 550 мест г. Ликино-Дулево</c:v>
                </c:pt>
                <c:pt idx="1">
                  <c:v>Проектирование и строительство физкультурно-оздоровительных комплексов размере 12 029,4 тыс. рублей (г. Дрезна, 4 микрорайон, ул. Южная, ФОК с плавательным бассейном)</c:v>
                </c:pt>
              </c:strCache>
            </c:strRef>
          </c:cat>
          <c:val>
            <c:numRef>
              <c:f>Лист1!$B$2:$B$3</c:f>
              <c:numCache>
                <c:formatCode>#,##0.00,,</c:formatCode>
                <c:ptCount val="2"/>
                <c:pt idx="0">
                  <c:v>550936320</c:v>
                </c:pt>
                <c:pt idx="1">
                  <c:v>11999000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F7D0-4745-869E-83E902E5D6C7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Средства бюджета
Орехово-Зуевского
городского округа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9.3160504059799538E-3"/>
                  <c:y val="-0.19296241045719334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no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rgbClr val="7030A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F7D0-4745-869E-83E902E5D6C7}"/>
                </c:ext>
                <c:ext xmlns:c15="http://schemas.microsoft.com/office/drawing/2012/chart" uri="{CE6537A1-D6FC-4f65-9D91-7224C49458BB}">
                  <c15:layout>
                    <c:manualLayout>
                      <c:w val="9.2401498058356735E-2"/>
                      <c:h val="6.0415074449861633E-2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1.6290500774672846E-2"/>
                  <c:y val="-0.14490218664746901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no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rgbClr val="7030A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F7D0-4745-869E-83E902E5D6C7}"/>
                </c:ext>
                <c:ext xmlns:c15="http://schemas.microsoft.com/office/drawing/2012/chart" uri="{CE6537A1-D6FC-4f65-9D91-7224C49458BB}">
                  <c15:layout>
                    <c:manualLayout>
                      <c:w val="8.110021335052417E-2"/>
                      <c:h val="5.0139939385953354E-2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7030A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Капитальные вложения в общеобразовательные организации в целях обеспечения односменного режима обучения в размере 579 529,0 тыс. рублей (пристройка на 400 мест к зданию МОУ лицей, ул. Володарского и школа на 550 мест г. Ликино-Дулево</c:v>
                </c:pt>
                <c:pt idx="1">
                  <c:v>Проектирование и строительство физкультурно-оздоровительных комплексов размере 12 029,4 тыс. рублей (г. Дрезна, 4 микрорайон, ул. Южная, ФОК с плавательным бассейном)</c:v>
                </c:pt>
              </c:strCache>
            </c:strRef>
          </c:cat>
          <c:val>
            <c:numRef>
              <c:f>Лист1!$C$2:$C$3</c:f>
              <c:numCache>
                <c:formatCode>#,##0.00,,</c:formatCode>
                <c:ptCount val="2"/>
                <c:pt idx="0">
                  <c:v>28592650</c:v>
                </c:pt>
                <c:pt idx="1">
                  <c:v>30420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F7D0-4745-869E-83E902E5D6C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8"/>
        <c:shape val="cylinder"/>
        <c:axId val="-1335287728"/>
        <c:axId val="-1335295344"/>
        <c:axId val="0"/>
      </c:bar3DChart>
      <c:catAx>
        <c:axId val="-133528772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-1335295344"/>
        <c:crosses val="autoZero"/>
        <c:auto val="1"/>
        <c:lblAlgn val="ctr"/>
        <c:lblOffset val="100"/>
        <c:noMultiLvlLbl val="0"/>
      </c:catAx>
      <c:valAx>
        <c:axId val="-1335295344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crossAx val="-13352877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5.2518764101855686E-2"/>
          <c:y val="0.85078026457624256"/>
          <c:w val="0.51289619499316974"/>
          <c:h val="0.1340806340014394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7.3122613669738878E-2"/>
          <c:y val="7.093858247889806E-2"/>
          <c:w val="0.90201060125033217"/>
          <c:h val="0.81984351501946884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Муниципальный долг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lumMod val="20000"/>
                    <a:lumOff val="80000"/>
                  </a:schemeClr>
                </a:gs>
                <a:gs pos="40000">
                  <a:schemeClr val="accent4">
                    <a:lumMod val="60000"/>
                    <a:lumOff val="40000"/>
                  </a:schemeClr>
                </a:gs>
                <a:gs pos="100000">
                  <a:schemeClr val="accent1">
                    <a:lumMod val="50000"/>
                  </a:schemeClr>
                </a:gs>
                <a:gs pos="7300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p3d/>
          </c:spPr>
          <c:invertIfNegative val="0"/>
          <c:dLbls>
            <c:dLbl>
              <c:idx val="0"/>
              <c:layout>
                <c:manualLayout>
                  <c:x val="1.562500000000001E-3"/>
                  <c:y val="-3.74999976931596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818B-4B28-9EE9-B7633F1363A2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"/>
                  <c:y val="-3.74999976931596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818B-4B28-9EE9-B7633F1363A2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9.3750000000000118E-3"/>
                  <c:y val="-3.74999976931596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818B-4B28-9EE9-B7633F1363A2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1.562500000000001E-3"/>
                  <c:y val="-3.74999976931596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818B-4B28-9EE9-B7633F1363A2}"/>
                </c:ex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3.552397868561282E-3"/>
                  <c:y val="-3.9015330303830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818B-4B28-9EE9-B7633F1363A2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5"/>
                <c:pt idx="0">
                  <c:v>2019 год</c:v>
                </c:pt>
                <c:pt idx="1">
                  <c:v>2020 год</c:v>
                </c:pt>
                <c:pt idx="2">
                  <c:v>2021 год</c:v>
                </c:pt>
                <c:pt idx="3">
                  <c:v>2022 год</c:v>
                </c:pt>
                <c:pt idx="4">
                  <c:v>2023 год</c:v>
                </c:pt>
              </c:strCache>
            </c:strRef>
          </c:cat>
          <c:val>
            <c:numRef>
              <c:f>Лист1!$B$2:$B$7</c:f>
              <c:numCache>
                <c:formatCode>#,##0.00</c:formatCode>
                <c:ptCount val="6"/>
                <c:pt idx="0">
                  <c:v>371</c:v>
                </c:pt>
                <c:pt idx="1">
                  <c:v>371</c:v>
                </c:pt>
                <c:pt idx="2">
                  <c:v>548</c:v>
                </c:pt>
                <c:pt idx="3">
                  <c:v>548</c:v>
                </c:pt>
                <c:pt idx="4">
                  <c:v>548</c:v>
                </c:pt>
              </c:numCache>
            </c:numRef>
          </c:val>
          <c:shape val="cylinder"/>
          <c:extLst xmlns:c16r2="http://schemas.microsoft.com/office/drawing/2015/06/chart">
            <c:ext xmlns:c16="http://schemas.microsoft.com/office/drawing/2014/chart" uri="{C3380CC4-5D6E-409C-BE32-E72D297353CC}">
              <c16:uniqueId val="{00000005-818B-4B28-9EE9-B7633F1363A2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Обслуживание 
муниципального долга</c:v>
                </c:pt>
              </c:strCache>
            </c:strRef>
          </c:tx>
          <c:spPr>
            <a:gradFill rotWithShape="1">
              <a:gsLst>
                <a:gs pos="0">
                  <a:schemeClr val="tx2">
                    <a:lumMod val="20000"/>
                    <a:lumOff val="80000"/>
                  </a:schemeClr>
                </a:gs>
                <a:gs pos="40000">
                  <a:schemeClr val="accent2">
                    <a:lumMod val="20000"/>
                    <a:lumOff val="80000"/>
                  </a:schemeClr>
                </a:gs>
                <a:gs pos="100000">
                  <a:schemeClr val="accent2">
                    <a:lumMod val="50000"/>
                  </a:schemeClr>
                </a:gs>
                <a:gs pos="73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p3d/>
          </c:spPr>
          <c:invertIfNegative val="0"/>
          <c:dLbls>
            <c:dLbl>
              <c:idx val="0"/>
              <c:layout>
                <c:manualLayout>
                  <c:x val="1.8092259630436321E-2"/>
                  <c:y val="-5.573597897390030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9042-4B61-98A7-E0D00563DC11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1.9934624460954717E-2"/>
                  <c:y val="-8.360502466662976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9042-4B61-98A7-E0D00563DC11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2.4866785079928885E-2"/>
                  <c:y val="-2.229447445933166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9042-4B61-98A7-E0D00563DC11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2.5329217345052779E-2"/>
                  <c:y val="-1.393410036405300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9042-4B61-98A7-E0D00563DC11}"/>
                </c:ex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2.664298401420959E-2"/>
                  <c:y val="-8.360427922249438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9042-4B61-98A7-E0D00563DC11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5"/>
                <c:pt idx="0">
                  <c:v>2019 год</c:v>
                </c:pt>
                <c:pt idx="1">
                  <c:v>2020 год</c:v>
                </c:pt>
                <c:pt idx="2">
                  <c:v>2021 год</c:v>
                </c:pt>
                <c:pt idx="3">
                  <c:v>2022 год</c:v>
                </c:pt>
                <c:pt idx="4">
                  <c:v>2023 год</c:v>
                </c:pt>
              </c:strCache>
            </c:strRef>
          </c:cat>
          <c:val>
            <c:numRef>
              <c:f>Лист1!$C$2:$C$7</c:f>
              <c:numCache>
                <c:formatCode>#,##0.00</c:formatCode>
                <c:ptCount val="6"/>
                <c:pt idx="0">
                  <c:v>36.6</c:v>
                </c:pt>
                <c:pt idx="1">
                  <c:v>36.6</c:v>
                </c:pt>
                <c:pt idx="2">
                  <c:v>23</c:v>
                </c:pt>
                <c:pt idx="3">
                  <c:v>28.6</c:v>
                </c:pt>
                <c:pt idx="4">
                  <c:v>33.299999999999997</c:v>
                </c:pt>
              </c:numCache>
            </c:numRef>
          </c:val>
          <c:shape val="cylinder"/>
          <c:extLst xmlns:c16r2="http://schemas.microsoft.com/office/drawing/2015/06/chart">
            <c:ext xmlns:c16="http://schemas.microsoft.com/office/drawing/2014/chart" uri="{C3380CC4-5D6E-409C-BE32-E72D297353CC}">
              <c16:uniqueId val="{00000000-9042-4B61-98A7-E0D00563DC11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30"/>
        <c:gapDepth val="66"/>
        <c:shape val="box"/>
        <c:axId val="-1335293168"/>
        <c:axId val="-1372347008"/>
        <c:axId val="0"/>
      </c:bar3DChart>
      <c:catAx>
        <c:axId val="-13352931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-1372347008"/>
        <c:crosses val="autoZero"/>
        <c:auto val="1"/>
        <c:lblAlgn val="ctr"/>
        <c:lblOffset val="100"/>
        <c:noMultiLvlLbl val="0"/>
      </c:catAx>
      <c:valAx>
        <c:axId val="-137234700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.00" sourceLinked="1"/>
        <c:majorTickMark val="none"/>
        <c:minorTickMark val="none"/>
        <c:tickLblPos val="nextTo"/>
        <c:crossAx val="-13352931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1" i="0" u="none" strike="noStrike" kern="1200" cap="all" spc="5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2100" dirty="0"/>
              <a:t>Среднемесячная </a:t>
            </a:r>
          </a:p>
          <a:p>
            <a:pPr>
              <a:defRPr/>
            </a:pPr>
            <a:r>
              <a:rPr lang="ru-RU" sz="2100" dirty="0"/>
              <a:t>заработная плата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1" i="0" u="none" strike="noStrike" kern="1200" cap="all" spc="5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2653008953558626"/>
          <c:y val="0.15539374930526731"/>
          <c:w val="0.66293777984001778"/>
          <c:h val="0.6882479355307186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Среднемесячная
 заработная плата</c:v>
                </c:pt>
              </c:strCache>
            </c:strRef>
          </c:tx>
          <c:spPr>
            <a:gradFill flip="none" rotWithShape="1">
              <a:gsLst>
                <a:gs pos="0">
                  <a:schemeClr val="accent5"/>
                </a:gs>
                <a:gs pos="75000">
                  <a:schemeClr val="accent5">
                    <a:lumMod val="60000"/>
                    <a:lumOff val="40000"/>
                  </a:schemeClr>
                </a:gs>
                <a:gs pos="51000">
                  <a:schemeClr val="accent5">
                    <a:alpha val="75000"/>
                  </a:schemeClr>
                </a:gs>
                <a:gs pos="100000">
                  <a:schemeClr val="accent5">
                    <a:lumMod val="20000"/>
                    <a:lumOff val="80000"/>
                    <a:alpha val="15000"/>
                  </a:schemeClr>
                </a:gs>
              </a:gsLst>
              <a:lin ang="10800000" scaled="1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5"/>
                <c:pt idx="0">
                  <c:v>2019 год (факт)</c:v>
                </c:pt>
                <c:pt idx="1">
                  <c:v>2020 год (ожидаемое)</c:v>
                </c:pt>
                <c:pt idx="2">
                  <c:v>2021 год (план)</c:v>
                </c:pt>
                <c:pt idx="3">
                  <c:v>2022 год (план)</c:v>
                </c:pt>
                <c:pt idx="4">
                  <c:v>2023 год (план)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44356.7</c:v>
                </c:pt>
                <c:pt idx="1">
                  <c:v>46428.3</c:v>
                </c:pt>
                <c:pt idx="2">
                  <c:v>48919.5</c:v>
                </c:pt>
                <c:pt idx="3">
                  <c:v>51526.5</c:v>
                </c:pt>
                <c:pt idx="4">
                  <c:v>54438.8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9E9-4540-AEB1-B817E542B5C7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-1491696464"/>
        <c:axId val="-1491690480"/>
      </c:barChart>
      <c:catAx>
        <c:axId val="-149169646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-1491690480"/>
        <c:crosses val="autoZero"/>
        <c:auto val="1"/>
        <c:lblAlgn val="ctr"/>
        <c:lblOffset val="100"/>
        <c:noMultiLvlLbl val="0"/>
      </c:catAx>
      <c:valAx>
        <c:axId val="-149169048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-14916964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1" i="0" u="none" strike="noStrike" kern="1200" cap="all" spc="5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2200" dirty="0"/>
              <a:t>Ввод в эксплуатацию </a:t>
            </a:r>
          </a:p>
          <a:p>
            <a:pPr>
              <a:defRPr/>
            </a:pPr>
            <a:r>
              <a:rPr lang="ru-RU" sz="2200" dirty="0"/>
              <a:t>жилых домов</a:t>
            </a:r>
            <a:r>
              <a:rPr lang="ru-RU" sz="1800" dirty="0"/>
              <a:t>, </a:t>
            </a:r>
            <a:r>
              <a:rPr lang="ru-RU" sz="1200" dirty="0"/>
              <a:t>построенных</a:t>
            </a:r>
            <a:r>
              <a:rPr lang="ru-RU" sz="1200" baseline="0" dirty="0"/>
              <a:t> за счет всех источников финансирования</a:t>
            </a:r>
          </a:p>
          <a:p>
            <a:pPr>
              <a:defRPr/>
            </a:pPr>
            <a:endParaRPr lang="ru-RU" sz="900" dirty="0"/>
          </a:p>
        </c:rich>
      </c:tx>
      <c:layout>
        <c:manualLayout>
          <c:xMode val="edge"/>
          <c:yMode val="edge"/>
          <c:x val="0.23370520886091756"/>
          <c:y val="6.1112429065071344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1" i="0" u="none" strike="noStrike" kern="1200" cap="all" spc="5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29218182486568511"/>
          <c:y val="0.2258409816099709"/>
          <c:w val="0.67292445341273854"/>
          <c:h val="0.6055782174130011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Уровень зарегистрированной безработицы</c:v>
                </c:pt>
              </c:strCache>
            </c:strRef>
          </c:tx>
          <c:spPr>
            <a:gradFill flip="none" rotWithShape="1">
              <a:gsLst>
                <a:gs pos="0">
                  <a:schemeClr val="accent2"/>
                </a:gs>
                <a:gs pos="75000">
                  <a:schemeClr val="accent2">
                    <a:lumMod val="60000"/>
                    <a:lumOff val="40000"/>
                  </a:schemeClr>
                </a:gs>
                <a:gs pos="51000">
                  <a:schemeClr val="accent2">
                    <a:alpha val="75000"/>
                  </a:schemeClr>
                </a:gs>
                <a:gs pos="100000">
                  <a:schemeClr val="accent2">
                    <a:lumMod val="20000"/>
                    <a:lumOff val="80000"/>
                    <a:alpha val="15000"/>
                  </a:schemeClr>
                </a:gs>
              </a:gsLst>
              <a:lin ang="10800000" scaled="1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5"/>
                <c:pt idx="0">
                  <c:v>2019 год (факт)</c:v>
                </c:pt>
                <c:pt idx="1">
                  <c:v>2020 год (ожидаемое)</c:v>
                </c:pt>
                <c:pt idx="2">
                  <c:v>2021 год (план)</c:v>
                </c:pt>
                <c:pt idx="3">
                  <c:v>2022 год (план)</c:v>
                </c:pt>
                <c:pt idx="4">
                  <c:v>2023 год (план)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74.38</c:v>
                </c:pt>
                <c:pt idx="1">
                  <c:v>107.86</c:v>
                </c:pt>
                <c:pt idx="2">
                  <c:v>67.92</c:v>
                </c:pt>
                <c:pt idx="3">
                  <c:v>70.38</c:v>
                </c:pt>
                <c:pt idx="4">
                  <c:v>73.440000000000026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4AB3-496A-AD1F-363D7C5E680A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-1491682864"/>
        <c:axId val="-1491693744"/>
      </c:barChart>
      <c:catAx>
        <c:axId val="-149168286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-1491693744"/>
        <c:crosses val="autoZero"/>
        <c:auto val="1"/>
        <c:lblAlgn val="ctr"/>
        <c:lblOffset val="100"/>
        <c:noMultiLvlLbl val="0"/>
      </c:catAx>
      <c:valAx>
        <c:axId val="-149169374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-1491682864"/>
        <c:crosses val="autoZero"/>
        <c:crossBetween val="between"/>
      </c:valAx>
      <c:spPr>
        <a:solidFill>
          <a:schemeClr val="bg1"/>
        </a:solidFill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7.1017821392413569E-2"/>
          <c:y val="6.1321046135675211E-2"/>
          <c:w val="0.67325670766861667"/>
          <c:h val="0.87416559195493693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Лист1!#REF!</c:f>
              <c:strCache>
                <c:ptCount val="1"/>
                <c:pt idx="0">
                  <c:v>#REF!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strRef>
              <c:f>Лист1!$A$2:$A$4</c:f>
              <c:strCache>
                <c:ptCount val="3"/>
                <c:pt idx="0">
                  <c:v>Расходы на 2021 год</c:v>
                </c:pt>
                <c:pt idx="1">
                  <c:v>Расходы на 2022 год</c:v>
                </c:pt>
                <c:pt idx="2">
                  <c:v>Расходы на 2023 год</c:v>
                </c:pt>
              </c:strCache>
            </c:strRef>
          </c:cat>
          <c:val>
            <c:numRef>
              <c:f>Лист1!#REF!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CBD-46B9-88A5-9BC2C7536668}"/>
            </c:ext>
          </c:extLst>
        </c:ser>
        <c:ser>
          <c:idx val="1"/>
          <c:order val="1"/>
          <c:tx>
            <c:strRef>
              <c:f>Лист1!$B$1</c:f>
              <c:strCache>
                <c:ptCount val="1"/>
                <c:pt idx="0">
                  <c:v>Субсидии других уровней 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9.7563081600634625E-3"/>
                  <c:y val="-1.2595971299796491E-2"/>
                </c:manualLayout>
              </c:layout>
              <c:tx>
                <c:rich>
                  <a:bodyPr rot="0" spcFirstLastPara="1" vertOverflow="clip" horzOverflow="clip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197" b="0" i="0" u="none" strike="noStrike" kern="1200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b="1" i="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1 669,2 – 17,8%</a:t>
                    </a:r>
                  </a:p>
                </c:rich>
              </c:tx>
              <c:spPr>
                <a:xfrm>
                  <a:off x="1660655" y="4891499"/>
                  <a:ext cx="1278363" cy="316531"/>
                </a:xfrm>
                <a:solidFill>
                  <a:prstClr val="white"/>
                </a:solidFill>
                <a:ln w="9525" cap="flat" cmpd="sng" algn="ctr">
                  <a:solidFill>
                    <a:prstClr val="black">
                      <a:lumMod val="25000"/>
                      <a:lumOff val="75000"/>
                    </a:prst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1CBD-46B9-88A5-9BC2C7536668}"/>
                </c:ext>
                <c:ext xmlns:c15="http://schemas.microsoft.com/office/drawing/2012/chart" uri="{CE6537A1-D6FC-4f65-9D91-7224C49458BB}">
                  <c15:spPr xmlns:c15="http://schemas.microsoft.com/office/drawing/2012/chart">
                    <a:prstGeom prst="roundRec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12761033153449727"/>
                      <c:h val="4.5070123790755638E-2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1.1470979038851701E-2"/>
                  <c:y val="-1.619040131418948E-2"/>
                </c:manualLayout>
              </c:layout>
              <c:tx>
                <c:rich>
                  <a:bodyPr rot="0" spcFirstLastPara="1" vertOverflow="clip" horzOverflow="clip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197" b="0" i="0" u="none" strike="noStrike" kern="1200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1200" b="1" i="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1 586,5 – 16,4%</a:t>
                    </a:r>
                  </a:p>
                </c:rich>
              </c:tx>
              <c:spPr>
                <a:solidFill>
                  <a:prstClr val="white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1CBD-46B9-88A5-9BC2C7536668}"/>
                </c:ext>
                <c:ext xmlns:c15="http://schemas.microsoft.com/office/drawing/2012/chart" uri="{CE6537A1-D6FC-4f65-9D91-7224C49458BB}">
                  <c15:spPr xmlns:c15="http://schemas.microsoft.com/office/drawing/2012/chart">
                    <a:prstGeom prst="roundRec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12449291802333182"/>
                      <c:h val="4.5988340289156264E-2"/>
                    </c:manualLayout>
                  </c15:layout>
                </c:ext>
              </c:extLst>
            </c:dLbl>
            <c:dLbl>
              <c:idx val="2"/>
              <c:layout>
                <c:manualLayout>
                  <c:x val="9.730882774106964E-3"/>
                  <c:y val="-1.7940034259678328E-2"/>
                </c:manualLayout>
              </c:layout>
              <c:tx>
                <c:rich>
                  <a:bodyPr rot="0" spcFirstLastPara="1" vertOverflow="clip" horzOverflow="clip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197" b="0" i="0" u="none" strike="noStrike" kern="1200" baseline="0">
                        <a:solidFill>
                          <a:schemeClr val="tx1"/>
                        </a:solidFill>
                        <a:latin typeface="PT Sans" panose="020B0503020203020204"/>
                        <a:ea typeface="+mn-ea"/>
                        <a:cs typeface="+mn-cs"/>
                      </a:defRPr>
                    </a:pPr>
                    <a:r>
                      <a:rPr lang="en-US" sz="1200" b="1" i="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888,5 – 10,6%</a:t>
                    </a:r>
                  </a:p>
                </c:rich>
              </c:tx>
              <c:spPr>
                <a:solidFill>
                  <a:prstClr val="white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tx1"/>
                      </a:solidFill>
                      <a:latin typeface="PT Sans" panose="020B0503020203020204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1CBD-46B9-88A5-9BC2C7536668}"/>
                </c:ext>
                <c:ext xmlns:c15="http://schemas.microsoft.com/office/drawing/2012/chart" uri="{CE6537A1-D6FC-4f65-9D91-7224C49458BB}">
                  <c15:spPr xmlns:c15="http://schemas.microsoft.com/office/drawing/2012/chart">
                    <a:prstGeom prst="roundRec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10372967794949613"/>
                      <c:h val="5.0384767186394099E-2"/>
                    </c:manualLayout>
                  </c15:layout>
                </c:ext>
              </c:extLst>
            </c:dLbl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roundRect">
                    <a:avLst/>
                  </a:prstGeom>
                  <a:noFill/>
                  <a:ln>
                    <a:noFill/>
                  </a:ln>
                </c15:spPr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Расходы на 2021 год</c:v>
                </c:pt>
                <c:pt idx="1">
                  <c:v>Расходы на 2022 год</c:v>
                </c:pt>
                <c:pt idx="2">
                  <c:v>Расходы на 2023 год</c:v>
                </c:pt>
              </c:strCache>
            </c:str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1669.2</c:v>
                </c:pt>
                <c:pt idx="1">
                  <c:v>1586.5</c:v>
                </c:pt>
                <c:pt idx="2">
                  <c:v>888.5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1CBD-46B9-88A5-9BC2C7536668}"/>
            </c:ext>
          </c:extLst>
        </c:ser>
        <c:ser>
          <c:idx val="2"/>
          <c:order val="2"/>
          <c:tx>
            <c:strRef>
              <c:f>Лист1!$C$1</c:f>
              <c:strCache>
                <c:ptCount val="1"/>
                <c:pt idx="0">
                  <c:v>Субвенции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2.7502780413358598E-2"/>
                  <c:y val="-2.5609127723666525E-2"/>
                </c:manualLayout>
              </c:layout>
              <c:tx>
                <c:rich>
                  <a:bodyPr rot="0" spcFirstLastPara="1" vertOverflow="clip" horzOverflow="clip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200" b="1" i="0" u="none" strike="noStrike" kern="1200" baseline="0">
                        <a:solidFill>
                          <a:schemeClr val="tx2">
                            <a:lumMod val="50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defRPr>
                    </a:pPr>
                    <a:r>
                      <a:rPr lang="en-US" sz="1200" b="1" i="0" baseline="0" dirty="0">
                        <a:solidFill>
                          <a:schemeClr val="tx2">
                            <a:lumMod val="5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3 344,7 – 35,7%</a:t>
                    </a:r>
                  </a:p>
                </c:rich>
              </c:tx>
              <c:spPr>
                <a:xfrm>
                  <a:off x="1690190" y="4058520"/>
                  <a:ext cx="1298213" cy="378496"/>
                </a:xfrm>
                <a:solidFill>
                  <a:prstClr val="white"/>
                </a:solidFill>
                <a:ln w="9525" cap="flat" cmpd="sng" algn="ctr">
                  <a:solidFill>
                    <a:prstClr val="black">
                      <a:lumMod val="25000"/>
                      <a:lumOff val="75000"/>
                    </a:prst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chemeClr val="tx2">
                          <a:lumMod val="50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1CBD-46B9-88A5-9BC2C7536668}"/>
                </c:ext>
                <c:ext xmlns:c15="http://schemas.microsoft.com/office/drawing/2012/chart" uri="{CE6537A1-D6FC-4f65-9D91-7224C49458BB}">
                  <c15:spPr xmlns:c15="http://schemas.microsoft.com/office/drawing/2012/chart">
                    <a:prstGeom prst="roundRec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13069812214149487"/>
                      <c:h val="6.3601956523479442E-2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2.648962532951336E-2"/>
                  <c:y val="-3.813669218361862E-2"/>
                </c:manualLayout>
              </c:layout>
              <c:tx>
                <c:rich>
                  <a:bodyPr rot="0" spcFirstLastPara="1" vertOverflow="clip" horzOverflow="clip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197" b="0" i="0" u="none" strike="noStrike" kern="1200" baseline="0">
                        <a:solidFill>
                          <a:schemeClr val="tx2">
                            <a:lumMod val="50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defRPr>
                    </a:pPr>
                    <a:r>
                      <a:rPr lang="en-US" sz="1200" b="1" i="0" baseline="0" dirty="0">
                        <a:solidFill>
                          <a:schemeClr val="tx2">
                            <a:lumMod val="5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3 349,0 – 34,7%</a:t>
                    </a:r>
                  </a:p>
                </c:rich>
              </c:tx>
              <c:spPr>
                <a:solidFill>
                  <a:prstClr val="white"/>
                </a:solidFill>
                <a:ln w="9525" cap="flat" cmpd="sng" algn="ctr">
                  <a:solidFill>
                    <a:prstClr val="black">
                      <a:lumMod val="25000"/>
                      <a:lumOff val="75000"/>
                    </a:prst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tx2">
                          <a:lumMod val="50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1CBD-46B9-88A5-9BC2C7536668}"/>
                </c:ext>
                <c:ext xmlns:c15="http://schemas.microsoft.com/office/drawing/2012/chart" uri="{CE6537A1-D6FC-4f65-9D91-7224C49458BB}">
                  <c15:spPr xmlns:c15="http://schemas.microsoft.com/office/drawing/2012/chart">
                    <a:prstGeom prst="roundRec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11487720017558156"/>
                      <c:h val="5.8834796226449569E-2"/>
                    </c:manualLayout>
                  </c15:layout>
                </c:ext>
              </c:extLst>
            </c:dLbl>
            <c:dLbl>
              <c:idx val="2"/>
              <c:layout>
                <c:manualLayout>
                  <c:x val="3.0366685166256468E-2"/>
                  <c:y val="-4.5148310092850086E-2"/>
                </c:manualLayout>
              </c:layout>
              <c:tx>
                <c:rich>
                  <a:bodyPr rot="0" spcFirstLastPara="1" vertOverflow="clip" horzOverflow="clip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100" b="0" i="0" u="none" strike="noStrike" kern="1200" baseline="0">
                        <a:solidFill>
                          <a:schemeClr val="tx2">
                            <a:lumMod val="50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defRPr>
                    </a:pPr>
                    <a:r>
                      <a:rPr lang="en-US" sz="1200" b="1" i="0" baseline="0" dirty="0">
                        <a:solidFill>
                          <a:schemeClr val="tx2">
                            <a:lumMod val="5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3 323,5 – 39,8%</a:t>
                    </a:r>
                  </a:p>
                </c:rich>
              </c:tx>
              <c:spPr>
                <a:solidFill>
                  <a:prstClr val="white"/>
                </a:solidFill>
                <a:ln w="9525" cap="flat" cmpd="sng" algn="ctr">
                  <a:solidFill>
                    <a:prstClr val="black">
                      <a:lumMod val="25000"/>
                      <a:lumOff val="75000"/>
                    </a:prst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00" b="0" i="0" u="none" strike="noStrike" kern="1200" baseline="0">
                      <a:solidFill>
                        <a:schemeClr val="tx2">
                          <a:lumMod val="50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1CBD-46B9-88A5-9BC2C7536668}"/>
                </c:ext>
                <c:ext xmlns:c15="http://schemas.microsoft.com/office/drawing/2012/chart" uri="{CE6537A1-D6FC-4f65-9D91-7224C49458BB}">
                  <c15:spPr xmlns:c15="http://schemas.microsoft.com/office/drawing/2012/chart">
                    <a:prstGeom prst="roundRec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12476419654320332"/>
                      <c:h val="5.2931627527598668E-2"/>
                    </c:manualLayout>
                  </c15:layout>
                </c:ext>
              </c:extLst>
            </c:dLbl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2">
                        <a:lumMod val="50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roundRect">
                    <a:avLst/>
                  </a:prstGeom>
                  <a:noFill/>
                  <a:ln>
                    <a:noFill/>
                  </a:ln>
                </c15:spPr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Расходы на 2021 год</c:v>
                </c:pt>
                <c:pt idx="1">
                  <c:v>Расходы на 2022 год</c:v>
                </c:pt>
                <c:pt idx="2">
                  <c:v>Расходы на 2023 год</c:v>
                </c:pt>
              </c:strCache>
            </c:strRef>
          </c:cat>
          <c:val>
            <c:numRef>
              <c:f>Лист1!$C$2:$C$4</c:f>
              <c:numCache>
                <c:formatCode>#,##0.0</c:formatCode>
                <c:ptCount val="3"/>
                <c:pt idx="0">
                  <c:v>3344.7</c:v>
                </c:pt>
                <c:pt idx="1">
                  <c:v>3349</c:v>
                </c:pt>
                <c:pt idx="2">
                  <c:v>3323.5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1CBD-46B9-88A5-9BC2C7536668}"/>
            </c:ext>
          </c:extLst>
        </c:ser>
        <c:ser>
          <c:idx val="3"/>
          <c:order val="3"/>
          <c:tx>
            <c:strRef>
              <c:f>Лист1!$D$1</c:f>
              <c:strCache>
                <c:ptCount val="1"/>
                <c:pt idx="0">
                  <c:v>Общий объем бюджета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p3d/>
          </c:spPr>
          <c:invertIfNegative val="0"/>
          <c:dLbls>
            <c:dLbl>
              <c:idx val="0"/>
              <c:layout>
                <c:manualLayout>
                  <c:x val="1.6218137956844941E-2"/>
                  <c:y val="-0.15792282584731865"/>
                </c:manualLayout>
              </c:layout>
              <c:tx>
                <c:rich>
                  <a:bodyPr rot="0" spcFirstLastPara="1" vertOverflow="clip" horzOverflow="clip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100" b="1" i="0" u="none" strike="noStrike" kern="1200" baseline="0">
                        <a:solidFill>
                          <a:schemeClr val="accent1"/>
                        </a:solidFill>
                        <a:latin typeface="PT Sans" panose="020B0503020203020204"/>
                        <a:ea typeface="+mn-ea"/>
                        <a:cs typeface="+mn-cs"/>
                      </a:defRPr>
                    </a:pPr>
                    <a:r>
                      <a:rPr lang="en-US" b="1" baseline="0" dirty="0">
                        <a:solidFill>
                          <a:schemeClr val="accent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9 374,9</a:t>
                    </a:r>
                  </a:p>
                </c:rich>
              </c:tx>
              <c:spPr>
                <a:xfrm>
                  <a:off x="714659" y="254650"/>
                  <a:ext cx="2128958" cy="264196"/>
                </a:xfrm>
                <a:solidFill>
                  <a:prstClr val="white"/>
                </a:solidFill>
                <a:ln w="9525" cap="flat" cmpd="sng" algn="ctr">
                  <a:solidFill>
                    <a:prstClr val="black">
                      <a:lumMod val="25000"/>
                      <a:lumOff val="75000"/>
                    </a:prst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chemeClr val="accent1"/>
                      </a:solidFill>
                      <a:latin typeface="PT Sans" panose="020B0503020203020204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1CBD-46B9-88A5-9BC2C7536668}"/>
                </c:ext>
                <c:ext xmlns:c15="http://schemas.microsoft.com/office/drawing/2012/chart" uri="{CE6537A1-D6FC-4f65-9D91-7224C49458BB}">
                  <c15:spPr xmlns:c15="http://schemas.microsoft.com/office/drawing/2012/chart">
                    <a:prstGeom prst="roundRec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8.8263959432349853E-2"/>
                      <c:h val="6.3601998182492778E-2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2.4867811533828828E-2"/>
                  <c:y val="-0.1611276367340676"/>
                </c:manualLayout>
              </c:layout>
              <c:tx>
                <c:rich>
                  <a:bodyPr rot="0" spcFirstLastPara="1" vertOverflow="clip" horzOverflow="clip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100" b="1" i="0" u="none" strike="noStrike" kern="1200" baseline="0">
                        <a:solidFill>
                          <a:schemeClr val="accent1"/>
                        </a:solidFill>
                        <a:latin typeface="PT Sans" panose="020B0503020203020204"/>
                        <a:ea typeface="+mn-ea"/>
                        <a:cs typeface="+mn-cs"/>
                      </a:defRPr>
                    </a:pPr>
                    <a:r>
                      <a:rPr lang="en-US" b="1" baseline="0" dirty="0">
                        <a:solidFill>
                          <a:schemeClr val="accent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9 652,9</a:t>
                    </a:r>
                  </a:p>
                </c:rich>
              </c:tx>
              <c:spPr>
                <a:xfrm>
                  <a:off x="3039866" y="263491"/>
                  <a:ext cx="2192458" cy="365796"/>
                </a:xfrm>
                <a:solidFill>
                  <a:prstClr val="white"/>
                </a:solidFill>
                <a:ln w="9525" cap="flat" cmpd="sng" algn="ctr">
                  <a:solidFill>
                    <a:prstClr val="black">
                      <a:lumMod val="25000"/>
                      <a:lumOff val="75000"/>
                    </a:prst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chemeClr val="accent1"/>
                      </a:solidFill>
                      <a:latin typeface="PT Sans" panose="020B0503020203020204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A-1CBD-46B9-88A5-9BC2C7536668}"/>
                </c:ext>
                <c:ext xmlns:c15="http://schemas.microsoft.com/office/drawing/2012/chart" uri="{CE6537A1-D6FC-4f65-9D91-7224C49458BB}">
                  <c15:spPr xmlns:c15="http://schemas.microsoft.com/office/drawing/2012/chart">
                    <a:prstGeom prst="roundRec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9.6913633009333811E-2"/>
                      <c:h val="6.3434288880964571E-2"/>
                    </c:manualLayout>
                  </c15:layout>
                </c:ext>
              </c:extLst>
            </c:dLbl>
            <c:dLbl>
              <c:idx val="2"/>
              <c:layout>
                <c:manualLayout>
                  <c:x val="2.919264832232097E-2"/>
                  <c:y val="-0.1533229766683942"/>
                </c:manualLayout>
              </c:layout>
              <c:tx>
                <c:rich>
                  <a:bodyPr rot="0" spcFirstLastPara="1" vertOverflow="clip" horzOverflow="clip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100" b="1" i="0" u="none" strike="noStrike" kern="1200" baseline="0">
                        <a:solidFill>
                          <a:schemeClr val="accent1"/>
                        </a:solidFill>
                        <a:latin typeface="PT Sans" panose="020B0503020203020204"/>
                        <a:ea typeface="+mn-ea"/>
                        <a:cs typeface="+mn-cs"/>
                      </a:defRPr>
                    </a:pPr>
                    <a:r>
                      <a:rPr lang="en-US" b="1" baseline="0" dirty="0">
                        <a:solidFill>
                          <a:schemeClr val="accent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8 358,0</a:t>
                    </a:r>
                  </a:p>
                </c:rich>
              </c:tx>
              <c:spPr>
                <a:xfrm>
                  <a:off x="5644473" y="731877"/>
                  <a:ext cx="2217858" cy="378496"/>
                </a:xfrm>
                <a:solidFill>
                  <a:prstClr val="white"/>
                </a:solidFill>
                <a:ln w="9525" cap="flat" cmpd="sng" algn="ctr">
                  <a:solidFill>
                    <a:prstClr val="black">
                      <a:lumMod val="25000"/>
                      <a:lumOff val="75000"/>
                    </a:prst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chemeClr val="accent1"/>
                      </a:solidFill>
                      <a:latin typeface="PT Sans" panose="020B0503020203020204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B-1CBD-46B9-88A5-9BC2C7536668}"/>
                </c:ext>
                <c:ext xmlns:c15="http://schemas.microsoft.com/office/drawing/2012/chart" uri="{CE6537A1-D6FC-4f65-9D91-7224C49458BB}">
                  <c15:spPr xmlns:c15="http://schemas.microsoft.com/office/drawing/2012/chart">
                    <a:prstGeom prst="roundRec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7.7451867461119886E-2"/>
                      <c:h val="6.5568434891978902E-2"/>
                    </c:manualLayout>
                  </c15:layout>
                </c:ext>
              </c:extLst>
            </c:dLbl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accent1"/>
                    </a:solidFill>
                    <a:latin typeface="PT Sans" panose="020B0503020203020204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roundRect">
                    <a:avLst/>
                  </a:prstGeom>
                  <a:noFill/>
                  <a:ln>
                    <a:noFill/>
                  </a:ln>
                </c15:spPr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Расходы на 2021 год</c:v>
                </c:pt>
                <c:pt idx="1">
                  <c:v>Расходы на 2022 год</c:v>
                </c:pt>
                <c:pt idx="2">
                  <c:v>Расходы на 2023 год</c:v>
                </c:pt>
              </c:strCache>
            </c:strRef>
          </c:cat>
          <c:val>
            <c:numRef>
              <c:f>Лист1!$D$2:$D$4</c:f>
              <c:numCache>
                <c:formatCode>#,##0.0</c:formatCode>
                <c:ptCount val="3"/>
                <c:pt idx="0">
                  <c:v>9374.9</c:v>
                </c:pt>
                <c:pt idx="1">
                  <c:v>9652.9</c:v>
                </c:pt>
                <c:pt idx="2">
                  <c:v>8358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C-1CBD-46B9-88A5-9BC2C7536668}"/>
            </c:ext>
          </c:extLst>
        </c:ser>
        <c:ser>
          <c:idx val="4"/>
          <c:order val="4"/>
          <c:tx>
            <c:strRef>
              <c:f>Лист1!$E$1</c:f>
              <c:strCache>
                <c:ptCount val="1"/>
                <c:pt idx="0">
                  <c:v>Иные межбюджетные транферты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  <a:sp3d/>
          </c:spPr>
          <c:invertIfNegative val="0"/>
          <c:cat>
            <c:strRef>
              <c:f>Лист1!$A$2:$A$4</c:f>
              <c:strCache>
                <c:ptCount val="3"/>
                <c:pt idx="0">
                  <c:v>Расходы на 2021 год</c:v>
                </c:pt>
                <c:pt idx="1">
                  <c:v>Расходы на 2022 год</c:v>
                </c:pt>
                <c:pt idx="2">
                  <c:v>Расходы на 2023 год</c:v>
                </c:pt>
              </c:strCache>
            </c:strRef>
          </c:cat>
          <c:val>
            <c:numRef>
              <c:f>Лист1!$E$2:$E$4</c:f>
              <c:numCache>
                <c:formatCode>General</c:formatCode>
                <c:ptCount val="3"/>
                <c:pt idx="0">
                  <c:v>51</c:v>
                </c:pt>
                <c:pt idx="1">
                  <c:v>3.5</c:v>
                </c:pt>
                <c:pt idx="2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D-1CBD-46B9-88A5-9BC2C75366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5"/>
        <c:gapDepth val="55"/>
        <c:shape val="cylinder"/>
        <c:axId val="-1491697008"/>
        <c:axId val="-1491688848"/>
        <c:axId val="0"/>
      </c:bar3DChart>
      <c:catAx>
        <c:axId val="-14916970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pPr>
            <a:endParaRPr lang="ru-RU"/>
          </a:p>
        </c:txPr>
        <c:crossAx val="-1491688848"/>
        <c:crosses val="autoZero"/>
        <c:auto val="1"/>
        <c:lblAlgn val="ctr"/>
        <c:lblOffset val="100"/>
        <c:noMultiLvlLbl val="0"/>
      </c:catAx>
      <c:valAx>
        <c:axId val="-149168884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-14916970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pPr>
            <a:endParaRPr lang="ru-RU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pPr>
            <a:endParaRPr lang="ru-RU"/>
          </a:p>
        </c:txPr>
      </c:legendEntry>
      <c:legendEntry>
        <c:idx val="4"/>
        <c:delete val="1"/>
      </c:legendEntry>
      <c:layout>
        <c:manualLayout>
          <c:xMode val="edge"/>
          <c:yMode val="edge"/>
          <c:x val="0.69210192857072306"/>
          <c:y val="0.21463364859070957"/>
          <c:w val="0.28280622163221453"/>
          <c:h val="0.66743993047741634"/>
        </c:manualLayout>
      </c:layout>
      <c:overlay val="0"/>
      <c:spPr>
        <a:gradFill>
          <a:gsLst>
            <a:gs pos="0">
              <a:schemeClr val="accent1">
                <a:lumMod val="60000"/>
                <a:lumOff val="40000"/>
              </a:schemeClr>
            </a:gs>
            <a:gs pos="74000">
              <a:schemeClr val="accent4">
                <a:lumMod val="60000"/>
                <a:lumOff val="40000"/>
              </a:schemeClr>
            </a:gs>
            <a:gs pos="24000">
              <a:srgbClr val="E6E7E9"/>
            </a:gs>
            <a:gs pos="100000">
              <a:srgbClr val="E6E7E9"/>
            </a:gs>
          </a:gsLst>
          <a:lin ang="5400000" scaled="1"/>
        </a:gra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Arial" panose="020B0604020202020204" pitchFamily="34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202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1036712142348497E-2"/>
          <c:y val="9.5112962699301945E-2"/>
          <c:w val="0.55423779493337022"/>
          <c:h val="0.7847557233552030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6"/>
          <c:dPt>
            <c:idx val="0"/>
            <c:bubble3D val="0"/>
            <c:explosion val="3"/>
            <c:extLst xmlns:c16r2="http://schemas.microsoft.com/office/drawing/2015/06/chart">
              <c:ext xmlns:c16="http://schemas.microsoft.com/office/drawing/2014/chart" uri="{C3380CC4-5D6E-409C-BE32-E72D297353CC}">
                <c16:uniqueId val="{00000001-301C-4B60-8532-510F683C2E57}"/>
              </c:ext>
            </c:extLst>
          </c:dPt>
          <c:dPt>
            <c:idx val="1"/>
            <c:bubble3D val="0"/>
            <c:spPr>
              <a:solidFill>
                <a:srgbClr val="1B4985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01C-4B60-8532-510F683C2E57}"/>
              </c:ext>
            </c:extLst>
          </c:dPt>
          <c:dPt>
            <c:idx val="2"/>
            <c:bubble3D val="0"/>
            <c:spPr>
              <a:solidFill>
                <a:srgbClr val="B0EFF6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301C-4B60-8532-510F683C2E57}"/>
              </c:ext>
            </c:extLst>
          </c:dPt>
          <c:dPt>
            <c:idx val="3"/>
            <c:bubble3D val="0"/>
            <c:spPr>
              <a:solidFill>
                <a:srgbClr val="B7D1F1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301C-4B60-8532-510F683C2E57}"/>
              </c:ext>
            </c:extLst>
          </c:dPt>
          <c:dPt>
            <c:idx val="4"/>
            <c:bubble3D val="0"/>
            <c:spPr>
              <a:solidFill>
                <a:srgbClr val="17BED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301C-4B60-8532-510F683C2E57}"/>
              </c:ext>
            </c:extLst>
          </c:dPt>
          <c:dLbls>
            <c:dLbl>
              <c:idx val="0"/>
              <c:layout>
                <c:manualLayout>
                  <c:x val="1.4009828619849068E-2"/>
                  <c:y val="-3.2288952596812477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67,1%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301C-4B60-8532-510F683C2E57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4.8017307791705946E-2"/>
                  <c:y val="-0.2775504607707578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301C-4B60-8532-510F683C2E57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3.7612350685452668E-4"/>
                  <c:y val="1.152709668625076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301C-4B60-8532-510F683C2E57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8.3632998392541829E-3"/>
                  <c:y val="1.552530313518338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301C-4B60-8532-510F683C2E57}"/>
                </c:ex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1.0526958473688515E-2"/>
                  <c:y val="5.937932322839981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301C-4B60-8532-510F683C2E57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000" b="1" i="1">
                    <a:solidFill>
                      <a:schemeClr val="accent1"/>
                    </a:solidFill>
                    <a:latin typeface="PT Sans" panose="020B0503020203020204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Лист1!$A$2:$A$6</c:f>
              <c:strCache>
                <c:ptCount val="5"/>
                <c:pt idx="0">
                  <c:v>Социально-культурная сфера  6 294,8 (67,1%), 
из них:
</c:v>
                </c:pt>
                <c:pt idx="1">
                  <c:v>Жилищно-коммунальное хозяйство 1 484,6 (15,8%)</c:v>
                </c:pt>
                <c:pt idx="2">
                  <c:v>Общегосударственные вопросы 906,4  (9,7%)</c:v>
                </c:pt>
                <c:pt idx="3">
                  <c:v>Национальная экономика 490,9 (5,2%)</c:v>
                </c:pt>
                <c:pt idx="4">
                  <c:v>Национальная безопасность и правоохранительная деятельность  117,2  (1,2%)</c:v>
                </c:pt>
              </c:strCache>
            </c:strRef>
          </c:cat>
          <c:val>
            <c:numRef>
              <c:f>Лист1!$B$2:$B$6</c:f>
              <c:numCache>
                <c:formatCode>0.0%</c:formatCode>
                <c:ptCount val="5"/>
                <c:pt idx="0">
                  <c:v>0.67100000000000004</c:v>
                </c:pt>
                <c:pt idx="1">
                  <c:v>0.158</c:v>
                </c:pt>
                <c:pt idx="2">
                  <c:v>9.7000000000000003E-2</c:v>
                </c:pt>
                <c:pt idx="3">
                  <c:v>5.1999999999999998E-2</c:v>
                </c:pt>
                <c:pt idx="4">
                  <c:v>1.2E-2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301C-4B60-8532-510F683C2E5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</c:plotArea>
    <c:legend>
      <c:legendPos val="r"/>
      <c:layout>
        <c:manualLayout>
          <c:xMode val="edge"/>
          <c:yMode val="edge"/>
          <c:x val="0.58414986631092813"/>
          <c:y val="6.8671450751987148E-2"/>
          <c:w val="0.40751456468393343"/>
          <c:h val="0.85775199487088372"/>
        </c:manualLayout>
      </c:layout>
      <c:overlay val="1"/>
      <c:spPr>
        <a:noFill/>
      </c:spPr>
      <c:txPr>
        <a:bodyPr/>
        <a:lstStyle/>
        <a:p>
          <a:pPr defTabSz="540000">
            <a:defRPr sz="1400">
              <a:solidFill>
                <a:schemeClr val="tx1"/>
              </a:solidFill>
              <a:latin typeface="PT Sans"/>
            </a:defRPr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/>
              <a:t>ВСЕГО </a:t>
            </a:r>
            <a:r>
              <a:rPr lang="ru-RU" sz="2800" dirty="0">
                <a:solidFill>
                  <a:schemeClr val="accent1"/>
                </a:solidFill>
              </a:rPr>
              <a:t>460,0</a:t>
            </a:r>
            <a:r>
              <a:rPr lang="ru-RU" dirty="0"/>
              <a:t> млн. руб.</a:t>
            </a:r>
          </a:p>
        </c:rich>
      </c:tx>
      <c:layout>
        <c:manualLayout>
          <c:xMode val="edge"/>
          <c:yMode val="edge"/>
          <c:x val="0.12401618432942536"/>
          <c:y val="2.2585715904060857E-2"/>
        </c:manualLayout>
      </c:layout>
      <c:overlay val="0"/>
    </c:title>
    <c:autoTitleDeleted val="0"/>
    <c:view3D>
      <c:rotX val="30"/>
      <c:rotY val="19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3.3362376654086541E-2"/>
          <c:y val="9.5112962699301945E-2"/>
          <c:w val="0.54191206600693675"/>
          <c:h val="0.7672187658161435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ВСЕГО 460,0 млн.руб.</c:v>
                </c:pt>
              </c:strCache>
            </c:strRef>
          </c:tx>
          <c:explosion val="28"/>
          <c:dPt>
            <c:idx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0-C45B-4999-B4D2-CAE0FED96819}"/>
              </c:ext>
            </c:extLst>
          </c:dPt>
          <c:dPt>
            <c:idx val="1"/>
            <c:bubble3D val="0"/>
            <c:spPr>
              <a:solidFill>
                <a:srgbClr val="B0EFF6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C45B-4999-B4D2-CAE0FED96819}"/>
              </c:ext>
            </c:extLst>
          </c:dPt>
          <c:dPt>
            <c:idx val="2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3-C45B-4999-B4D2-CAE0FED96819}"/>
              </c:ext>
            </c:extLst>
          </c:dPt>
          <c:dPt>
            <c:idx val="3"/>
            <c:bubble3D val="0"/>
            <c:spPr>
              <a:solidFill>
                <a:srgbClr val="AF2F2E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C45B-4999-B4D2-CAE0FED96819}"/>
              </c:ext>
            </c:extLst>
          </c:dPt>
          <c:dPt>
            <c:idx val="4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6-C45B-4999-B4D2-CAE0FED96819}"/>
              </c:ext>
            </c:extLst>
          </c:dPt>
          <c:dPt>
            <c:idx val="5"/>
            <c:bubble3D val="0"/>
            <c:spPr>
              <a:solidFill>
                <a:srgbClr val="17BED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8-C45B-4999-B4D2-CAE0FED96819}"/>
              </c:ext>
            </c:extLst>
          </c:dPt>
          <c:dLbls>
            <c:dLbl>
              <c:idx val="0"/>
              <c:layout>
                <c:manualLayout>
                  <c:x val="1.2914588474374418E-2"/>
                  <c:y val="4.3048146883888526E-3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77,1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C45B-4999-B4D2-CAE0FED96819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2.9185158891265117E-2"/>
                  <c:y val="-4.34238817134507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C45B-4999-B4D2-CAE0FED96819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3.4041734085561756E-2"/>
                  <c:y val="-3.53951429934194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C45B-4999-B4D2-CAE0FED96819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4.0500111037164764E-3"/>
                  <c:y val="-2.190973160266437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C45B-4999-B4D2-CAE0FED96819}"/>
                </c:ex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1.7982373986052461E-2"/>
                  <c:y val="2.2632539118961338E-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C45B-4999-B4D2-CAE0FED96819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000" b="1" i="1">
                    <a:solidFill>
                      <a:schemeClr val="accent1"/>
                    </a:solidFill>
                    <a:latin typeface="PT Sans" panose="020B0503020203020204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Лист1!$A$2:$A$7</c:f>
              <c:strCache>
                <c:ptCount val="6"/>
                <c:pt idx="0">
                  <c:v> Укрепление МБТ и проведение 
ремонтных работ</c:v>
                </c:pt>
                <c:pt idx="1">
                  <c:v> Ремонты и благоустройство 
несоциальных объектов </c:v>
                </c:pt>
                <c:pt idx="2">
                  <c:v> Организация благоустройства общественных территорий</c:v>
                </c:pt>
                <c:pt idx="3">
                  <c:v> Экология и инженерная инфраструктура</c:v>
                </c:pt>
                <c:pt idx="4">
                  <c:v> Исполнительные документы </c:v>
                </c:pt>
                <c:pt idx="5">
                  <c:v> Информирование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77.099999999999994</c:v>
                </c:pt>
                <c:pt idx="1">
                  <c:v>94.6</c:v>
                </c:pt>
                <c:pt idx="2">
                  <c:v>190.3</c:v>
                </c:pt>
                <c:pt idx="3">
                  <c:v>21.2</c:v>
                </c:pt>
                <c:pt idx="4">
                  <c:v>73.8</c:v>
                </c:pt>
                <c:pt idx="5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C45B-4999-B4D2-CAE0FED9681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</c:plotArea>
    <c:legend>
      <c:legendPos val="r"/>
      <c:layout>
        <c:manualLayout>
          <c:xMode val="edge"/>
          <c:yMode val="edge"/>
          <c:x val="0.65881977133373593"/>
          <c:y val="7.5529424013489568E-2"/>
          <c:w val="0.34008496807444738"/>
          <c:h val="0.84361766560714324"/>
        </c:manualLayout>
      </c:layout>
      <c:overlay val="0"/>
      <c:spPr>
        <a:gradFill>
          <a:gsLst>
            <a:gs pos="0">
              <a:schemeClr val="accent1">
                <a:lumMod val="5000"/>
                <a:lumOff val="95000"/>
              </a:schemeClr>
            </a:gs>
            <a:gs pos="27000">
              <a:schemeClr val="bg2"/>
            </a:gs>
            <a:gs pos="100000">
              <a:schemeClr val="accent1">
                <a:lumMod val="45000"/>
                <a:lumOff val="55000"/>
              </a:schemeClr>
            </a:gs>
            <a:gs pos="73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>
          <a:outerShdw blurRad="50800" dist="50800" dir="5400000" sx="1000" sy="1000" algn="ctr" rotWithShape="0">
            <a:srgbClr val="000000"/>
          </a:outerShdw>
        </a:effectLst>
      </c:spPr>
      <c:txPr>
        <a:bodyPr/>
        <a:lstStyle/>
        <a:p>
          <a:pPr defTabSz="540000">
            <a:defRPr sz="1400">
              <a:solidFill>
                <a:schemeClr val="tx1"/>
              </a:solidFill>
              <a:latin typeface="PT Sans"/>
            </a:defRPr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6302612012385645E-2"/>
          <c:y val="5.4983229870266374E-2"/>
          <c:w val="0.85246835790790876"/>
          <c:h val="0.62706306735444317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Удельный вес налоговых доходов в структуре доходов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190500" h="38100"/>
            </a:sp3d>
          </c:spPr>
          <c:invertIfNegative val="0"/>
          <c:dLbls>
            <c:dLbl>
              <c:idx val="0"/>
              <c:layout>
                <c:manualLayout>
                  <c:x val="7.5033838413378594E-3"/>
                  <c:y val="-0.30384034264806414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200" b="0" i="0" u="none" strike="noStrike" kern="1200" baseline="0">
                        <a:ln>
                          <a:solidFill>
                            <a:schemeClr val="accent1"/>
                          </a:solidFill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r>
                      <a:rPr lang="ru-RU" dirty="0"/>
                      <a:t>2020 год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200" b="0" i="0" u="none" strike="noStrike" kern="1200" baseline="0">
                      <a:ln>
                        <a:solidFill>
                          <a:schemeClr val="accent1"/>
                        </a:solidFill>
                      </a:ln>
                      <a:solidFill>
                        <a:schemeClr val="accent1">
                          <a:lumMod val="75000"/>
                        </a:schemeClr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B053-447F-887B-A756456440D2}"/>
                </c:ext>
                <c:ext xmlns:c15="http://schemas.microsoft.com/office/drawing/2012/chart" uri="{CE6537A1-D6FC-4f65-9D91-7224C49458BB}">
                  <c15:layout>
                    <c:manualLayout>
                      <c:w val="0.23917776348027267"/>
                      <c:h val="8.8245057962441378E-2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1.1254854209758544E-2"/>
                  <c:y val="-0.30519603497995823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2021 год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B053-447F-887B-A756456440D2}"/>
                </c:ext>
                <c:ext xmlns:c15="http://schemas.microsoft.com/office/drawing/2012/chart" uri="{CE6537A1-D6FC-4f65-9D91-7224C49458BB}">
                  <c15:layout>
                    <c:manualLayout>
                      <c:w val="0.25468738932595381"/>
                      <c:h val="6.5819376142252986E-2"/>
                    </c:manualLayout>
                  </c15:layout>
                </c:ext>
              </c:extLst>
            </c:dLbl>
            <c:dLbl>
              <c:idx val="2"/>
              <c:layout>
                <c:manualLayout>
                  <c:x val="3.7516180699195263E-3"/>
                  <c:y val="-0.30221353974182574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2022 год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B053-447F-887B-A756456440D2}"/>
                </c:ext>
                <c:ext xmlns:c15="http://schemas.microsoft.com/office/drawing/2012/chart" uri="{CE6537A1-D6FC-4f65-9D91-7224C49458BB}">
                  <c15:layout>
                    <c:manualLayout>
                      <c:w val="0.20815849378271375"/>
                      <c:h val="6.5819376142252986E-2"/>
                    </c:manualLayout>
                  </c15:layout>
                </c:ext>
              </c:extLst>
            </c:dLbl>
            <c:dLbl>
              <c:idx val="3"/>
              <c:layout>
                <c:manualLayout>
                  <c:x val="-1.1254706508259764E-2"/>
                  <c:y val="-0.30519603497995823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2023</a:t>
                    </a:r>
                    <a:r>
                      <a:rPr lang="ru-RU" baseline="0" dirty="0"/>
                      <a:t> год</a:t>
                    </a:r>
                    <a:endParaRPr lang="ru-RU" dirty="0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B053-447F-887B-A756456440D2}"/>
                </c:ext>
                <c:ext xmlns:c15="http://schemas.microsoft.com/office/drawing/2012/chart" uri="{CE6537A1-D6FC-4f65-9D91-7224C49458BB}">
                  <c15:layout>
                    <c:manualLayout>
                      <c:w val="0.19846497387787204"/>
                      <c:h val="6.5819376142252986E-2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ln>
                      <a:solidFill>
                        <a:schemeClr val="accent1"/>
                      </a:solidFill>
                    </a:ln>
                    <a:solidFill>
                      <a:schemeClr val="accent1">
                        <a:lumMod val="7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accent1"/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2020 год</c:v>
                </c:pt>
                <c:pt idx="1">
                  <c:v>2021 год</c:v>
                </c:pt>
                <c:pt idx="2">
                  <c:v>2022 год</c:v>
                </c:pt>
                <c:pt idx="3">
                  <c:v>2023 год</c:v>
                </c:pt>
              </c:strCache>
            </c:strRef>
          </c:cat>
          <c:val>
            <c:numRef>
              <c:f>Лист1!$B$2:$B$5</c:f>
              <c:numCache>
                <c:formatCode>0</c:formatCode>
                <c:ptCount val="4"/>
                <c:pt idx="0">
                  <c:v>923</c:v>
                </c:pt>
                <c:pt idx="1">
                  <c:v>934</c:v>
                </c:pt>
                <c:pt idx="2">
                  <c:v>942</c:v>
                </c:pt>
                <c:pt idx="3">
                  <c:v>934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B053-447F-887B-A756456440D2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Доходы Орехово-Зуевского 
городского округа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190500" h="38100"/>
            </a:sp3d>
          </c:spPr>
          <c:invertIfNegative val="0"/>
          <c:cat>
            <c:strRef>
              <c:f>Лист1!$A$2:$A$5</c:f>
              <c:strCache>
                <c:ptCount val="4"/>
                <c:pt idx="0">
                  <c:v>2020 год</c:v>
                </c:pt>
                <c:pt idx="1">
                  <c:v>2021 год</c:v>
                </c:pt>
                <c:pt idx="2">
                  <c:v>2022 год</c:v>
                </c:pt>
                <c:pt idx="3">
                  <c:v>2023 год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1000</c:v>
                </c:pt>
                <c:pt idx="1">
                  <c:v>1000</c:v>
                </c:pt>
                <c:pt idx="2">
                  <c:v>1000</c:v>
                </c:pt>
                <c:pt idx="3">
                  <c:v>1000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B053-447F-887B-A756456440D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-1491692112"/>
        <c:axId val="-1491688304"/>
      </c:barChart>
      <c:lineChart>
        <c:grouping val="standard"/>
        <c:varyColors val="0"/>
        <c:ser>
          <c:idx val="1"/>
          <c:order val="1"/>
          <c:tx>
            <c:strRef>
              <c:f>Лист1!$C$1</c:f>
              <c:strCache>
                <c:ptCount val="1"/>
                <c:pt idx="0">
                  <c:v>Налоговые доходы Орехово-Зуевского городского округа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0.14291715186609028"/>
                  <c:y val="-0.11046620108361367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2020 год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B053-447F-887B-A756456440D2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0.16614114473388031"/>
                  <c:y val="-0.11958421255543886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2021 год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B053-447F-887B-A756456440D2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0.13589010535843321"/>
                  <c:y val="-5.2090856384403264E-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2022 год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B053-447F-887B-A756456440D2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6.2407428085617243E-2"/>
                  <c:y val="-0.1045254555032682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2023 год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8-B053-447F-887B-A756456440D2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cap="none" spc="0" baseline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2020 год</c:v>
                </c:pt>
                <c:pt idx="1">
                  <c:v>2021 год</c:v>
                </c:pt>
                <c:pt idx="2">
                  <c:v>2022 год</c:v>
                </c:pt>
                <c:pt idx="3">
                  <c:v>2023 год</c:v>
                </c:pt>
              </c:strCache>
            </c:strRef>
          </c:cat>
          <c:val>
            <c:numRef>
              <c:f>Лист1!$C$2:$C$5</c:f>
              <c:numCache>
                <c:formatCode>0</c:formatCode>
                <c:ptCount val="4"/>
                <c:pt idx="0">
                  <c:v>3561.4</c:v>
                </c:pt>
                <c:pt idx="1">
                  <c:v>3720</c:v>
                </c:pt>
                <c:pt idx="2">
                  <c:v>4275</c:v>
                </c:pt>
                <c:pt idx="3">
                  <c:v>4000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9-B053-447F-887B-A756456440D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1491692112"/>
        <c:axId val="-1491688304"/>
      </c:lineChart>
      <c:catAx>
        <c:axId val="-149169211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-1491688304"/>
        <c:crosses val="autoZero"/>
        <c:auto val="1"/>
        <c:lblAlgn val="ctr"/>
        <c:lblOffset val="100"/>
        <c:noMultiLvlLbl val="0"/>
      </c:catAx>
      <c:valAx>
        <c:axId val="-1491688304"/>
        <c:scaling>
          <c:orientation val="minMax"/>
        </c:scaling>
        <c:delete val="1"/>
        <c:axPos val="l"/>
        <c:numFmt formatCode="0" sourceLinked="1"/>
        <c:majorTickMark val="none"/>
        <c:minorTickMark val="none"/>
        <c:tickLblPos val="nextTo"/>
        <c:crossAx val="-1491692112"/>
        <c:crosses val="autoZero"/>
        <c:crossBetween val="between"/>
      </c:valAx>
      <c:spPr>
        <a:gradFill>
          <a:gsLst>
            <a:gs pos="35000">
              <a:schemeClr val="accent1">
                <a:lumMod val="20000"/>
                <a:lumOff val="80000"/>
              </a:schemeClr>
            </a:gs>
            <a:gs pos="14000">
              <a:schemeClr val="accent1">
                <a:lumMod val="5000"/>
                <a:lumOff val="95000"/>
              </a:schemeClr>
            </a:gs>
            <a:gs pos="63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8.303482860422675E-3"/>
          <c:y val="0.68131342474296797"/>
          <c:w val="0.98714465234907423"/>
          <c:h val="0.3068876868661709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6302612012385645E-2"/>
          <c:y val="5.4983229870266374E-2"/>
          <c:w val="0.85246835790790876"/>
          <c:h val="0.62706306735444317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Удельный вес неналоговых доходов в структуре доходов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190500" h="38100"/>
            </a:sp3d>
          </c:spPr>
          <c:invertIfNegative val="0"/>
          <c:dLbls>
            <c:dLbl>
              <c:idx val="0"/>
              <c:layout>
                <c:manualLayout>
                  <c:x val="7.5033838413378594E-3"/>
                  <c:y val="-0.30384034264806414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200" b="0" i="0" u="none" strike="noStrike" kern="1200" baseline="0">
                        <a:ln>
                          <a:solidFill>
                            <a:schemeClr val="accent1"/>
                          </a:solidFill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r>
                      <a:rPr lang="ru-RU" dirty="0"/>
                      <a:t>2020 год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200" b="0" i="0" u="none" strike="noStrike" kern="1200" baseline="0">
                      <a:ln>
                        <a:solidFill>
                          <a:schemeClr val="accent1"/>
                        </a:solidFill>
                      </a:ln>
                      <a:solidFill>
                        <a:schemeClr val="accent1">
                          <a:lumMod val="75000"/>
                        </a:schemeClr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1535-48B7-9968-BE2F72C1E7F1}"/>
                </c:ext>
                <c:ext xmlns:c15="http://schemas.microsoft.com/office/drawing/2012/chart" uri="{CE6537A1-D6FC-4f65-9D91-7224C49458BB}">
                  <c15:layout>
                    <c:manualLayout>
                      <c:w val="0.23917776348027267"/>
                      <c:h val="8.8245057962441378E-2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1.1254854209758544E-2"/>
                  <c:y val="-0.30519603497995823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2021 год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1535-48B7-9968-BE2F72C1E7F1}"/>
                </c:ext>
                <c:ext xmlns:c15="http://schemas.microsoft.com/office/drawing/2012/chart" uri="{CE6537A1-D6FC-4f65-9D91-7224C49458BB}">
                  <c15:layout>
                    <c:manualLayout>
                      <c:w val="0.25468738932595381"/>
                      <c:h val="6.5819376142252986E-2"/>
                    </c:manualLayout>
                  </c15:layout>
                </c:ext>
              </c:extLst>
            </c:dLbl>
            <c:dLbl>
              <c:idx val="2"/>
              <c:layout>
                <c:manualLayout>
                  <c:x val="3.7516180699195263E-3"/>
                  <c:y val="-0.30221353974182574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2022 год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1535-48B7-9968-BE2F72C1E7F1}"/>
                </c:ext>
                <c:ext xmlns:c15="http://schemas.microsoft.com/office/drawing/2012/chart" uri="{CE6537A1-D6FC-4f65-9D91-7224C49458BB}">
                  <c15:layout>
                    <c:manualLayout>
                      <c:w val="0.20815849378271375"/>
                      <c:h val="6.5819376142252986E-2"/>
                    </c:manualLayout>
                  </c15:layout>
                </c:ext>
              </c:extLst>
            </c:dLbl>
            <c:dLbl>
              <c:idx val="3"/>
              <c:layout>
                <c:manualLayout>
                  <c:x val="-1.1254706508259764E-2"/>
                  <c:y val="-0.30519603497995823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2023</a:t>
                    </a:r>
                    <a:r>
                      <a:rPr lang="ru-RU" baseline="0" dirty="0"/>
                      <a:t> год</a:t>
                    </a:r>
                    <a:endParaRPr lang="ru-RU" dirty="0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1535-48B7-9968-BE2F72C1E7F1}"/>
                </c:ext>
                <c:ext xmlns:c15="http://schemas.microsoft.com/office/drawing/2012/chart" uri="{CE6537A1-D6FC-4f65-9D91-7224C49458BB}">
                  <c15:layout>
                    <c:manualLayout>
                      <c:w val="0.19846497387787204"/>
                      <c:h val="6.5819376142252986E-2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ln>
                      <a:solidFill>
                        <a:schemeClr val="accent1"/>
                      </a:solidFill>
                    </a:ln>
                    <a:solidFill>
                      <a:schemeClr val="accent1">
                        <a:lumMod val="7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accent1"/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2020 год</c:v>
                </c:pt>
                <c:pt idx="1">
                  <c:v>2021 год</c:v>
                </c:pt>
                <c:pt idx="2">
                  <c:v>2022 год</c:v>
                </c:pt>
                <c:pt idx="3">
                  <c:v>2023 год</c:v>
                </c:pt>
              </c:strCache>
            </c:strRef>
          </c:cat>
          <c:val>
            <c:numRef>
              <c:f>Лист1!$B$2:$B$5</c:f>
              <c:numCache>
                <c:formatCode>0</c:formatCode>
                <c:ptCount val="4"/>
                <c:pt idx="0">
                  <c:v>7.7</c:v>
                </c:pt>
                <c:pt idx="1">
                  <c:v>6.6</c:v>
                </c:pt>
                <c:pt idx="2">
                  <c:v>5.8</c:v>
                </c:pt>
                <c:pt idx="3">
                  <c:v>6.6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1535-48B7-9968-BE2F72C1E7F1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Доходы Орехово-Зуевского 
городского округа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190500" h="38100"/>
            </a:sp3d>
          </c:spPr>
          <c:invertIfNegative val="0"/>
          <c:cat>
            <c:strRef>
              <c:f>Лист1!$A$2:$A$5</c:f>
              <c:strCache>
                <c:ptCount val="4"/>
                <c:pt idx="0">
                  <c:v>2020 год</c:v>
                </c:pt>
                <c:pt idx="1">
                  <c:v>2021 год</c:v>
                </c:pt>
                <c:pt idx="2">
                  <c:v>2022 год</c:v>
                </c:pt>
                <c:pt idx="3">
                  <c:v>2023 год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100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1535-48B7-9968-BE2F72C1E7F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-1491687760"/>
        <c:axId val="-1491687216"/>
      </c:barChart>
      <c:lineChart>
        <c:grouping val="standard"/>
        <c:varyColors val="0"/>
        <c:ser>
          <c:idx val="1"/>
          <c:order val="1"/>
          <c:tx>
            <c:strRef>
              <c:f>Лист1!$C$1</c:f>
              <c:strCache>
                <c:ptCount val="1"/>
                <c:pt idx="0">
                  <c:v>Неналоговые доходы Орехово-Зуевского городского округа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0.14291715186609028"/>
                  <c:y val="-0.11046620108361367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2020 год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1535-48B7-9968-BE2F72C1E7F1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0.16614114473388031"/>
                  <c:y val="-0.11958421255543886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2021 год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1535-48B7-9968-BE2F72C1E7F1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0.13589010535843321"/>
                  <c:y val="-5.2090856384403264E-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2022 год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8-1535-48B7-9968-BE2F72C1E7F1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6.2407428085617243E-2"/>
                  <c:y val="-0.1045254555032682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2023 год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1535-48B7-9968-BE2F72C1E7F1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cap="none" spc="0" baseline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2020 год</c:v>
                </c:pt>
                <c:pt idx="1">
                  <c:v>2021 год</c:v>
                </c:pt>
                <c:pt idx="2">
                  <c:v>2022 год</c:v>
                </c:pt>
                <c:pt idx="3">
                  <c:v>2023 год</c:v>
                </c:pt>
              </c:strCache>
            </c:strRef>
          </c:cat>
          <c:val>
            <c:numRef>
              <c:f>Лист1!$C$2:$C$5</c:f>
              <c:numCache>
                <c:formatCode>0</c:formatCode>
                <c:ptCount val="4"/>
                <c:pt idx="0">
                  <c:v>280</c:v>
                </c:pt>
                <c:pt idx="1">
                  <c:v>262.17</c:v>
                </c:pt>
                <c:pt idx="2">
                  <c:v>262.64</c:v>
                </c:pt>
                <c:pt idx="3">
                  <c:v>263.3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A-1535-48B7-9968-BE2F72C1E7F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1491687760"/>
        <c:axId val="-1491687216"/>
      </c:lineChart>
      <c:catAx>
        <c:axId val="-149168776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-1491687216"/>
        <c:crosses val="autoZero"/>
        <c:auto val="1"/>
        <c:lblAlgn val="ctr"/>
        <c:lblOffset val="100"/>
        <c:noMultiLvlLbl val="0"/>
      </c:catAx>
      <c:valAx>
        <c:axId val="-1491687216"/>
        <c:scaling>
          <c:orientation val="minMax"/>
        </c:scaling>
        <c:delete val="1"/>
        <c:axPos val="l"/>
        <c:numFmt formatCode="0" sourceLinked="1"/>
        <c:majorTickMark val="none"/>
        <c:minorTickMark val="none"/>
        <c:tickLblPos val="nextTo"/>
        <c:crossAx val="-1491687760"/>
        <c:crosses val="autoZero"/>
        <c:crossBetween val="between"/>
      </c:valAx>
      <c:spPr>
        <a:gradFill>
          <a:gsLst>
            <a:gs pos="35000">
              <a:schemeClr val="accent1">
                <a:lumMod val="20000"/>
                <a:lumOff val="80000"/>
              </a:schemeClr>
            </a:gs>
            <a:gs pos="14000">
              <a:schemeClr val="accent1">
                <a:lumMod val="5000"/>
                <a:lumOff val="95000"/>
              </a:schemeClr>
            </a:gs>
            <a:gs pos="63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8.303482860422675E-3"/>
          <c:y val="0.68131342474296797"/>
          <c:w val="0.98714465234907423"/>
          <c:h val="0.3068876868661709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colors20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2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4.xml><?xml version="1.0" encoding="utf-8"?>
<cs:colorStyle xmlns:cs="http://schemas.microsoft.com/office/drawing/2012/chartStyle" xmlns:a="http://schemas.openxmlformats.org/drawingml/2006/main" meth="withinLinear" id="15">
  <a:schemeClr val="accent2"/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4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/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10800000" scaled="1"/>
      </a:gra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 flip="none" rotWithShape="1">
        <a:gsLst>
          <a:gs pos="100000">
            <a:schemeClr val="phClr">
              <a:alpha val="0"/>
            </a:schemeClr>
          </a:gs>
          <a:gs pos="50000">
            <a:schemeClr val="phClr"/>
          </a:gs>
        </a:gsLst>
        <a:lin ang="10800000" scaled="1"/>
      </a:gradFill>
      <a:sp3d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  <a:headEnd type="none" w="sm" len="sm"/>
        <a:tailEnd type="none" w="sm" len="sm"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200" b="1" kern="1200" cap="all" spc="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10.xml><?xml version="1.0" encoding="utf-8"?>
<cs:chartStyle xmlns:cs="http://schemas.microsoft.com/office/drawing/2012/chartStyle" xmlns:a="http://schemas.openxmlformats.org/drawingml/2006/main" id="242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2"/>
    <cs:fontRef idx="minor">
      <a:schemeClr val="tx2"/>
    </cs:fontRef>
    <cs:spPr>
      <a:ln w="9525">
        <a:solidFill>
          <a:schemeClr val="phClr"/>
        </a:solidFill>
        <a:round/>
      </a:ln>
    </cs:spPr>
  </cs:dataPointMarker>
  <cs:dataPointMarkerLayout symbol="circle" size="5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spPr>
      <a:ln>
        <a:solidFill>
          <a:schemeClr val="tx2">
            <a:lumMod val="40000"/>
            <a:lumOff val="60000"/>
          </a:schemeClr>
        </a:solidFill>
      </a:ln>
    </cs:spPr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11.xml><?xml version="1.0" encoding="utf-8"?>
<cs:chartStyle xmlns:cs="http://schemas.microsoft.com/office/drawing/2012/chartStyle" xmlns:a="http://schemas.openxmlformats.org/drawingml/2006/main" id="29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/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alpha val="0"/>
            </a:schemeClr>
          </a:gs>
          <a:gs pos="50000">
            <a:schemeClr val="phClr"/>
          </a:gs>
        </a:gsLst>
        <a:lin ang="5400000" scaled="0"/>
      </a:gradFill>
      <a:sp3d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  <a:headEnd type="none" w="sm" len="sm"/>
        <a:tailEnd type="none" w="sm" len="sm"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200" b="1" kern="1200" cap="all" spc="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1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9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4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/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10800000" scaled="1"/>
      </a:gra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 flip="none" rotWithShape="1">
        <a:gsLst>
          <a:gs pos="100000">
            <a:schemeClr val="phClr">
              <a:alpha val="0"/>
            </a:schemeClr>
          </a:gs>
          <a:gs pos="50000">
            <a:schemeClr val="phClr"/>
          </a:gs>
        </a:gsLst>
        <a:lin ang="10800000" scaled="1"/>
      </a:gradFill>
      <a:sp3d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  <a:headEnd type="none" w="sm" len="sm"/>
        <a:tailEnd type="none" w="sm" len="sm"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200" b="1" kern="1200" cap="all" spc="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0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2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3.xml><?xml version="1.0" encoding="utf-8"?>
<cs:chartStyle xmlns:cs="http://schemas.microsoft.com/office/drawing/2012/chartStyle" xmlns:a="http://schemas.openxmlformats.org/drawingml/2006/main" id="34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34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/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10800000" scaled="1"/>
      </a:gra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 flip="none" rotWithShape="1">
        <a:gsLst>
          <a:gs pos="100000">
            <a:schemeClr val="phClr">
              <a:alpha val="0"/>
            </a:schemeClr>
          </a:gs>
          <a:gs pos="50000">
            <a:schemeClr val="phClr"/>
          </a:gs>
        </a:gsLst>
        <a:lin ang="10800000" scaled="1"/>
      </a:gradFill>
      <a:sp3d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  <a:headEnd type="none" w="sm" len="sm"/>
        <a:tailEnd type="none" w="sm" len="sm"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200" b="1" kern="1200" cap="all" spc="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34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/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10800000" scaled="1"/>
      </a:gra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 flip="none" rotWithShape="1">
        <a:gsLst>
          <a:gs pos="100000">
            <a:schemeClr val="phClr">
              <a:alpha val="0"/>
            </a:schemeClr>
          </a:gs>
          <a:gs pos="50000">
            <a:schemeClr val="phClr"/>
          </a:gs>
        </a:gsLst>
        <a:lin ang="10800000" scaled="1"/>
      </a:gradFill>
      <a:sp3d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  <a:headEnd type="none" w="sm" len="sm"/>
        <a:tailEnd type="none" w="sm" len="sm"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200" b="1" kern="1200" cap="all" spc="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82D1B45-3BAB-4F10-832C-D961E2F4E615}" type="doc">
      <dgm:prSet loTypeId="urn:microsoft.com/office/officeart/2005/8/layout/hierarchy2" loCatId="hierarchy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9F690161-4ACA-4D83-991D-FD65A1D757D2}">
      <dgm:prSet phldrT="[Текст]" custT="1"/>
      <dgm:spPr/>
      <dgm:t>
        <a:bodyPr/>
        <a:lstStyle/>
        <a:p>
          <a:r>
            <a:rPr lang="ru-RU" sz="1200" b="0" dirty="0"/>
            <a:t>Бюджетная система Российской Федерации</a:t>
          </a:r>
        </a:p>
      </dgm:t>
    </dgm:pt>
    <dgm:pt modelId="{092CD818-E81C-4592-815C-272338E7A46E}" type="parTrans" cxnId="{AD8298A1-17C1-49A0-9727-46CB457513F7}">
      <dgm:prSet/>
      <dgm:spPr/>
      <dgm:t>
        <a:bodyPr/>
        <a:lstStyle/>
        <a:p>
          <a:endParaRPr lang="ru-RU" sz="1200" b="0"/>
        </a:p>
      </dgm:t>
    </dgm:pt>
    <dgm:pt modelId="{D23439B8-93B1-4868-80A2-3F6411987B94}" type="sibTrans" cxnId="{AD8298A1-17C1-49A0-9727-46CB457513F7}">
      <dgm:prSet/>
      <dgm:spPr/>
      <dgm:t>
        <a:bodyPr/>
        <a:lstStyle/>
        <a:p>
          <a:endParaRPr lang="ru-RU" sz="1200" b="0"/>
        </a:p>
      </dgm:t>
    </dgm:pt>
    <dgm:pt modelId="{828483CA-6460-46DA-9A2C-28C25BA4826D}">
      <dgm:prSet phldrT="[Текст]" custT="1"/>
      <dgm:spPr/>
      <dgm:t>
        <a:bodyPr/>
        <a:lstStyle/>
        <a:p>
          <a:r>
            <a:rPr lang="ru-RU" sz="1200" b="0" dirty="0"/>
            <a:t>Федеральный бюджет</a:t>
          </a:r>
        </a:p>
      </dgm:t>
    </dgm:pt>
    <dgm:pt modelId="{D9EF0EB5-1D30-4669-99AF-5313AA28AC2F}" type="parTrans" cxnId="{9CDC9D4E-83BF-457C-B147-26B7E75A298B}">
      <dgm:prSet custT="1"/>
      <dgm:spPr/>
      <dgm:t>
        <a:bodyPr/>
        <a:lstStyle/>
        <a:p>
          <a:endParaRPr lang="ru-RU" sz="1200" b="0"/>
        </a:p>
      </dgm:t>
    </dgm:pt>
    <dgm:pt modelId="{BB2A3778-8F51-4ED0-B6D9-72FDB849D5EA}" type="sibTrans" cxnId="{9CDC9D4E-83BF-457C-B147-26B7E75A298B}">
      <dgm:prSet/>
      <dgm:spPr/>
      <dgm:t>
        <a:bodyPr/>
        <a:lstStyle/>
        <a:p>
          <a:endParaRPr lang="ru-RU" sz="1200" b="0"/>
        </a:p>
      </dgm:t>
    </dgm:pt>
    <dgm:pt modelId="{98D19B7B-3870-4F55-8559-2F3B91ECF156}">
      <dgm:prSet phldrT="[Текст]" custT="1"/>
      <dgm:spPr/>
      <dgm:t>
        <a:bodyPr/>
        <a:lstStyle/>
        <a:p>
          <a:r>
            <a:rPr lang="ru-RU" sz="1200" b="0" dirty="0"/>
            <a:t>Бюджеты муниципальных районов</a:t>
          </a:r>
        </a:p>
      </dgm:t>
    </dgm:pt>
    <dgm:pt modelId="{6475FBD7-F309-424B-8F5E-4771FDDD88E8}" type="parTrans" cxnId="{6D4EDB17-5FA5-4489-813F-BA4297CD4F68}">
      <dgm:prSet custT="1"/>
      <dgm:spPr/>
      <dgm:t>
        <a:bodyPr/>
        <a:lstStyle/>
        <a:p>
          <a:endParaRPr lang="ru-RU" sz="1200" b="0"/>
        </a:p>
      </dgm:t>
    </dgm:pt>
    <dgm:pt modelId="{1E036C21-E135-4CB7-A278-4EFDC32DEF0D}" type="sibTrans" cxnId="{6D4EDB17-5FA5-4489-813F-BA4297CD4F68}">
      <dgm:prSet/>
      <dgm:spPr/>
      <dgm:t>
        <a:bodyPr/>
        <a:lstStyle/>
        <a:p>
          <a:endParaRPr lang="ru-RU" sz="1200" b="0"/>
        </a:p>
      </dgm:t>
    </dgm:pt>
    <dgm:pt modelId="{1FA50709-7CD0-44B9-9736-27214360DCD1}">
      <dgm:prSet phldrT="[Текст]" custT="1"/>
      <dgm:spPr/>
      <dgm:t>
        <a:bodyPr/>
        <a:lstStyle/>
        <a:p>
          <a:r>
            <a:rPr lang="ru-RU" sz="1200" b="0" dirty="0"/>
            <a:t>Бюджеты государственных внебюджетных фондов Российской Федерации</a:t>
          </a:r>
        </a:p>
      </dgm:t>
    </dgm:pt>
    <dgm:pt modelId="{42693221-D80A-4842-82CC-AAF15004B782}" type="parTrans" cxnId="{FC45E113-03F6-41E7-B70B-0205A5A53C1B}">
      <dgm:prSet custT="1"/>
      <dgm:spPr/>
      <dgm:t>
        <a:bodyPr/>
        <a:lstStyle/>
        <a:p>
          <a:endParaRPr lang="ru-RU" sz="1200" b="0"/>
        </a:p>
      </dgm:t>
    </dgm:pt>
    <dgm:pt modelId="{C6846FE6-26F0-48FC-84F2-8D6D3D06BC85}" type="sibTrans" cxnId="{FC45E113-03F6-41E7-B70B-0205A5A53C1B}">
      <dgm:prSet/>
      <dgm:spPr/>
      <dgm:t>
        <a:bodyPr/>
        <a:lstStyle/>
        <a:p>
          <a:endParaRPr lang="ru-RU" sz="1200" b="0"/>
        </a:p>
      </dgm:t>
    </dgm:pt>
    <dgm:pt modelId="{77A84DFD-AFD1-4194-BBD7-6C18E6B2A7CB}">
      <dgm:prSet phldrT="[Текст]" custT="1"/>
      <dgm:spPr/>
      <dgm:t>
        <a:bodyPr/>
        <a:lstStyle/>
        <a:p>
          <a:r>
            <a:rPr lang="ru-RU" sz="1200" b="0" dirty="0"/>
            <a:t>Бюджеты субъектов Российской Федерации</a:t>
          </a:r>
        </a:p>
      </dgm:t>
    </dgm:pt>
    <dgm:pt modelId="{0646C4F5-6F81-48DC-975C-FCFD4AE314BF}" type="parTrans" cxnId="{3A04E893-4F16-45A6-AFC4-870245BA7DE9}">
      <dgm:prSet custT="1"/>
      <dgm:spPr/>
      <dgm:t>
        <a:bodyPr/>
        <a:lstStyle/>
        <a:p>
          <a:endParaRPr lang="ru-RU" sz="1200" b="0"/>
        </a:p>
      </dgm:t>
    </dgm:pt>
    <dgm:pt modelId="{11923B09-9C3B-4828-B6B0-169C2825DF75}" type="sibTrans" cxnId="{3A04E893-4F16-45A6-AFC4-870245BA7DE9}">
      <dgm:prSet/>
      <dgm:spPr/>
      <dgm:t>
        <a:bodyPr/>
        <a:lstStyle/>
        <a:p>
          <a:endParaRPr lang="ru-RU" sz="1200" b="0"/>
        </a:p>
      </dgm:t>
    </dgm:pt>
    <dgm:pt modelId="{B5299980-F65A-40D7-9C50-846B4DB9546E}">
      <dgm:prSet phldrT="[Текст]" custT="1"/>
      <dgm:spPr/>
      <dgm:t>
        <a:bodyPr/>
        <a:lstStyle/>
        <a:p>
          <a:r>
            <a:rPr lang="ru-RU" sz="1200" b="0" dirty="0"/>
            <a:t>Бюджеты территориальных внебюджетных фондов</a:t>
          </a:r>
        </a:p>
      </dgm:t>
    </dgm:pt>
    <dgm:pt modelId="{AB1755AC-1FF4-4C93-ABE0-2AEFACA6BE6B}" type="parTrans" cxnId="{F2BD31C3-CDC7-4213-86D3-1E4C28256F69}">
      <dgm:prSet custT="1"/>
      <dgm:spPr/>
      <dgm:t>
        <a:bodyPr/>
        <a:lstStyle/>
        <a:p>
          <a:endParaRPr lang="ru-RU" sz="1200" b="0"/>
        </a:p>
      </dgm:t>
    </dgm:pt>
    <dgm:pt modelId="{2CE9098E-454A-4BDD-BFAE-CDFCC8FBB6F2}" type="sibTrans" cxnId="{F2BD31C3-CDC7-4213-86D3-1E4C28256F69}">
      <dgm:prSet/>
      <dgm:spPr/>
      <dgm:t>
        <a:bodyPr/>
        <a:lstStyle/>
        <a:p>
          <a:endParaRPr lang="ru-RU" sz="1200" b="0"/>
        </a:p>
      </dgm:t>
    </dgm:pt>
    <dgm:pt modelId="{D4D32B0D-BB0B-4189-B9DB-45BAFBDD15F8}">
      <dgm:prSet phldrT="[Текст]" custT="1"/>
      <dgm:spPr/>
      <dgm:t>
        <a:bodyPr/>
        <a:lstStyle/>
        <a:p>
          <a:r>
            <a:rPr lang="ru-RU" sz="1200" b="0" dirty="0"/>
            <a:t>Местные бюджеты</a:t>
          </a:r>
        </a:p>
      </dgm:t>
    </dgm:pt>
    <dgm:pt modelId="{EBCEFCCF-8071-4383-9249-1AE37D9CF149}" type="parTrans" cxnId="{4F1028A7-5F3C-49D6-B7FC-7726DF24E8EB}">
      <dgm:prSet custT="1"/>
      <dgm:spPr/>
      <dgm:t>
        <a:bodyPr/>
        <a:lstStyle/>
        <a:p>
          <a:endParaRPr lang="ru-RU" sz="1200" b="0"/>
        </a:p>
      </dgm:t>
    </dgm:pt>
    <dgm:pt modelId="{96EAC9FD-AD3A-4EEA-84A1-8E64800FFE4C}" type="sibTrans" cxnId="{4F1028A7-5F3C-49D6-B7FC-7726DF24E8EB}">
      <dgm:prSet/>
      <dgm:spPr/>
      <dgm:t>
        <a:bodyPr/>
        <a:lstStyle/>
        <a:p>
          <a:endParaRPr lang="ru-RU" sz="1200" b="0"/>
        </a:p>
      </dgm:t>
    </dgm:pt>
    <dgm:pt modelId="{119D2077-0351-4E23-A2E7-DD3929A82FC2}">
      <dgm:prSet phldrT="[Текст]" custT="1"/>
      <dgm:spPr/>
      <dgm:t>
        <a:bodyPr/>
        <a:lstStyle/>
        <a:p>
          <a:r>
            <a:rPr lang="ru-RU" sz="1200" b="0" dirty="0"/>
            <a:t>Бюджеты городских округов</a:t>
          </a:r>
        </a:p>
      </dgm:t>
    </dgm:pt>
    <dgm:pt modelId="{FA34D4A2-3856-40D3-97B4-3A23C3464C71}" type="parTrans" cxnId="{191FD59F-C20A-48AA-8FB2-6E8A71BA94D1}">
      <dgm:prSet custT="1"/>
      <dgm:spPr/>
      <dgm:t>
        <a:bodyPr/>
        <a:lstStyle/>
        <a:p>
          <a:endParaRPr lang="ru-RU" sz="1200" b="0"/>
        </a:p>
      </dgm:t>
    </dgm:pt>
    <dgm:pt modelId="{F2F9B803-BB46-4C2F-A93F-2A24ECB51EFE}" type="sibTrans" cxnId="{191FD59F-C20A-48AA-8FB2-6E8A71BA94D1}">
      <dgm:prSet/>
      <dgm:spPr/>
      <dgm:t>
        <a:bodyPr/>
        <a:lstStyle/>
        <a:p>
          <a:endParaRPr lang="ru-RU" sz="1200" b="0"/>
        </a:p>
      </dgm:t>
    </dgm:pt>
    <dgm:pt modelId="{DE0BC3BA-490E-443D-9EFC-54BDC8539B93}">
      <dgm:prSet phldrT="[Текст]" custT="1"/>
      <dgm:spPr/>
      <dgm:t>
        <a:bodyPr/>
        <a:lstStyle/>
        <a:p>
          <a:r>
            <a:rPr lang="ru-RU" sz="1200" b="0" dirty="0"/>
            <a:t>Бюджеты городских  сельских поселений</a:t>
          </a:r>
        </a:p>
      </dgm:t>
    </dgm:pt>
    <dgm:pt modelId="{0B54514B-5D08-43AD-8EC0-CC1ADC3BF364}" type="parTrans" cxnId="{BF08870D-65BB-4FF9-A3EA-36804170BFEE}">
      <dgm:prSet custT="1"/>
      <dgm:spPr/>
      <dgm:t>
        <a:bodyPr/>
        <a:lstStyle/>
        <a:p>
          <a:endParaRPr lang="ru-RU" sz="1200" b="0"/>
        </a:p>
      </dgm:t>
    </dgm:pt>
    <dgm:pt modelId="{D9609D2A-00C1-4E3A-9A8F-7AAA1247653C}" type="sibTrans" cxnId="{BF08870D-65BB-4FF9-A3EA-36804170BFEE}">
      <dgm:prSet/>
      <dgm:spPr/>
      <dgm:t>
        <a:bodyPr/>
        <a:lstStyle/>
        <a:p>
          <a:endParaRPr lang="ru-RU" sz="1200" b="0"/>
        </a:p>
      </dgm:t>
    </dgm:pt>
    <dgm:pt modelId="{723C25AA-EAEF-4C96-B4BD-ABE3D74BD5C0}" type="pres">
      <dgm:prSet presAssocID="{282D1B45-3BAB-4F10-832C-D961E2F4E615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AFB1394-7CAE-4D50-AFB3-C4FA0F31DF55}" type="pres">
      <dgm:prSet presAssocID="{9F690161-4ACA-4D83-991D-FD65A1D757D2}" presName="root1" presStyleCnt="0"/>
      <dgm:spPr/>
    </dgm:pt>
    <dgm:pt modelId="{ED172F9E-532F-404B-8105-A11992B0848B}" type="pres">
      <dgm:prSet presAssocID="{9F690161-4ACA-4D83-991D-FD65A1D757D2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F60940D-22BD-4768-98C0-09A1DA1A53A1}" type="pres">
      <dgm:prSet presAssocID="{9F690161-4ACA-4D83-991D-FD65A1D757D2}" presName="level2hierChild" presStyleCnt="0"/>
      <dgm:spPr/>
    </dgm:pt>
    <dgm:pt modelId="{ADA208A7-E6CE-4144-92BD-8DBFCD4C58CB}" type="pres">
      <dgm:prSet presAssocID="{D9EF0EB5-1D30-4669-99AF-5313AA28AC2F}" presName="conn2-1" presStyleLbl="parChTrans1D2" presStyleIdx="0" presStyleCnt="5"/>
      <dgm:spPr/>
      <dgm:t>
        <a:bodyPr/>
        <a:lstStyle/>
        <a:p>
          <a:endParaRPr lang="ru-RU"/>
        </a:p>
      </dgm:t>
    </dgm:pt>
    <dgm:pt modelId="{6876BAB0-144F-44A9-AE4B-DF5D69721052}" type="pres">
      <dgm:prSet presAssocID="{D9EF0EB5-1D30-4669-99AF-5313AA28AC2F}" presName="connTx" presStyleLbl="parChTrans1D2" presStyleIdx="0" presStyleCnt="5"/>
      <dgm:spPr/>
      <dgm:t>
        <a:bodyPr/>
        <a:lstStyle/>
        <a:p>
          <a:endParaRPr lang="ru-RU"/>
        </a:p>
      </dgm:t>
    </dgm:pt>
    <dgm:pt modelId="{A5670B26-3BAF-48DB-92DA-BFB366CB7F93}" type="pres">
      <dgm:prSet presAssocID="{828483CA-6460-46DA-9A2C-28C25BA4826D}" presName="root2" presStyleCnt="0"/>
      <dgm:spPr/>
    </dgm:pt>
    <dgm:pt modelId="{06BDFDE1-7DF7-4BF1-97F1-5E5CC1FF1295}" type="pres">
      <dgm:prSet presAssocID="{828483CA-6460-46DA-9A2C-28C25BA4826D}" presName="LevelTwoTextNode" presStyleLbl="node2" presStyleIdx="0" presStyleCnt="5" custLinFactNeighborX="8831" custLinFactNeighborY="116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8380A17-42EE-49C6-9B3C-5ED51F7FA760}" type="pres">
      <dgm:prSet presAssocID="{828483CA-6460-46DA-9A2C-28C25BA4826D}" presName="level3hierChild" presStyleCnt="0"/>
      <dgm:spPr/>
    </dgm:pt>
    <dgm:pt modelId="{0377C7A4-9B3D-4303-BD19-58234203A162}" type="pres">
      <dgm:prSet presAssocID="{42693221-D80A-4842-82CC-AAF15004B782}" presName="conn2-1" presStyleLbl="parChTrans1D2" presStyleIdx="1" presStyleCnt="5"/>
      <dgm:spPr/>
      <dgm:t>
        <a:bodyPr/>
        <a:lstStyle/>
        <a:p>
          <a:endParaRPr lang="ru-RU"/>
        </a:p>
      </dgm:t>
    </dgm:pt>
    <dgm:pt modelId="{DFF72BB8-63C3-4268-882F-AE2B37E54DAD}" type="pres">
      <dgm:prSet presAssocID="{42693221-D80A-4842-82CC-AAF15004B782}" presName="connTx" presStyleLbl="parChTrans1D2" presStyleIdx="1" presStyleCnt="5"/>
      <dgm:spPr/>
      <dgm:t>
        <a:bodyPr/>
        <a:lstStyle/>
        <a:p>
          <a:endParaRPr lang="ru-RU"/>
        </a:p>
      </dgm:t>
    </dgm:pt>
    <dgm:pt modelId="{4AA3DD96-1F8E-4A16-931D-01F0A2F63F6E}" type="pres">
      <dgm:prSet presAssocID="{1FA50709-7CD0-44B9-9736-27214360DCD1}" presName="root2" presStyleCnt="0"/>
      <dgm:spPr/>
    </dgm:pt>
    <dgm:pt modelId="{BD40A162-5375-4154-B8B0-A49957001C49}" type="pres">
      <dgm:prSet presAssocID="{1FA50709-7CD0-44B9-9736-27214360DCD1}" presName="LevelTwoTextNode" presStyleLbl="node2" presStyleIdx="1" presStyleCnt="5" custLinFactNeighborX="8831" custLinFactNeighborY="116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DC50455-65D7-4C26-8551-2C230C49858A}" type="pres">
      <dgm:prSet presAssocID="{1FA50709-7CD0-44B9-9736-27214360DCD1}" presName="level3hierChild" presStyleCnt="0"/>
      <dgm:spPr/>
    </dgm:pt>
    <dgm:pt modelId="{141CAE05-BBF5-4E02-B86D-E94E74309CAF}" type="pres">
      <dgm:prSet presAssocID="{0646C4F5-6F81-48DC-975C-FCFD4AE314BF}" presName="conn2-1" presStyleLbl="parChTrans1D2" presStyleIdx="2" presStyleCnt="5"/>
      <dgm:spPr/>
      <dgm:t>
        <a:bodyPr/>
        <a:lstStyle/>
        <a:p>
          <a:endParaRPr lang="ru-RU"/>
        </a:p>
      </dgm:t>
    </dgm:pt>
    <dgm:pt modelId="{E1458751-D8FA-43C8-AB5B-06325D89768B}" type="pres">
      <dgm:prSet presAssocID="{0646C4F5-6F81-48DC-975C-FCFD4AE314BF}" presName="connTx" presStyleLbl="parChTrans1D2" presStyleIdx="2" presStyleCnt="5"/>
      <dgm:spPr/>
      <dgm:t>
        <a:bodyPr/>
        <a:lstStyle/>
        <a:p>
          <a:endParaRPr lang="ru-RU"/>
        </a:p>
      </dgm:t>
    </dgm:pt>
    <dgm:pt modelId="{EBF49B37-0C2C-469B-83B4-4513151BC1E9}" type="pres">
      <dgm:prSet presAssocID="{77A84DFD-AFD1-4194-BBD7-6C18E6B2A7CB}" presName="root2" presStyleCnt="0"/>
      <dgm:spPr/>
    </dgm:pt>
    <dgm:pt modelId="{F5A0EA23-0C18-4E1F-94D6-0118882D7408}" type="pres">
      <dgm:prSet presAssocID="{77A84DFD-AFD1-4194-BBD7-6C18E6B2A7CB}" presName="LevelTwoTextNode" presStyleLbl="node2" presStyleIdx="2" presStyleCnt="5" custLinFactNeighborX="8831" custLinFactNeighborY="116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4534B19-5162-497C-A1BE-AE344784CEF5}" type="pres">
      <dgm:prSet presAssocID="{77A84DFD-AFD1-4194-BBD7-6C18E6B2A7CB}" presName="level3hierChild" presStyleCnt="0"/>
      <dgm:spPr/>
    </dgm:pt>
    <dgm:pt modelId="{0067264B-A9BE-44E2-8EE3-26910AED910C}" type="pres">
      <dgm:prSet presAssocID="{AB1755AC-1FF4-4C93-ABE0-2AEFACA6BE6B}" presName="conn2-1" presStyleLbl="parChTrans1D2" presStyleIdx="3" presStyleCnt="5"/>
      <dgm:spPr/>
      <dgm:t>
        <a:bodyPr/>
        <a:lstStyle/>
        <a:p>
          <a:endParaRPr lang="ru-RU"/>
        </a:p>
      </dgm:t>
    </dgm:pt>
    <dgm:pt modelId="{C14BFF59-90D3-43A3-A749-A265128DB97D}" type="pres">
      <dgm:prSet presAssocID="{AB1755AC-1FF4-4C93-ABE0-2AEFACA6BE6B}" presName="connTx" presStyleLbl="parChTrans1D2" presStyleIdx="3" presStyleCnt="5"/>
      <dgm:spPr/>
      <dgm:t>
        <a:bodyPr/>
        <a:lstStyle/>
        <a:p>
          <a:endParaRPr lang="ru-RU"/>
        </a:p>
      </dgm:t>
    </dgm:pt>
    <dgm:pt modelId="{5BF73B8C-C62C-4359-AE16-856EFF7583BF}" type="pres">
      <dgm:prSet presAssocID="{B5299980-F65A-40D7-9C50-846B4DB9546E}" presName="root2" presStyleCnt="0"/>
      <dgm:spPr/>
    </dgm:pt>
    <dgm:pt modelId="{C6FCA0C4-6143-4B9E-B13C-90E2FF38B35B}" type="pres">
      <dgm:prSet presAssocID="{B5299980-F65A-40D7-9C50-846B4DB9546E}" presName="LevelTwoTextNode" presStyleLbl="node2" presStyleIdx="3" presStyleCnt="5" custLinFactNeighborX="8831" custLinFactNeighborY="116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2FA0B34-9DDF-492E-A714-282D9CB926CE}" type="pres">
      <dgm:prSet presAssocID="{B5299980-F65A-40D7-9C50-846B4DB9546E}" presName="level3hierChild" presStyleCnt="0"/>
      <dgm:spPr/>
    </dgm:pt>
    <dgm:pt modelId="{7D447609-10B7-45C5-BCB6-8E6E9331F24E}" type="pres">
      <dgm:prSet presAssocID="{EBCEFCCF-8071-4383-9249-1AE37D9CF149}" presName="conn2-1" presStyleLbl="parChTrans1D2" presStyleIdx="4" presStyleCnt="5"/>
      <dgm:spPr/>
      <dgm:t>
        <a:bodyPr/>
        <a:lstStyle/>
        <a:p>
          <a:endParaRPr lang="ru-RU"/>
        </a:p>
      </dgm:t>
    </dgm:pt>
    <dgm:pt modelId="{3AEA6D26-699F-49C7-97C7-A0438356FB30}" type="pres">
      <dgm:prSet presAssocID="{EBCEFCCF-8071-4383-9249-1AE37D9CF149}" presName="connTx" presStyleLbl="parChTrans1D2" presStyleIdx="4" presStyleCnt="5"/>
      <dgm:spPr/>
      <dgm:t>
        <a:bodyPr/>
        <a:lstStyle/>
        <a:p>
          <a:endParaRPr lang="ru-RU"/>
        </a:p>
      </dgm:t>
    </dgm:pt>
    <dgm:pt modelId="{ECD7FF99-DC9A-4699-A628-CB0920BA06E9}" type="pres">
      <dgm:prSet presAssocID="{D4D32B0D-BB0B-4189-B9DB-45BAFBDD15F8}" presName="root2" presStyleCnt="0"/>
      <dgm:spPr/>
    </dgm:pt>
    <dgm:pt modelId="{47729444-E788-4F48-8A20-47003238149A}" type="pres">
      <dgm:prSet presAssocID="{D4D32B0D-BB0B-4189-B9DB-45BAFBDD15F8}" presName="LevelTwoTextNode" presStyleLbl="node2" presStyleIdx="4" presStyleCnt="5" custLinFactNeighborX="8831" custLinFactNeighborY="116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468686B-BE0B-49C2-A7E7-D30FC72A53E8}" type="pres">
      <dgm:prSet presAssocID="{D4D32B0D-BB0B-4189-B9DB-45BAFBDD15F8}" presName="level3hierChild" presStyleCnt="0"/>
      <dgm:spPr/>
    </dgm:pt>
    <dgm:pt modelId="{A46401A7-5535-4825-B729-C213207EC246}" type="pres">
      <dgm:prSet presAssocID="{6475FBD7-F309-424B-8F5E-4771FDDD88E8}" presName="conn2-1" presStyleLbl="parChTrans1D3" presStyleIdx="0" presStyleCnt="3"/>
      <dgm:spPr/>
      <dgm:t>
        <a:bodyPr/>
        <a:lstStyle/>
        <a:p>
          <a:endParaRPr lang="ru-RU"/>
        </a:p>
      </dgm:t>
    </dgm:pt>
    <dgm:pt modelId="{1BA8718F-E262-41A4-A869-33A683D5F5B0}" type="pres">
      <dgm:prSet presAssocID="{6475FBD7-F309-424B-8F5E-4771FDDD88E8}" presName="connTx" presStyleLbl="parChTrans1D3" presStyleIdx="0" presStyleCnt="3"/>
      <dgm:spPr/>
      <dgm:t>
        <a:bodyPr/>
        <a:lstStyle/>
        <a:p>
          <a:endParaRPr lang="ru-RU"/>
        </a:p>
      </dgm:t>
    </dgm:pt>
    <dgm:pt modelId="{774F5899-6DD2-4F32-BA3D-151DE9834077}" type="pres">
      <dgm:prSet presAssocID="{98D19B7B-3870-4F55-8559-2F3B91ECF156}" presName="root2" presStyleCnt="0"/>
      <dgm:spPr/>
    </dgm:pt>
    <dgm:pt modelId="{7DF319C2-2411-450A-B4EE-FD601D628492}" type="pres">
      <dgm:prSet presAssocID="{98D19B7B-3870-4F55-8559-2F3B91ECF156}" presName="LevelTwoTextNode" presStyleLbl="node3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0449D5F-B761-4401-A11B-1730D49D00A8}" type="pres">
      <dgm:prSet presAssocID="{98D19B7B-3870-4F55-8559-2F3B91ECF156}" presName="level3hierChild" presStyleCnt="0"/>
      <dgm:spPr/>
    </dgm:pt>
    <dgm:pt modelId="{AB4F6822-94B0-42E6-B78E-2B440A8D55E3}" type="pres">
      <dgm:prSet presAssocID="{FA34D4A2-3856-40D3-97B4-3A23C3464C71}" presName="conn2-1" presStyleLbl="parChTrans1D3" presStyleIdx="1" presStyleCnt="3"/>
      <dgm:spPr/>
      <dgm:t>
        <a:bodyPr/>
        <a:lstStyle/>
        <a:p>
          <a:endParaRPr lang="ru-RU"/>
        </a:p>
      </dgm:t>
    </dgm:pt>
    <dgm:pt modelId="{7799ED85-BFD9-4B59-AC44-029E192211E4}" type="pres">
      <dgm:prSet presAssocID="{FA34D4A2-3856-40D3-97B4-3A23C3464C71}" presName="connTx" presStyleLbl="parChTrans1D3" presStyleIdx="1" presStyleCnt="3"/>
      <dgm:spPr/>
      <dgm:t>
        <a:bodyPr/>
        <a:lstStyle/>
        <a:p>
          <a:endParaRPr lang="ru-RU"/>
        </a:p>
      </dgm:t>
    </dgm:pt>
    <dgm:pt modelId="{DCA3C0B9-CB43-4AE8-B6C2-21D3A16CE826}" type="pres">
      <dgm:prSet presAssocID="{119D2077-0351-4E23-A2E7-DD3929A82FC2}" presName="root2" presStyleCnt="0"/>
      <dgm:spPr/>
    </dgm:pt>
    <dgm:pt modelId="{C3BBE138-7CB3-4A07-B8EB-8371128AAB13}" type="pres">
      <dgm:prSet presAssocID="{119D2077-0351-4E23-A2E7-DD3929A82FC2}" presName="LevelTwoTextNode" presStyleLbl="node3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4E986AB-28B2-4EE2-A405-2648A219CB2D}" type="pres">
      <dgm:prSet presAssocID="{119D2077-0351-4E23-A2E7-DD3929A82FC2}" presName="level3hierChild" presStyleCnt="0"/>
      <dgm:spPr/>
    </dgm:pt>
    <dgm:pt modelId="{F31EEF16-E8B5-4383-B96E-A3B9E61B24B6}" type="pres">
      <dgm:prSet presAssocID="{0B54514B-5D08-43AD-8EC0-CC1ADC3BF364}" presName="conn2-1" presStyleLbl="parChTrans1D3" presStyleIdx="2" presStyleCnt="3"/>
      <dgm:spPr/>
      <dgm:t>
        <a:bodyPr/>
        <a:lstStyle/>
        <a:p>
          <a:endParaRPr lang="ru-RU"/>
        </a:p>
      </dgm:t>
    </dgm:pt>
    <dgm:pt modelId="{15DAB05A-9955-44F6-847D-559970A5CB37}" type="pres">
      <dgm:prSet presAssocID="{0B54514B-5D08-43AD-8EC0-CC1ADC3BF364}" presName="connTx" presStyleLbl="parChTrans1D3" presStyleIdx="2" presStyleCnt="3"/>
      <dgm:spPr/>
      <dgm:t>
        <a:bodyPr/>
        <a:lstStyle/>
        <a:p>
          <a:endParaRPr lang="ru-RU"/>
        </a:p>
      </dgm:t>
    </dgm:pt>
    <dgm:pt modelId="{06C779AA-1B7A-4E24-9898-A613B80CC924}" type="pres">
      <dgm:prSet presAssocID="{DE0BC3BA-490E-443D-9EFC-54BDC8539B93}" presName="root2" presStyleCnt="0"/>
      <dgm:spPr/>
    </dgm:pt>
    <dgm:pt modelId="{97B32779-BF78-45B4-9C8C-50993F259D30}" type="pres">
      <dgm:prSet presAssocID="{DE0BC3BA-490E-443D-9EFC-54BDC8539B93}" presName="LevelTwoTextNode" presStyleLbl="node3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0F4F851-B50A-4185-84DE-2A5461B3A709}" type="pres">
      <dgm:prSet presAssocID="{DE0BC3BA-490E-443D-9EFC-54BDC8539B93}" presName="level3hierChild" presStyleCnt="0"/>
      <dgm:spPr/>
    </dgm:pt>
  </dgm:ptLst>
  <dgm:cxnLst>
    <dgm:cxn modelId="{AD01781D-79E5-4CC7-8F5F-A7010D27CEEA}" type="presOf" srcId="{EBCEFCCF-8071-4383-9249-1AE37D9CF149}" destId="{7D447609-10B7-45C5-BCB6-8E6E9331F24E}" srcOrd="0" destOrd="0" presId="urn:microsoft.com/office/officeart/2005/8/layout/hierarchy2"/>
    <dgm:cxn modelId="{BD1BA598-B453-4747-8B02-08D75F3AB316}" type="presOf" srcId="{AB1755AC-1FF4-4C93-ABE0-2AEFACA6BE6B}" destId="{C14BFF59-90D3-43A3-A749-A265128DB97D}" srcOrd="1" destOrd="0" presId="urn:microsoft.com/office/officeart/2005/8/layout/hierarchy2"/>
    <dgm:cxn modelId="{96ACF618-4FE3-46D3-8873-65EE9F6CB748}" type="presOf" srcId="{D4D32B0D-BB0B-4189-B9DB-45BAFBDD15F8}" destId="{47729444-E788-4F48-8A20-47003238149A}" srcOrd="0" destOrd="0" presId="urn:microsoft.com/office/officeart/2005/8/layout/hierarchy2"/>
    <dgm:cxn modelId="{540159E6-D781-48F2-9A6D-2721E7EB8382}" type="presOf" srcId="{6475FBD7-F309-424B-8F5E-4771FDDD88E8}" destId="{1BA8718F-E262-41A4-A869-33A683D5F5B0}" srcOrd="1" destOrd="0" presId="urn:microsoft.com/office/officeart/2005/8/layout/hierarchy2"/>
    <dgm:cxn modelId="{D06483B3-2E43-4C78-BE75-D106CCD10F03}" type="presOf" srcId="{42693221-D80A-4842-82CC-AAF15004B782}" destId="{0377C7A4-9B3D-4303-BD19-58234203A162}" srcOrd="0" destOrd="0" presId="urn:microsoft.com/office/officeart/2005/8/layout/hierarchy2"/>
    <dgm:cxn modelId="{3A04E893-4F16-45A6-AFC4-870245BA7DE9}" srcId="{9F690161-4ACA-4D83-991D-FD65A1D757D2}" destId="{77A84DFD-AFD1-4194-BBD7-6C18E6B2A7CB}" srcOrd="2" destOrd="0" parTransId="{0646C4F5-6F81-48DC-975C-FCFD4AE314BF}" sibTransId="{11923B09-9C3B-4828-B6B0-169C2825DF75}"/>
    <dgm:cxn modelId="{9C5AD262-BFBD-4070-B00F-3C391AB92B55}" type="presOf" srcId="{DE0BC3BA-490E-443D-9EFC-54BDC8539B93}" destId="{97B32779-BF78-45B4-9C8C-50993F259D30}" srcOrd="0" destOrd="0" presId="urn:microsoft.com/office/officeart/2005/8/layout/hierarchy2"/>
    <dgm:cxn modelId="{330A5DCB-7600-4BB8-895D-C9A5E37F7ADB}" type="presOf" srcId="{1FA50709-7CD0-44B9-9736-27214360DCD1}" destId="{BD40A162-5375-4154-B8B0-A49957001C49}" srcOrd="0" destOrd="0" presId="urn:microsoft.com/office/officeart/2005/8/layout/hierarchy2"/>
    <dgm:cxn modelId="{74C77A6E-BF66-4180-8555-E0FD6DC61AD5}" type="presOf" srcId="{D9EF0EB5-1D30-4669-99AF-5313AA28AC2F}" destId="{ADA208A7-E6CE-4144-92BD-8DBFCD4C58CB}" srcOrd="0" destOrd="0" presId="urn:microsoft.com/office/officeart/2005/8/layout/hierarchy2"/>
    <dgm:cxn modelId="{07649B6D-2E01-457A-BFB5-C8448ABF6067}" type="presOf" srcId="{0646C4F5-6F81-48DC-975C-FCFD4AE314BF}" destId="{E1458751-D8FA-43C8-AB5B-06325D89768B}" srcOrd="1" destOrd="0" presId="urn:microsoft.com/office/officeart/2005/8/layout/hierarchy2"/>
    <dgm:cxn modelId="{4FCBB793-42FE-4166-9007-A22305B6090C}" type="presOf" srcId="{EBCEFCCF-8071-4383-9249-1AE37D9CF149}" destId="{3AEA6D26-699F-49C7-97C7-A0438356FB30}" srcOrd="1" destOrd="0" presId="urn:microsoft.com/office/officeart/2005/8/layout/hierarchy2"/>
    <dgm:cxn modelId="{82B90E39-5FE2-4DC3-962F-F62773CFCD2E}" type="presOf" srcId="{282D1B45-3BAB-4F10-832C-D961E2F4E615}" destId="{723C25AA-EAEF-4C96-B4BD-ABE3D74BD5C0}" srcOrd="0" destOrd="0" presId="urn:microsoft.com/office/officeart/2005/8/layout/hierarchy2"/>
    <dgm:cxn modelId="{F2BD31C3-CDC7-4213-86D3-1E4C28256F69}" srcId="{9F690161-4ACA-4D83-991D-FD65A1D757D2}" destId="{B5299980-F65A-40D7-9C50-846B4DB9546E}" srcOrd="3" destOrd="0" parTransId="{AB1755AC-1FF4-4C93-ABE0-2AEFACA6BE6B}" sibTransId="{2CE9098E-454A-4BDD-BFAE-CDFCC8FBB6F2}"/>
    <dgm:cxn modelId="{9CDC9D4E-83BF-457C-B147-26B7E75A298B}" srcId="{9F690161-4ACA-4D83-991D-FD65A1D757D2}" destId="{828483CA-6460-46DA-9A2C-28C25BA4826D}" srcOrd="0" destOrd="0" parTransId="{D9EF0EB5-1D30-4669-99AF-5313AA28AC2F}" sibTransId="{BB2A3778-8F51-4ED0-B6D9-72FDB849D5EA}"/>
    <dgm:cxn modelId="{191FD59F-C20A-48AA-8FB2-6E8A71BA94D1}" srcId="{D4D32B0D-BB0B-4189-B9DB-45BAFBDD15F8}" destId="{119D2077-0351-4E23-A2E7-DD3929A82FC2}" srcOrd="1" destOrd="0" parTransId="{FA34D4A2-3856-40D3-97B4-3A23C3464C71}" sibTransId="{F2F9B803-BB46-4C2F-A93F-2A24ECB51EFE}"/>
    <dgm:cxn modelId="{C4BD03C3-16A7-46AD-8364-50E12B70FDE3}" type="presOf" srcId="{42693221-D80A-4842-82CC-AAF15004B782}" destId="{DFF72BB8-63C3-4268-882F-AE2B37E54DAD}" srcOrd="1" destOrd="0" presId="urn:microsoft.com/office/officeart/2005/8/layout/hierarchy2"/>
    <dgm:cxn modelId="{95890403-2B00-4370-95A5-F8B67BA8A921}" type="presOf" srcId="{0646C4F5-6F81-48DC-975C-FCFD4AE314BF}" destId="{141CAE05-BBF5-4E02-B86D-E94E74309CAF}" srcOrd="0" destOrd="0" presId="urn:microsoft.com/office/officeart/2005/8/layout/hierarchy2"/>
    <dgm:cxn modelId="{AD8298A1-17C1-49A0-9727-46CB457513F7}" srcId="{282D1B45-3BAB-4F10-832C-D961E2F4E615}" destId="{9F690161-4ACA-4D83-991D-FD65A1D757D2}" srcOrd="0" destOrd="0" parTransId="{092CD818-E81C-4592-815C-272338E7A46E}" sibTransId="{D23439B8-93B1-4868-80A2-3F6411987B94}"/>
    <dgm:cxn modelId="{87546108-C1C1-4EB1-8B1A-7E84473ACACC}" type="presOf" srcId="{AB1755AC-1FF4-4C93-ABE0-2AEFACA6BE6B}" destId="{0067264B-A9BE-44E2-8EE3-26910AED910C}" srcOrd="0" destOrd="0" presId="urn:microsoft.com/office/officeart/2005/8/layout/hierarchy2"/>
    <dgm:cxn modelId="{CD5820CA-6450-4CA5-96F8-FB202CF94A5B}" type="presOf" srcId="{77A84DFD-AFD1-4194-BBD7-6C18E6B2A7CB}" destId="{F5A0EA23-0C18-4E1F-94D6-0118882D7408}" srcOrd="0" destOrd="0" presId="urn:microsoft.com/office/officeart/2005/8/layout/hierarchy2"/>
    <dgm:cxn modelId="{612CAED1-E2B4-4748-8BA0-1E9619C6442A}" type="presOf" srcId="{FA34D4A2-3856-40D3-97B4-3A23C3464C71}" destId="{7799ED85-BFD9-4B59-AC44-029E192211E4}" srcOrd="1" destOrd="0" presId="urn:microsoft.com/office/officeart/2005/8/layout/hierarchy2"/>
    <dgm:cxn modelId="{4F1028A7-5F3C-49D6-B7FC-7726DF24E8EB}" srcId="{9F690161-4ACA-4D83-991D-FD65A1D757D2}" destId="{D4D32B0D-BB0B-4189-B9DB-45BAFBDD15F8}" srcOrd="4" destOrd="0" parTransId="{EBCEFCCF-8071-4383-9249-1AE37D9CF149}" sibTransId="{96EAC9FD-AD3A-4EEA-84A1-8E64800FFE4C}"/>
    <dgm:cxn modelId="{6B12C607-6AB7-47FF-85BB-619DA0DE323D}" type="presOf" srcId="{6475FBD7-F309-424B-8F5E-4771FDDD88E8}" destId="{A46401A7-5535-4825-B729-C213207EC246}" srcOrd="0" destOrd="0" presId="urn:microsoft.com/office/officeart/2005/8/layout/hierarchy2"/>
    <dgm:cxn modelId="{BF08870D-65BB-4FF9-A3EA-36804170BFEE}" srcId="{D4D32B0D-BB0B-4189-B9DB-45BAFBDD15F8}" destId="{DE0BC3BA-490E-443D-9EFC-54BDC8539B93}" srcOrd="2" destOrd="0" parTransId="{0B54514B-5D08-43AD-8EC0-CC1ADC3BF364}" sibTransId="{D9609D2A-00C1-4E3A-9A8F-7AAA1247653C}"/>
    <dgm:cxn modelId="{2E1497B7-F875-4E22-A3EB-2AC6A7E5AB58}" type="presOf" srcId="{D9EF0EB5-1D30-4669-99AF-5313AA28AC2F}" destId="{6876BAB0-144F-44A9-AE4B-DF5D69721052}" srcOrd="1" destOrd="0" presId="urn:microsoft.com/office/officeart/2005/8/layout/hierarchy2"/>
    <dgm:cxn modelId="{CC15FBD6-CC7F-4028-A4DF-9E0E6F93D263}" type="presOf" srcId="{9F690161-4ACA-4D83-991D-FD65A1D757D2}" destId="{ED172F9E-532F-404B-8105-A11992B0848B}" srcOrd="0" destOrd="0" presId="urn:microsoft.com/office/officeart/2005/8/layout/hierarchy2"/>
    <dgm:cxn modelId="{64E3A029-8D7B-439E-997A-0C5A02CCB7A4}" type="presOf" srcId="{0B54514B-5D08-43AD-8EC0-CC1ADC3BF364}" destId="{F31EEF16-E8B5-4383-B96E-A3B9E61B24B6}" srcOrd="0" destOrd="0" presId="urn:microsoft.com/office/officeart/2005/8/layout/hierarchy2"/>
    <dgm:cxn modelId="{FC45E113-03F6-41E7-B70B-0205A5A53C1B}" srcId="{9F690161-4ACA-4D83-991D-FD65A1D757D2}" destId="{1FA50709-7CD0-44B9-9736-27214360DCD1}" srcOrd="1" destOrd="0" parTransId="{42693221-D80A-4842-82CC-AAF15004B782}" sibTransId="{C6846FE6-26F0-48FC-84F2-8D6D3D06BC85}"/>
    <dgm:cxn modelId="{B39D3E2D-E872-4994-B218-6C9D46762D79}" type="presOf" srcId="{98D19B7B-3870-4F55-8559-2F3B91ECF156}" destId="{7DF319C2-2411-450A-B4EE-FD601D628492}" srcOrd="0" destOrd="0" presId="urn:microsoft.com/office/officeart/2005/8/layout/hierarchy2"/>
    <dgm:cxn modelId="{CEC776DA-A524-4621-9EBF-EAB4C9310322}" type="presOf" srcId="{119D2077-0351-4E23-A2E7-DD3929A82FC2}" destId="{C3BBE138-7CB3-4A07-B8EB-8371128AAB13}" srcOrd="0" destOrd="0" presId="urn:microsoft.com/office/officeart/2005/8/layout/hierarchy2"/>
    <dgm:cxn modelId="{1147A0A0-1203-4A78-8733-8A0C097B932D}" type="presOf" srcId="{B5299980-F65A-40D7-9C50-846B4DB9546E}" destId="{C6FCA0C4-6143-4B9E-B13C-90E2FF38B35B}" srcOrd="0" destOrd="0" presId="urn:microsoft.com/office/officeart/2005/8/layout/hierarchy2"/>
    <dgm:cxn modelId="{AE6B39CC-6A25-4EB3-8F0F-35A9F5B506EB}" type="presOf" srcId="{0B54514B-5D08-43AD-8EC0-CC1ADC3BF364}" destId="{15DAB05A-9955-44F6-847D-559970A5CB37}" srcOrd="1" destOrd="0" presId="urn:microsoft.com/office/officeart/2005/8/layout/hierarchy2"/>
    <dgm:cxn modelId="{19E777AF-0EAE-44A5-9300-CE1F1D47F5F8}" type="presOf" srcId="{FA34D4A2-3856-40D3-97B4-3A23C3464C71}" destId="{AB4F6822-94B0-42E6-B78E-2B440A8D55E3}" srcOrd="0" destOrd="0" presId="urn:microsoft.com/office/officeart/2005/8/layout/hierarchy2"/>
    <dgm:cxn modelId="{6D4EDB17-5FA5-4489-813F-BA4297CD4F68}" srcId="{D4D32B0D-BB0B-4189-B9DB-45BAFBDD15F8}" destId="{98D19B7B-3870-4F55-8559-2F3B91ECF156}" srcOrd="0" destOrd="0" parTransId="{6475FBD7-F309-424B-8F5E-4771FDDD88E8}" sibTransId="{1E036C21-E135-4CB7-A278-4EFDC32DEF0D}"/>
    <dgm:cxn modelId="{232D56CE-B2AE-4E15-AB94-42F7F4C6E0C6}" type="presOf" srcId="{828483CA-6460-46DA-9A2C-28C25BA4826D}" destId="{06BDFDE1-7DF7-4BF1-97F1-5E5CC1FF1295}" srcOrd="0" destOrd="0" presId="urn:microsoft.com/office/officeart/2005/8/layout/hierarchy2"/>
    <dgm:cxn modelId="{18EE29A2-5DC4-408A-B5DC-350FFC69B77A}" type="presParOf" srcId="{723C25AA-EAEF-4C96-B4BD-ABE3D74BD5C0}" destId="{3AFB1394-7CAE-4D50-AFB3-C4FA0F31DF55}" srcOrd="0" destOrd="0" presId="urn:microsoft.com/office/officeart/2005/8/layout/hierarchy2"/>
    <dgm:cxn modelId="{A0C99BB4-D142-4F1C-8487-41A1A9EC4B2E}" type="presParOf" srcId="{3AFB1394-7CAE-4D50-AFB3-C4FA0F31DF55}" destId="{ED172F9E-532F-404B-8105-A11992B0848B}" srcOrd="0" destOrd="0" presId="urn:microsoft.com/office/officeart/2005/8/layout/hierarchy2"/>
    <dgm:cxn modelId="{7923C171-6107-4731-8346-7B4480C04BD6}" type="presParOf" srcId="{3AFB1394-7CAE-4D50-AFB3-C4FA0F31DF55}" destId="{AF60940D-22BD-4768-98C0-09A1DA1A53A1}" srcOrd="1" destOrd="0" presId="urn:microsoft.com/office/officeart/2005/8/layout/hierarchy2"/>
    <dgm:cxn modelId="{04229492-14AA-4077-9BBD-BE52317C94AA}" type="presParOf" srcId="{AF60940D-22BD-4768-98C0-09A1DA1A53A1}" destId="{ADA208A7-E6CE-4144-92BD-8DBFCD4C58CB}" srcOrd="0" destOrd="0" presId="urn:microsoft.com/office/officeart/2005/8/layout/hierarchy2"/>
    <dgm:cxn modelId="{102477ED-25B4-47C5-BF34-EB8E95EF793F}" type="presParOf" srcId="{ADA208A7-E6CE-4144-92BD-8DBFCD4C58CB}" destId="{6876BAB0-144F-44A9-AE4B-DF5D69721052}" srcOrd="0" destOrd="0" presId="urn:microsoft.com/office/officeart/2005/8/layout/hierarchy2"/>
    <dgm:cxn modelId="{E6EC85EA-F0C4-4297-B86F-28857BCBF8C5}" type="presParOf" srcId="{AF60940D-22BD-4768-98C0-09A1DA1A53A1}" destId="{A5670B26-3BAF-48DB-92DA-BFB366CB7F93}" srcOrd="1" destOrd="0" presId="urn:microsoft.com/office/officeart/2005/8/layout/hierarchy2"/>
    <dgm:cxn modelId="{645639C6-1A8B-428D-AA56-05DFE4020B6C}" type="presParOf" srcId="{A5670B26-3BAF-48DB-92DA-BFB366CB7F93}" destId="{06BDFDE1-7DF7-4BF1-97F1-5E5CC1FF1295}" srcOrd="0" destOrd="0" presId="urn:microsoft.com/office/officeart/2005/8/layout/hierarchy2"/>
    <dgm:cxn modelId="{7D358585-0180-4D70-9439-018F7C9662FB}" type="presParOf" srcId="{A5670B26-3BAF-48DB-92DA-BFB366CB7F93}" destId="{68380A17-42EE-49C6-9B3C-5ED51F7FA760}" srcOrd="1" destOrd="0" presId="urn:microsoft.com/office/officeart/2005/8/layout/hierarchy2"/>
    <dgm:cxn modelId="{2DD93701-2E3B-4FB5-8471-499261ADE217}" type="presParOf" srcId="{AF60940D-22BD-4768-98C0-09A1DA1A53A1}" destId="{0377C7A4-9B3D-4303-BD19-58234203A162}" srcOrd="2" destOrd="0" presId="urn:microsoft.com/office/officeart/2005/8/layout/hierarchy2"/>
    <dgm:cxn modelId="{9CF24A00-A237-4E07-BC23-B88926269AD7}" type="presParOf" srcId="{0377C7A4-9B3D-4303-BD19-58234203A162}" destId="{DFF72BB8-63C3-4268-882F-AE2B37E54DAD}" srcOrd="0" destOrd="0" presId="urn:microsoft.com/office/officeart/2005/8/layout/hierarchy2"/>
    <dgm:cxn modelId="{ACF69D1C-07F8-493B-87BF-0195E02E43F1}" type="presParOf" srcId="{AF60940D-22BD-4768-98C0-09A1DA1A53A1}" destId="{4AA3DD96-1F8E-4A16-931D-01F0A2F63F6E}" srcOrd="3" destOrd="0" presId="urn:microsoft.com/office/officeart/2005/8/layout/hierarchy2"/>
    <dgm:cxn modelId="{C29478CB-D742-4ABB-837F-AE397E0E0A2F}" type="presParOf" srcId="{4AA3DD96-1F8E-4A16-931D-01F0A2F63F6E}" destId="{BD40A162-5375-4154-B8B0-A49957001C49}" srcOrd="0" destOrd="0" presId="urn:microsoft.com/office/officeart/2005/8/layout/hierarchy2"/>
    <dgm:cxn modelId="{FAEE4F72-FD13-4181-8834-D7EEEFF8150C}" type="presParOf" srcId="{4AA3DD96-1F8E-4A16-931D-01F0A2F63F6E}" destId="{1DC50455-65D7-4C26-8551-2C230C49858A}" srcOrd="1" destOrd="0" presId="urn:microsoft.com/office/officeart/2005/8/layout/hierarchy2"/>
    <dgm:cxn modelId="{B24E8189-703C-4523-975D-270A17B0502E}" type="presParOf" srcId="{AF60940D-22BD-4768-98C0-09A1DA1A53A1}" destId="{141CAE05-BBF5-4E02-B86D-E94E74309CAF}" srcOrd="4" destOrd="0" presId="urn:microsoft.com/office/officeart/2005/8/layout/hierarchy2"/>
    <dgm:cxn modelId="{28C9E12E-DFC5-4ED3-A555-BF812673DED7}" type="presParOf" srcId="{141CAE05-BBF5-4E02-B86D-E94E74309CAF}" destId="{E1458751-D8FA-43C8-AB5B-06325D89768B}" srcOrd="0" destOrd="0" presId="urn:microsoft.com/office/officeart/2005/8/layout/hierarchy2"/>
    <dgm:cxn modelId="{1E3CEC5B-E997-48AD-BA83-FE6080271853}" type="presParOf" srcId="{AF60940D-22BD-4768-98C0-09A1DA1A53A1}" destId="{EBF49B37-0C2C-469B-83B4-4513151BC1E9}" srcOrd="5" destOrd="0" presId="urn:microsoft.com/office/officeart/2005/8/layout/hierarchy2"/>
    <dgm:cxn modelId="{8196BA00-EBDE-4804-9394-30E2DD941697}" type="presParOf" srcId="{EBF49B37-0C2C-469B-83B4-4513151BC1E9}" destId="{F5A0EA23-0C18-4E1F-94D6-0118882D7408}" srcOrd="0" destOrd="0" presId="urn:microsoft.com/office/officeart/2005/8/layout/hierarchy2"/>
    <dgm:cxn modelId="{B521A1D0-6D2D-4D7E-9D52-BD26D2D7F49E}" type="presParOf" srcId="{EBF49B37-0C2C-469B-83B4-4513151BC1E9}" destId="{F4534B19-5162-497C-A1BE-AE344784CEF5}" srcOrd="1" destOrd="0" presId="urn:microsoft.com/office/officeart/2005/8/layout/hierarchy2"/>
    <dgm:cxn modelId="{D907E2C0-4DD7-4580-A904-40EA9669CE78}" type="presParOf" srcId="{AF60940D-22BD-4768-98C0-09A1DA1A53A1}" destId="{0067264B-A9BE-44E2-8EE3-26910AED910C}" srcOrd="6" destOrd="0" presId="urn:microsoft.com/office/officeart/2005/8/layout/hierarchy2"/>
    <dgm:cxn modelId="{390F2DEB-70D4-49EA-A991-499E404DB75D}" type="presParOf" srcId="{0067264B-A9BE-44E2-8EE3-26910AED910C}" destId="{C14BFF59-90D3-43A3-A749-A265128DB97D}" srcOrd="0" destOrd="0" presId="urn:microsoft.com/office/officeart/2005/8/layout/hierarchy2"/>
    <dgm:cxn modelId="{7FFEF089-6EC3-4251-B2B6-C3A413CCE6F2}" type="presParOf" srcId="{AF60940D-22BD-4768-98C0-09A1DA1A53A1}" destId="{5BF73B8C-C62C-4359-AE16-856EFF7583BF}" srcOrd="7" destOrd="0" presId="urn:microsoft.com/office/officeart/2005/8/layout/hierarchy2"/>
    <dgm:cxn modelId="{7A709B1A-ABB0-4487-BCCD-13EB8929321F}" type="presParOf" srcId="{5BF73B8C-C62C-4359-AE16-856EFF7583BF}" destId="{C6FCA0C4-6143-4B9E-B13C-90E2FF38B35B}" srcOrd="0" destOrd="0" presId="urn:microsoft.com/office/officeart/2005/8/layout/hierarchy2"/>
    <dgm:cxn modelId="{0475EC43-10F1-44DC-83A5-08D4896B83BF}" type="presParOf" srcId="{5BF73B8C-C62C-4359-AE16-856EFF7583BF}" destId="{72FA0B34-9DDF-492E-A714-282D9CB926CE}" srcOrd="1" destOrd="0" presId="urn:microsoft.com/office/officeart/2005/8/layout/hierarchy2"/>
    <dgm:cxn modelId="{BAA86E6A-9913-47BC-B38F-7897EB717B76}" type="presParOf" srcId="{AF60940D-22BD-4768-98C0-09A1DA1A53A1}" destId="{7D447609-10B7-45C5-BCB6-8E6E9331F24E}" srcOrd="8" destOrd="0" presId="urn:microsoft.com/office/officeart/2005/8/layout/hierarchy2"/>
    <dgm:cxn modelId="{20E3E2DE-6B88-442D-B764-1596E0FA8D07}" type="presParOf" srcId="{7D447609-10B7-45C5-BCB6-8E6E9331F24E}" destId="{3AEA6D26-699F-49C7-97C7-A0438356FB30}" srcOrd="0" destOrd="0" presId="urn:microsoft.com/office/officeart/2005/8/layout/hierarchy2"/>
    <dgm:cxn modelId="{A53C999D-E2E3-4BFE-8AC7-7A3A52532100}" type="presParOf" srcId="{AF60940D-22BD-4768-98C0-09A1DA1A53A1}" destId="{ECD7FF99-DC9A-4699-A628-CB0920BA06E9}" srcOrd="9" destOrd="0" presId="urn:microsoft.com/office/officeart/2005/8/layout/hierarchy2"/>
    <dgm:cxn modelId="{DE8253A9-6590-43E8-A5C6-8736675BA6DF}" type="presParOf" srcId="{ECD7FF99-DC9A-4699-A628-CB0920BA06E9}" destId="{47729444-E788-4F48-8A20-47003238149A}" srcOrd="0" destOrd="0" presId="urn:microsoft.com/office/officeart/2005/8/layout/hierarchy2"/>
    <dgm:cxn modelId="{19D64F05-A441-4911-B249-EEC2E81A4CD6}" type="presParOf" srcId="{ECD7FF99-DC9A-4699-A628-CB0920BA06E9}" destId="{9468686B-BE0B-49C2-A7E7-D30FC72A53E8}" srcOrd="1" destOrd="0" presId="urn:microsoft.com/office/officeart/2005/8/layout/hierarchy2"/>
    <dgm:cxn modelId="{2FCF2315-45BF-47E7-8F22-7CD1B7147B66}" type="presParOf" srcId="{9468686B-BE0B-49C2-A7E7-D30FC72A53E8}" destId="{A46401A7-5535-4825-B729-C213207EC246}" srcOrd="0" destOrd="0" presId="urn:microsoft.com/office/officeart/2005/8/layout/hierarchy2"/>
    <dgm:cxn modelId="{F6A25F13-32BA-4B43-954C-9D9C920F167D}" type="presParOf" srcId="{A46401A7-5535-4825-B729-C213207EC246}" destId="{1BA8718F-E262-41A4-A869-33A683D5F5B0}" srcOrd="0" destOrd="0" presId="urn:microsoft.com/office/officeart/2005/8/layout/hierarchy2"/>
    <dgm:cxn modelId="{3144DE6A-54C0-4DC2-A64A-4F522A1FD79C}" type="presParOf" srcId="{9468686B-BE0B-49C2-A7E7-D30FC72A53E8}" destId="{774F5899-6DD2-4F32-BA3D-151DE9834077}" srcOrd="1" destOrd="0" presId="urn:microsoft.com/office/officeart/2005/8/layout/hierarchy2"/>
    <dgm:cxn modelId="{A85E1972-EE55-4E5B-AE75-5F3C9F4F7ACA}" type="presParOf" srcId="{774F5899-6DD2-4F32-BA3D-151DE9834077}" destId="{7DF319C2-2411-450A-B4EE-FD601D628492}" srcOrd="0" destOrd="0" presId="urn:microsoft.com/office/officeart/2005/8/layout/hierarchy2"/>
    <dgm:cxn modelId="{4DD82330-DA1A-4065-B978-E3C0EB492297}" type="presParOf" srcId="{774F5899-6DD2-4F32-BA3D-151DE9834077}" destId="{40449D5F-B761-4401-A11B-1730D49D00A8}" srcOrd="1" destOrd="0" presId="urn:microsoft.com/office/officeart/2005/8/layout/hierarchy2"/>
    <dgm:cxn modelId="{CE3AA9ED-3CC2-4F83-98BF-4EDB8C23862D}" type="presParOf" srcId="{9468686B-BE0B-49C2-A7E7-D30FC72A53E8}" destId="{AB4F6822-94B0-42E6-B78E-2B440A8D55E3}" srcOrd="2" destOrd="0" presId="urn:microsoft.com/office/officeart/2005/8/layout/hierarchy2"/>
    <dgm:cxn modelId="{55B8A611-DD2D-473C-8835-DA1719AEA212}" type="presParOf" srcId="{AB4F6822-94B0-42E6-B78E-2B440A8D55E3}" destId="{7799ED85-BFD9-4B59-AC44-029E192211E4}" srcOrd="0" destOrd="0" presId="urn:microsoft.com/office/officeart/2005/8/layout/hierarchy2"/>
    <dgm:cxn modelId="{3598E3EC-423D-4CCF-AEB1-4F39D734FE18}" type="presParOf" srcId="{9468686B-BE0B-49C2-A7E7-D30FC72A53E8}" destId="{DCA3C0B9-CB43-4AE8-B6C2-21D3A16CE826}" srcOrd="3" destOrd="0" presId="urn:microsoft.com/office/officeart/2005/8/layout/hierarchy2"/>
    <dgm:cxn modelId="{D3FE4A16-FFA2-44AE-8DBD-5B269F9BF3C8}" type="presParOf" srcId="{DCA3C0B9-CB43-4AE8-B6C2-21D3A16CE826}" destId="{C3BBE138-7CB3-4A07-B8EB-8371128AAB13}" srcOrd="0" destOrd="0" presId="urn:microsoft.com/office/officeart/2005/8/layout/hierarchy2"/>
    <dgm:cxn modelId="{569660D5-6936-4E45-8E1F-9AA4720CB041}" type="presParOf" srcId="{DCA3C0B9-CB43-4AE8-B6C2-21D3A16CE826}" destId="{D4E986AB-28B2-4EE2-A405-2648A219CB2D}" srcOrd="1" destOrd="0" presId="urn:microsoft.com/office/officeart/2005/8/layout/hierarchy2"/>
    <dgm:cxn modelId="{2DC36668-9354-467F-8863-0FB8BA78755E}" type="presParOf" srcId="{9468686B-BE0B-49C2-A7E7-D30FC72A53E8}" destId="{F31EEF16-E8B5-4383-B96E-A3B9E61B24B6}" srcOrd="4" destOrd="0" presId="urn:microsoft.com/office/officeart/2005/8/layout/hierarchy2"/>
    <dgm:cxn modelId="{5FD66B79-56BF-43CB-B67B-3A847C2834CA}" type="presParOf" srcId="{F31EEF16-E8B5-4383-B96E-A3B9E61B24B6}" destId="{15DAB05A-9955-44F6-847D-559970A5CB37}" srcOrd="0" destOrd="0" presId="urn:microsoft.com/office/officeart/2005/8/layout/hierarchy2"/>
    <dgm:cxn modelId="{6CD5495E-B2A3-4F65-9ECC-A637E82A35D0}" type="presParOf" srcId="{9468686B-BE0B-49C2-A7E7-D30FC72A53E8}" destId="{06C779AA-1B7A-4E24-9898-A613B80CC924}" srcOrd="5" destOrd="0" presId="urn:microsoft.com/office/officeart/2005/8/layout/hierarchy2"/>
    <dgm:cxn modelId="{7B41C85A-6A74-4D71-9AD3-E4ABCD61DB66}" type="presParOf" srcId="{06C779AA-1B7A-4E24-9898-A613B80CC924}" destId="{97B32779-BF78-45B4-9C8C-50993F259D30}" srcOrd="0" destOrd="0" presId="urn:microsoft.com/office/officeart/2005/8/layout/hierarchy2"/>
    <dgm:cxn modelId="{C97225C3-1E53-4889-8BD9-6D3E94FD32C1}" type="presParOf" srcId="{06C779AA-1B7A-4E24-9898-A613B80CC924}" destId="{90F4F851-B50A-4185-84DE-2A5461B3A709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22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9C522E1-D49E-4FB5-A69F-F921B52D86A9}" type="doc">
      <dgm:prSet loTypeId="urn:microsoft.com/office/officeart/2005/8/layout/cycle2" loCatId="cycle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9702FB3D-138E-4A52-A06D-719F7E87485A}">
      <dgm:prSet phldrT="[Текст]"/>
      <dgm:spPr/>
      <dgm:t>
        <a:bodyPr/>
        <a:lstStyle/>
        <a:p>
          <a:r>
            <a:rPr lang="ru-RU" dirty="0"/>
            <a:t>Рассмотрение проекта бюджета</a:t>
          </a:r>
        </a:p>
        <a:p>
          <a:r>
            <a:rPr lang="ru-RU" dirty="0"/>
            <a:t>Очередного года</a:t>
          </a:r>
        </a:p>
      </dgm:t>
    </dgm:pt>
    <dgm:pt modelId="{585884E0-557F-42D8-ACFA-BE1AAB2E1F0F}" type="parTrans" cxnId="{E78C5791-09D2-4BD7-A386-618B24A87A2D}">
      <dgm:prSet/>
      <dgm:spPr/>
      <dgm:t>
        <a:bodyPr/>
        <a:lstStyle/>
        <a:p>
          <a:endParaRPr lang="ru-RU"/>
        </a:p>
      </dgm:t>
    </dgm:pt>
    <dgm:pt modelId="{E3F9E9BB-EC75-484B-9A92-DBCD4D9AA842}" type="sibTrans" cxnId="{E78C5791-09D2-4BD7-A386-618B24A87A2D}">
      <dgm:prSet/>
      <dgm:spPr/>
      <dgm:t>
        <a:bodyPr/>
        <a:lstStyle/>
        <a:p>
          <a:endParaRPr lang="ru-RU"/>
        </a:p>
      </dgm:t>
    </dgm:pt>
    <dgm:pt modelId="{8CB014AE-AF06-4FA6-92AC-3682832D03C7}">
      <dgm:prSet phldrT="[Текст]"/>
      <dgm:spPr/>
      <dgm:t>
        <a:bodyPr/>
        <a:lstStyle/>
        <a:p>
          <a:r>
            <a:rPr lang="ru-RU" dirty="0"/>
            <a:t>Утверждение бюджета в текущем году</a:t>
          </a:r>
        </a:p>
      </dgm:t>
    </dgm:pt>
    <dgm:pt modelId="{6D7902F8-483F-48CD-A934-ED04050AF6B0}" type="parTrans" cxnId="{442D48E9-D08C-4EF1-BF20-FAC3B670AD19}">
      <dgm:prSet/>
      <dgm:spPr/>
      <dgm:t>
        <a:bodyPr/>
        <a:lstStyle/>
        <a:p>
          <a:endParaRPr lang="ru-RU"/>
        </a:p>
      </dgm:t>
    </dgm:pt>
    <dgm:pt modelId="{36E13F7B-EBE2-4D55-A6DD-F87B8D6D0CDB}" type="sibTrans" cxnId="{442D48E9-D08C-4EF1-BF20-FAC3B670AD19}">
      <dgm:prSet/>
      <dgm:spPr/>
      <dgm:t>
        <a:bodyPr/>
        <a:lstStyle/>
        <a:p>
          <a:endParaRPr lang="ru-RU"/>
        </a:p>
      </dgm:t>
    </dgm:pt>
    <dgm:pt modelId="{9C775532-F00A-4FED-AD79-DF704521010A}">
      <dgm:prSet phldrT="[Текст]"/>
      <dgm:spPr/>
      <dgm:t>
        <a:bodyPr/>
        <a:lstStyle/>
        <a:p>
          <a:r>
            <a:rPr lang="ru-RU" dirty="0"/>
            <a:t>Исполнение бюджета в текущем году</a:t>
          </a:r>
        </a:p>
      </dgm:t>
    </dgm:pt>
    <dgm:pt modelId="{0276EB34-D460-4936-907F-1AA73183648E}" type="parTrans" cxnId="{34283FB6-8934-42AA-9928-8768FDAAD71E}">
      <dgm:prSet/>
      <dgm:spPr/>
      <dgm:t>
        <a:bodyPr/>
        <a:lstStyle/>
        <a:p>
          <a:endParaRPr lang="ru-RU"/>
        </a:p>
      </dgm:t>
    </dgm:pt>
    <dgm:pt modelId="{E99C8510-0012-48A4-8B4E-EA8409513428}" type="sibTrans" cxnId="{34283FB6-8934-42AA-9928-8768FDAAD71E}">
      <dgm:prSet/>
      <dgm:spPr/>
      <dgm:t>
        <a:bodyPr/>
        <a:lstStyle/>
        <a:p>
          <a:endParaRPr lang="ru-RU"/>
        </a:p>
      </dgm:t>
    </dgm:pt>
    <dgm:pt modelId="{8277ACDC-5059-4F55-925C-28D822C3F71F}">
      <dgm:prSet phldrT="[Текст]"/>
      <dgm:spPr/>
      <dgm:t>
        <a:bodyPr/>
        <a:lstStyle/>
        <a:p>
          <a:r>
            <a:rPr lang="ru-RU" dirty="0"/>
            <a:t>Формирование отчета об исполнении бюджета предыдущего года</a:t>
          </a:r>
        </a:p>
      </dgm:t>
    </dgm:pt>
    <dgm:pt modelId="{BC46F43D-95A0-45F3-987A-FF0348727133}" type="parTrans" cxnId="{57379EBD-9C0A-42FB-82D8-DC3EBFA1963D}">
      <dgm:prSet/>
      <dgm:spPr/>
      <dgm:t>
        <a:bodyPr/>
        <a:lstStyle/>
        <a:p>
          <a:endParaRPr lang="ru-RU"/>
        </a:p>
      </dgm:t>
    </dgm:pt>
    <dgm:pt modelId="{3E4E24EB-D623-4EED-8109-105E22D91C75}" type="sibTrans" cxnId="{57379EBD-9C0A-42FB-82D8-DC3EBFA1963D}">
      <dgm:prSet/>
      <dgm:spPr/>
      <dgm:t>
        <a:bodyPr/>
        <a:lstStyle/>
        <a:p>
          <a:endParaRPr lang="ru-RU"/>
        </a:p>
      </dgm:t>
    </dgm:pt>
    <dgm:pt modelId="{5479ECCD-1B4A-4D47-AB17-19D3A2A13F2B}">
      <dgm:prSet phldrT="[Текст]"/>
      <dgm:spPr/>
      <dgm:t>
        <a:bodyPr/>
        <a:lstStyle/>
        <a:p>
          <a:r>
            <a:rPr lang="ru-RU" dirty="0"/>
            <a:t>Утверждение отчета об исполнении бюджета предыдущего года</a:t>
          </a:r>
        </a:p>
      </dgm:t>
    </dgm:pt>
    <dgm:pt modelId="{043E31C5-BC26-4D9F-8D32-24AE4CF7B11A}" type="parTrans" cxnId="{0CE63EEC-9F80-41C7-A761-7A7ABAC40090}">
      <dgm:prSet/>
      <dgm:spPr/>
      <dgm:t>
        <a:bodyPr/>
        <a:lstStyle/>
        <a:p>
          <a:endParaRPr lang="ru-RU"/>
        </a:p>
      </dgm:t>
    </dgm:pt>
    <dgm:pt modelId="{E0860599-C8E1-4DAD-B458-5D1E3F98DA6D}" type="sibTrans" cxnId="{0CE63EEC-9F80-41C7-A761-7A7ABAC40090}">
      <dgm:prSet/>
      <dgm:spPr/>
      <dgm:t>
        <a:bodyPr/>
        <a:lstStyle/>
        <a:p>
          <a:endParaRPr lang="ru-RU"/>
        </a:p>
      </dgm:t>
    </dgm:pt>
    <dgm:pt modelId="{C44ADB41-0A2B-45FE-A2FA-8E6B72ADD15C}">
      <dgm:prSet phldrT="[Текст]"/>
      <dgm:spPr>
        <a:solidFill>
          <a:schemeClr val="accent1"/>
        </a:solidFill>
      </dgm:spPr>
      <dgm:t>
        <a:bodyPr/>
        <a:lstStyle/>
        <a:p>
          <a:r>
            <a:rPr lang="ru-RU" dirty="0"/>
            <a:t>Составление проекта бюджета очередного года</a:t>
          </a:r>
        </a:p>
      </dgm:t>
    </dgm:pt>
    <dgm:pt modelId="{0EF30AB8-AE0A-4BEC-82A2-20234572C749}" type="parTrans" cxnId="{5F442A78-9AE3-4C8E-9A86-4E38B104F682}">
      <dgm:prSet/>
      <dgm:spPr/>
      <dgm:t>
        <a:bodyPr/>
        <a:lstStyle/>
        <a:p>
          <a:endParaRPr lang="ru-RU"/>
        </a:p>
      </dgm:t>
    </dgm:pt>
    <dgm:pt modelId="{A737A27D-48F7-4627-95C5-1BF94D5E4F75}" type="sibTrans" cxnId="{5F442A78-9AE3-4C8E-9A86-4E38B104F682}">
      <dgm:prSet/>
      <dgm:spPr/>
      <dgm:t>
        <a:bodyPr/>
        <a:lstStyle/>
        <a:p>
          <a:endParaRPr lang="ru-RU"/>
        </a:p>
      </dgm:t>
    </dgm:pt>
    <dgm:pt modelId="{05FE45C6-6F76-408B-8A3A-08C2863A3D04}" type="pres">
      <dgm:prSet presAssocID="{E9C522E1-D49E-4FB5-A69F-F921B52D86A9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68ADF17-C543-4041-AC02-006D711846B6}" type="pres">
      <dgm:prSet presAssocID="{9702FB3D-138E-4A52-A06D-719F7E87485A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AF5993-0273-4C72-9D1D-15DD74CDCD95}" type="pres">
      <dgm:prSet presAssocID="{E3F9E9BB-EC75-484B-9A92-DBCD4D9AA842}" presName="sibTrans" presStyleLbl="sibTrans2D1" presStyleIdx="0" presStyleCnt="6"/>
      <dgm:spPr/>
      <dgm:t>
        <a:bodyPr/>
        <a:lstStyle/>
        <a:p>
          <a:endParaRPr lang="ru-RU"/>
        </a:p>
      </dgm:t>
    </dgm:pt>
    <dgm:pt modelId="{D0B94DE3-5FFB-4518-977A-0AB37FA43F6E}" type="pres">
      <dgm:prSet presAssocID="{E3F9E9BB-EC75-484B-9A92-DBCD4D9AA842}" presName="connectorText" presStyleLbl="sibTrans2D1" presStyleIdx="0" presStyleCnt="6"/>
      <dgm:spPr/>
      <dgm:t>
        <a:bodyPr/>
        <a:lstStyle/>
        <a:p>
          <a:endParaRPr lang="ru-RU"/>
        </a:p>
      </dgm:t>
    </dgm:pt>
    <dgm:pt modelId="{9C89BCCA-63A0-42F2-A016-C2738DA2373B}" type="pres">
      <dgm:prSet presAssocID="{8CB014AE-AF06-4FA6-92AC-3682832D03C7}" presName="node" presStyleLbl="node1" presStyleIdx="1" presStyleCnt="6" custRadScaleRad="101380" custRadScaleInc="-72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469F3C-9EF4-41EE-929C-9992B2DE4508}" type="pres">
      <dgm:prSet presAssocID="{36E13F7B-EBE2-4D55-A6DD-F87B8D6D0CDB}" presName="sibTrans" presStyleLbl="sibTrans2D1" presStyleIdx="1" presStyleCnt="6"/>
      <dgm:spPr/>
      <dgm:t>
        <a:bodyPr/>
        <a:lstStyle/>
        <a:p>
          <a:endParaRPr lang="ru-RU"/>
        </a:p>
      </dgm:t>
    </dgm:pt>
    <dgm:pt modelId="{D83C4D2A-2E20-4F04-AFF4-86EA69A7B2C6}" type="pres">
      <dgm:prSet presAssocID="{36E13F7B-EBE2-4D55-A6DD-F87B8D6D0CDB}" presName="connectorText" presStyleLbl="sibTrans2D1" presStyleIdx="1" presStyleCnt="6"/>
      <dgm:spPr/>
      <dgm:t>
        <a:bodyPr/>
        <a:lstStyle/>
        <a:p>
          <a:endParaRPr lang="ru-RU"/>
        </a:p>
      </dgm:t>
    </dgm:pt>
    <dgm:pt modelId="{218DEEF0-3A06-472B-AC37-E0B1B8F34521}" type="pres">
      <dgm:prSet presAssocID="{9C775532-F00A-4FED-AD79-DF704521010A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A4F060F-8617-4F78-A53C-81F9031DB529}" type="pres">
      <dgm:prSet presAssocID="{E99C8510-0012-48A4-8B4E-EA8409513428}" presName="sibTrans" presStyleLbl="sibTrans2D1" presStyleIdx="2" presStyleCnt="6"/>
      <dgm:spPr/>
      <dgm:t>
        <a:bodyPr/>
        <a:lstStyle/>
        <a:p>
          <a:endParaRPr lang="ru-RU"/>
        </a:p>
      </dgm:t>
    </dgm:pt>
    <dgm:pt modelId="{A3A7E2A0-0FEE-48C7-8F47-334DAFE2F69C}" type="pres">
      <dgm:prSet presAssocID="{E99C8510-0012-48A4-8B4E-EA8409513428}" presName="connectorText" presStyleLbl="sibTrans2D1" presStyleIdx="2" presStyleCnt="6"/>
      <dgm:spPr/>
      <dgm:t>
        <a:bodyPr/>
        <a:lstStyle/>
        <a:p>
          <a:endParaRPr lang="ru-RU"/>
        </a:p>
      </dgm:t>
    </dgm:pt>
    <dgm:pt modelId="{8D3C068A-DF8B-4A3D-82D3-80329145F6E5}" type="pres">
      <dgm:prSet presAssocID="{8277ACDC-5059-4F55-925C-28D822C3F71F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5F81B30-7BF5-4677-9BE5-CFEEA5E19208}" type="pres">
      <dgm:prSet presAssocID="{3E4E24EB-D623-4EED-8109-105E22D91C75}" presName="sibTrans" presStyleLbl="sibTrans2D1" presStyleIdx="3" presStyleCnt="6"/>
      <dgm:spPr/>
      <dgm:t>
        <a:bodyPr/>
        <a:lstStyle/>
        <a:p>
          <a:endParaRPr lang="ru-RU"/>
        </a:p>
      </dgm:t>
    </dgm:pt>
    <dgm:pt modelId="{BFEE9EA7-D825-4BDC-B6E7-D23CF22AB983}" type="pres">
      <dgm:prSet presAssocID="{3E4E24EB-D623-4EED-8109-105E22D91C75}" presName="connectorText" presStyleLbl="sibTrans2D1" presStyleIdx="3" presStyleCnt="6"/>
      <dgm:spPr/>
      <dgm:t>
        <a:bodyPr/>
        <a:lstStyle/>
        <a:p>
          <a:endParaRPr lang="ru-RU"/>
        </a:p>
      </dgm:t>
    </dgm:pt>
    <dgm:pt modelId="{7C7E1B84-76C7-4287-BF76-BB24EE902222}" type="pres">
      <dgm:prSet presAssocID="{5479ECCD-1B4A-4D47-AB17-19D3A2A13F2B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7B51F6-31D8-485F-82CA-ED79583F2379}" type="pres">
      <dgm:prSet presAssocID="{E0860599-C8E1-4DAD-B458-5D1E3F98DA6D}" presName="sibTrans" presStyleLbl="sibTrans2D1" presStyleIdx="4" presStyleCnt="6"/>
      <dgm:spPr/>
      <dgm:t>
        <a:bodyPr/>
        <a:lstStyle/>
        <a:p>
          <a:endParaRPr lang="ru-RU"/>
        </a:p>
      </dgm:t>
    </dgm:pt>
    <dgm:pt modelId="{C613452B-D891-418C-9C8B-C1B5A3B5FC6D}" type="pres">
      <dgm:prSet presAssocID="{E0860599-C8E1-4DAD-B458-5D1E3F98DA6D}" presName="connectorText" presStyleLbl="sibTrans2D1" presStyleIdx="4" presStyleCnt="6"/>
      <dgm:spPr/>
      <dgm:t>
        <a:bodyPr/>
        <a:lstStyle/>
        <a:p>
          <a:endParaRPr lang="ru-RU"/>
        </a:p>
      </dgm:t>
    </dgm:pt>
    <dgm:pt modelId="{E3358BF5-2506-4C40-830F-F062C8F7AB77}" type="pres">
      <dgm:prSet presAssocID="{C44ADB41-0A2B-45FE-A2FA-8E6B72ADD15C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9E752A2-BFF7-4DB1-A45F-A72B7B53976D}" type="pres">
      <dgm:prSet presAssocID="{A737A27D-48F7-4627-95C5-1BF94D5E4F75}" presName="sibTrans" presStyleLbl="sibTrans2D1" presStyleIdx="5" presStyleCnt="6"/>
      <dgm:spPr/>
      <dgm:t>
        <a:bodyPr/>
        <a:lstStyle/>
        <a:p>
          <a:endParaRPr lang="ru-RU"/>
        </a:p>
      </dgm:t>
    </dgm:pt>
    <dgm:pt modelId="{1EA7C223-5D57-4674-BCC9-EA8EB6B0D102}" type="pres">
      <dgm:prSet presAssocID="{A737A27D-48F7-4627-95C5-1BF94D5E4F75}" presName="connectorText" presStyleLbl="sibTrans2D1" presStyleIdx="5" presStyleCnt="6"/>
      <dgm:spPr/>
      <dgm:t>
        <a:bodyPr/>
        <a:lstStyle/>
        <a:p>
          <a:endParaRPr lang="ru-RU"/>
        </a:p>
      </dgm:t>
    </dgm:pt>
  </dgm:ptLst>
  <dgm:cxnLst>
    <dgm:cxn modelId="{4C2007EF-DE06-4FC6-A4BE-ACB129081D1B}" type="presOf" srcId="{3E4E24EB-D623-4EED-8109-105E22D91C75}" destId="{25F81B30-7BF5-4677-9BE5-CFEEA5E19208}" srcOrd="0" destOrd="0" presId="urn:microsoft.com/office/officeart/2005/8/layout/cycle2"/>
    <dgm:cxn modelId="{F2C5F58D-FF62-4178-93C8-ABD129649CFE}" type="presOf" srcId="{E99C8510-0012-48A4-8B4E-EA8409513428}" destId="{DA4F060F-8617-4F78-A53C-81F9031DB529}" srcOrd="0" destOrd="0" presId="urn:microsoft.com/office/officeart/2005/8/layout/cycle2"/>
    <dgm:cxn modelId="{116466A3-C9F1-43EB-90E7-B5443D55C820}" type="presOf" srcId="{A737A27D-48F7-4627-95C5-1BF94D5E4F75}" destId="{99E752A2-BFF7-4DB1-A45F-A72B7B53976D}" srcOrd="0" destOrd="0" presId="urn:microsoft.com/office/officeart/2005/8/layout/cycle2"/>
    <dgm:cxn modelId="{ECE49855-AD0D-40F7-BE99-75B6751F4E41}" type="presOf" srcId="{9702FB3D-138E-4A52-A06D-719F7E87485A}" destId="{168ADF17-C543-4041-AC02-006D711846B6}" srcOrd="0" destOrd="0" presId="urn:microsoft.com/office/officeart/2005/8/layout/cycle2"/>
    <dgm:cxn modelId="{2035797E-067C-44EF-9687-C996C48F86E2}" type="presOf" srcId="{9C775532-F00A-4FED-AD79-DF704521010A}" destId="{218DEEF0-3A06-472B-AC37-E0B1B8F34521}" srcOrd="0" destOrd="0" presId="urn:microsoft.com/office/officeart/2005/8/layout/cycle2"/>
    <dgm:cxn modelId="{E7A5BB45-0213-494B-BBF0-6D1F0F123BBF}" type="presOf" srcId="{E9C522E1-D49E-4FB5-A69F-F921B52D86A9}" destId="{05FE45C6-6F76-408B-8A3A-08C2863A3D04}" srcOrd="0" destOrd="0" presId="urn:microsoft.com/office/officeart/2005/8/layout/cycle2"/>
    <dgm:cxn modelId="{FE362A16-449A-4D12-A049-B638DEF2A84C}" type="presOf" srcId="{5479ECCD-1B4A-4D47-AB17-19D3A2A13F2B}" destId="{7C7E1B84-76C7-4287-BF76-BB24EE902222}" srcOrd="0" destOrd="0" presId="urn:microsoft.com/office/officeart/2005/8/layout/cycle2"/>
    <dgm:cxn modelId="{34283FB6-8934-42AA-9928-8768FDAAD71E}" srcId="{E9C522E1-D49E-4FB5-A69F-F921B52D86A9}" destId="{9C775532-F00A-4FED-AD79-DF704521010A}" srcOrd="2" destOrd="0" parTransId="{0276EB34-D460-4936-907F-1AA73183648E}" sibTransId="{E99C8510-0012-48A4-8B4E-EA8409513428}"/>
    <dgm:cxn modelId="{E78C5791-09D2-4BD7-A386-618B24A87A2D}" srcId="{E9C522E1-D49E-4FB5-A69F-F921B52D86A9}" destId="{9702FB3D-138E-4A52-A06D-719F7E87485A}" srcOrd="0" destOrd="0" parTransId="{585884E0-557F-42D8-ACFA-BE1AAB2E1F0F}" sibTransId="{E3F9E9BB-EC75-484B-9A92-DBCD4D9AA842}"/>
    <dgm:cxn modelId="{9752C85E-B5C7-45C2-A748-8FD2B0CF4E62}" type="presOf" srcId="{36E13F7B-EBE2-4D55-A6DD-F87B8D6D0CDB}" destId="{D7469F3C-9EF4-41EE-929C-9992B2DE4508}" srcOrd="0" destOrd="0" presId="urn:microsoft.com/office/officeart/2005/8/layout/cycle2"/>
    <dgm:cxn modelId="{44232AF9-276B-491D-B346-8C338E91BCB9}" type="presOf" srcId="{C44ADB41-0A2B-45FE-A2FA-8E6B72ADD15C}" destId="{E3358BF5-2506-4C40-830F-F062C8F7AB77}" srcOrd="0" destOrd="0" presId="urn:microsoft.com/office/officeart/2005/8/layout/cycle2"/>
    <dgm:cxn modelId="{5F442A78-9AE3-4C8E-9A86-4E38B104F682}" srcId="{E9C522E1-D49E-4FB5-A69F-F921B52D86A9}" destId="{C44ADB41-0A2B-45FE-A2FA-8E6B72ADD15C}" srcOrd="5" destOrd="0" parTransId="{0EF30AB8-AE0A-4BEC-82A2-20234572C749}" sibTransId="{A737A27D-48F7-4627-95C5-1BF94D5E4F75}"/>
    <dgm:cxn modelId="{55F720FB-5797-45B7-B835-5996E947F1D6}" type="presOf" srcId="{E3F9E9BB-EC75-484B-9A92-DBCD4D9AA842}" destId="{D0B94DE3-5FFB-4518-977A-0AB37FA43F6E}" srcOrd="1" destOrd="0" presId="urn:microsoft.com/office/officeart/2005/8/layout/cycle2"/>
    <dgm:cxn modelId="{442D48E9-D08C-4EF1-BF20-FAC3B670AD19}" srcId="{E9C522E1-D49E-4FB5-A69F-F921B52D86A9}" destId="{8CB014AE-AF06-4FA6-92AC-3682832D03C7}" srcOrd="1" destOrd="0" parTransId="{6D7902F8-483F-48CD-A934-ED04050AF6B0}" sibTransId="{36E13F7B-EBE2-4D55-A6DD-F87B8D6D0CDB}"/>
    <dgm:cxn modelId="{BF4560E0-FF4C-46D9-8E37-A411EE136221}" type="presOf" srcId="{3E4E24EB-D623-4EED-8109-105E22D91C75}" destId="{BFEE9EA7-D825-4BDC-B6E7-D23CF22AB983}" srcOrd="1" destOrd="0" presId="urn:microsoft.com/office/officeart/2005/8/layout/cycle2"/>
    <dgm:cxn modelId="{D32404A2-B8D1-4D5D-89B4-8B42A78A0B7E}" type="presOf" srcId="{A737A27D-48F7-4627-95C5-1BF94D5E4F75}" destId="{1EA7C223-5D57-4674-BCC9-EA8EB6B0D102}" srcOrd="1" destOrd="0" presId="urn:microsoft.com/office/officeart/2005/8/layout/cycle2"/>
    <dgm:cxn modelId="{1E4E92FA-0F88-412D-9AF9-5A2424A1D535}" type="presOf" srcId="{36E13F7B-EBE2-4D55-A6DD-F87B8D6D0CDB}" destId="{D83C4D2A-2E20-4F04-AFF4-86EA69A7B2C6}" srcOrd="1" destOrd="0" presId="urn:microsoft.com/office/officeart/2005/8/layout/cycle2"/>
    <dgm:cxn modelId="{2A21C69D-2E7D-41E4-AF49-F256EE9B6CAF}" type="presOf" srcId="{E0860599-C8E1-4DAD-B458-5D1E3F98DA6D}" destId="{C27B51F6-31D8-485F-82CA-ED79583F2379}" srcOrd="0" destOrd="0" presId="urn:microsoft.com/office/officeart/2005/8/layout/cycle2"/>
    <dgm:cxn modelId="{53AD65A3-C281-43B1-B29B-BBEA0D5BAFC6}" type="presOf" srcId="{E0860599-C8E1-4DAD-B458-5D1E3F98DA6D}" destId="{C613452B-D891-418C-9C8B-C1B5A3B5FC6D}" srcOrd="1" destOrd="0" presId="urn:microsoft.com/office/officeart/2005/8/layout/cycle2"/>
    <dgm:cxn modelId="{0CE63EEC-9F80-41C7-A761-7A7ABAC40090}" srcId="{E9C522E1-D49E-4FB5-A69F-F921B52D86A9}" destId="{5479ECCD-1B4A-4D47-AB17-19D3A2A13F2B}" srcOrd="4" destOrd="0" parTransId="{043E31C5-BC26-4D9F-8D32-24AE4CF7B11A}" sibTransId="{E0860599-C8E1-4DAD-B458-5D1E3F98DA6D}"/>
    <dgm:cxn modelId="{8A413A35-0775-4B5E-AE60-C7E0750714C0}" type="presOf" srcId="{E99C8510-0012-48A4-8B4E-EA8409513428}" destId="{A3A7E2A0-0FEE-48C7-8F47-334DAFE2F69C}" srcOrd="1" destOrd="0" presId="urn:microsoft.com/office/officeart/2005/8/layout/cycle2"/>
    <dgm:cxn modelId="{E0D42AA5-A237-4325-9612-F7541927F064}" type="presOf" srcId="{8277ACDC-5059-4F55-925C-28D822C3F71F}" destId="{8D3C068A-DF8B-4A3D-82D3-80329145F6E5}" srcOrd="0" destOrd="0" presId="urn:microsoft.com/office/officeart/2005/8/layout/cycle2"/>
    <dgm:cxn modelId="{BC14E03F-3D59-41B8-8BE0-FDA33386545E}" type="presOf" srcId="{8CB014AE-AF06-4FA6-92AC-3682832D03C7}" destId="{9C89BCCA-63A0-42F2-A016-C2738DA2373B}" srcOrd="0" destOrd="0" presId="urn:microsoft.com/office/officeart/2005/8/layout/cycle2"/>
    <dgm:cxn modelId="{6BA11C89-832E-4BC8-8121-5B7BBA145696}" type="presOf" srcId="{E3F9E9BB-EC75-484B-9A92-DBCD4D9AA842}" destId="{1EAF5993-0273-4C72-9D1D-15DD74CDCD95}" srcOrd="0" destOrd="0" presId="urn:microsoft.com/office/officeart/2005/8/layout/cycle2"/>
    <dgm:cxn modelId="{57379EBD-9C0A-42FB-82D8-DC3EBFA1963D}" srcId="{E9C522E1-D49E-4FB5-A69F-F921B52D86A9}" destId="{8277ACDC-5059-4F55-925C-28D822C3F71F}" srcOrd="3" destOrd="0" parTransId="{BC46F43D-95A0-45F3-987A-FF0348727133}" sibTransId="{3E4E24EB-D623-4EED-8109-105E22D91C75}"/>
    <dgm:cxn modelId="{1E9F1685-46A5-4FF6-9A26-5DD5894EEA3F}" type="presParOf" srcId="{05FE45C6-6F76-408B-8A3A-08C2863A3D04}" destId="{168ADF17-C543-4041-AC02-006D711846B6}" srcOrd="0" destOrd="0" presId="urn:microsoft.com/office/officeart/2005/8/layout/cycle2"/>
    <dgm:cxn modelId="{042EE9DB-483C-42F5-A5DE-6A38DDFAF707}" type="presParOf" srcId="{05FE45C6-6F76-408B-8A3A-08C2863A3D04}" destId="{1EAF5993-0273-4C72-9D1D-15DD74CDCD95}" srcOrd="1" destOrd="0" presId="urn:microsoft.com/office/officeart/2005/8/layout/cycle2"/>
    <dgm:cxn modelId="{ED65E3F7-EBA9-487A-806A-CB8EA0D5D080}" type="presParOf" srcId="{1EAF5993-0273-4C72-9D1D-15DD74CDCD95}" destId="{D0B94DE3-5FFB-4518-977A-0AB37FA43F6E}" srcOrd="0" destOrd="0" presId="urn:microsoft.com/office/officeart/2005/8/layout/cycle2"/>
    <dgm:cxn modelId="{0F28F03E-896D-4B69-A438-9235C19E4FB1}" type="presParOf" srcId="{05FE45C6-6F76-408B-8A3A-08C2863A3D04}" destId="{9C89BCCA-63A0-42F2-A016-C2738DA2373B}" srcOrd="2" destOrd="0" presId="urn:microsoft.com/office/officeart/2005/8/layout/cycle2"/>
    <dgm:cxn modelId="{D1020D54-490B-4C83-8417-00A89E542515}" type="presParOf" srcId="{05FE45C6-6F76-408B-8A3A-08C2863A3D04}" destId="{D7469F3C-9EF4-41EE-929C-9992B2DE4508}" srcOrd="3" destOrd="0" presId="urn:microsoft.com/office/officeart/2005/8/layout/cycle2"/>
    <dgm:cxn modelId="{F595A193-C57A-4578-A0DE-3F8B2E352CC2}" type="presParOf" srcId="{D7469F3C-9EF4-41EE-929C-9992B2DE4508}" destId="{D83C4D2A-2E20-4F04-AFF4-86EA69A7B2C6}" srcOrd="0" destOrd="0" presId="urn:microsoft.com/office/officeart/2005/8/layout/cycle2"/>
    <dgm:cxn modelId="{321A6B2D-D2DD-4961-BFDB-A1DCD9487F84}" type="presParOf" srcId="{05FE45C6-6F76-408B-8A3A-08C2863A3D04}" destId="{218DEEF0-3A06-472B-AC37-E0B1B8F34521}" srcOrd="4" destOrd="0" presId="urn:microsoft.com/office/officeart/2005/8/layout/cycle2"/>
    <dgm:cxn modelId="{29B9F73A-2D12-4821-AF5E-A28D2131705E}" type="presParOf" srcId="{05FE45C6-6F76-408B-8A3A-08C2863A3D04}" destId="{DA4F060F-8617-4F78-A53C-81F9031DB529}" srcOrd="5" destOrd="0" presId="urn:microsoft.com/office/officeart/2005/8/layout/cycle2"/>
    <dgm:cxn modelId="{26EBA551-459E-40F5-A31B-1ED685F86CD6}" type="presParOf" srcId="{DA4F060F-8617-4F78-A53C-81F9031DB529}" destId="{A3A7E2A0-0FEE-48C7-8F47-334DAFE2F69C}" srcOrd="0" destOrd="0" presId="urn:microsoft.com/office/officeart/2005/8/layout/cycle2"/>
    <dgm:cxn modelId="{784EF3AD-BA9A-401E-B78A-B8656E52E047}" type="presParOf" srcId="{05FE45C6-6F76-408B-8A3A-08C2863A3D04}" destId="{8D3C068A-DF8B-4A3D-82D3-80329145F6E5}" srcOrd="6" destOrd="0" presId="urn:microsoft.com/office/officeart/2005/8/layout/cycle2"/>
    <dgm:cxn modelId="{EC53F257-55EA-49CF-AFA3-B4A10A13461D}" type="presParOf" srcId="{05FE45C6-6F76-408B-8A3A-08C2863A3D04}" destId="{25F81B30-7BF5-4677-9BE5-CFEEA5E19208}" srcOrd="7" destOrd="0" presId="urn:microsoft.com/office/officeart/2005/8/layout/cycle2"/>
    <dgm:cxn modelId="{71C6E626-9B71-4B31-929F-A77E7B907B5A}" type="presParOf" srcId="{25F81B30-7BF5-4677-9BE5-CFEEA5E19208}" destId="{BFEE9EA7-D825-4BDC-B6E7-D23CF22AB983}" srcOrd="0" destOrd="0" presId="urn:microsoft.com/office/officeart/2005/8/layout/cycle2"/>
    <dgm:cxn modelId="{16B655B3-A40B-4663-82B1-D5933E5EC81B}" type="presParOf" srcId="{05FE45C6-6F76-408B-8A3A-08C2863A3D04}" destId="{7C7E1B84-76C7-4287-BF76-BB24EE902222}" srcOrd="8" destOrd="0" presId="urn:microsoft.com/office/officeart/2005/8/layout/cycle2"/>
    <dgm:cxn modelId="{8D2E3AD1-0F0B-4686-8412-25E02FF00D43}" type="presParOf" srcId="{05FE45C6-6F76-408B-8A3A-08C2863A3D04}" destId="{C27B51F6-31D8-485F-82CA-ED79583F2379}" srcOrd="9" destOrd="0" presId="urn:microsoft.com/office/officeart/2005/8/layout/cycle2"/>
    <dgm:cxn modelId="{DCF86097-A6CC-45D9-AA98-20F1CC09CC3D}" type="presParOf" srcId="{C27B51F6-31D8-485F-82CA-ED79583F2379}" destId="{C613452B-D891-418C-9C8B-C1B5A3B5FC6D}" srcOrd="0" destOrd="0" presId="urn:microsoft.com/office/officeart/2005/8/layout/cycle2"/>
    <dgm:cxn modelId="{7329470F-3D52-428B-BA68-A127CD44FD2D}" type="presParOf" srcId="{05FE45C6-6F76-408B-8A3A-08C2863A3D04}" destId="{E3358BF5-2506-4C40-830F-F062C8F7AB77}" srcOrd="10" destOrd="0" presId="urn:microsoft.com/office/officeart/2005/8/layout/cycle2"/>
    <dgm:cxn modelId="{BC71EDD9-ADFC-4721-9091-27679F86EA43}" type="presParOf" srcId="{05FE45C6-6F76-408B-8A3A-08C2863A3D04}" destId="{99E752A2-BFF7-4DB1-A45F-A72B7B53976D}" srcOrd="11" destOrd="0" presId="urn:microsoft.com/office/officeart/2005/8/layout/cycle2"/>
    <dgm:cxn modelId="{A8EE5B75-D319-46A5-87C1-07F145D44F40}" type="presParOf" srcId="{99E752A2-BFF7-4DB1-A45F-A72B7B53976D}" destId="{1EA7C223-5D57-4674-BCC9-EA8EB6B0D102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9A333CE-1704-4BA6-8B3E-C5185F0BF4EB}" type="doc">
      <dgm:prSet loTypeId="urn:microsoft.com/office/officeart/2005/8/layout/chevron2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BDA074C-9248-42B3-8A19-FCBE70017F73}">
      <dgm:prSet phldrT="[Текст]"/>
      <dgm:spPr/>
      <dgm:t>
        <a:bodyPr/>
        <a:lstStyle/>
        <a:p>
          <a:r>
            <a:rPr lang="ru-RU" dirty="0"/>
            <a:t>Налоговые доходы</a:t>
          </a:r>
        </a:p>
      </dgm:t>
    </dgm:pt>
    <dgm:pt modelId="{A5F03862-B926-4EF9-8268-35649FEA019E}" type="parTrans" cxnId="{640B9D43-892B-4F1D-AD07-5EB7C575A752}">
      <dgm:prSet/>
      <dgm:spPr/>
      <dgm:t>
        <a:bodyPr/>
        <a:lstStyle/>
        <a:p>
          <a:endParaRPr lang="ru-RU"/>
        </a:p>
      </dgm:t>
    </dgm:pt>
    <dgm:pt modelId="{9D8384EA-8891-4732-BCB4-1E89959502F0}" type="sibTrans" cxnId="{640B9D43-892B-4F1D-AD07-5EB7C575A752}">
      <dgm:prSet/>
      <dgm:spPr/>
      <dgm:t>
        <a:bodyPr/>
        <a:lstStyle/>
        <a:p>
          <a:endParaRPr lang="ru-RU"/>
        </a:p>
      </dgm:t>
    </dgm:pt>
    <dgm:pt modelId="{92FFA990-4618-454D-A4A4-9D6524F32886}">
      <dgm:prSet phldrT="[Текст]" custT="1"/>
      <dgm:spPr/>
      <dgm:t>
        <a:bodyPr/>
        <a:lstStyle/>
        <a:p>
          <a:r>
            <a:rPr lang="ru-RU" sz="1400" dirty="0"/>
            <a:t>НДФЛ</a:t>
          </a:r>
        </a:p>
      </dgm:t>
    </dgm:pt>
    <dgm:pt modelId="{E5103EF8-0901-46AE-B281-1D16BA55B1ED}" type="parTrans" cxnId="{6BD43916-0C3D-4021-8763-024CF309C59E}">
      <dgm:prSet/>
      <dgm:spPr/>
      <dgm:t>
        <a:bodyPr/>
        <a:lstStyle/>
        <a:p>
          <a:endParaRPr lang="ru-RU"/>
        </a:p>
      </dgm:t>
    </dgm:pt>
    <dgm:pt modelId="{48B0F2F7-B019-41EF-A1DC-D76361431CAD}" type="sibTrans" cxnId="{6BD43916-0C3D-4021-8763-024CF309C59E}">
      <dgm:prSet/>
      <dgm:spPr/>
      <dgm:t>
        <a:bodyPr/>
        <a:lstStyle/>
        <a:p>
          <a:endParaRPr lang="ru-RU"/>
        </a:p>
      </dgm:t>
    </dgm:pt>
    <dgm:pt modelId="{F9D2D701-E90F-4652-9093-48769F7CA6B8}">
      <dgm:prSet phldrT="[Текст]" custT="1"/>
      <dgm:spPr/>
      <dgm:t>
        <a:bodyPr/>
        <a:lstStyle/>
        <a:p>
          <a:r>
            <a:rPr lang="ru-RU" sz="1400" dirty="0"/>
            <a:t>АКЦИЗЫ</a:t>
          </a:r>
        </a:p>
      </dgm:t>
    </dgm:pt>
    <dgm:pt modelId="{EF6CB9D6-13F3-41F8-8AEF-F238AB732E2C}" type="parTrans" cxnId="{E9BBC041-7CDD-4B43-9F1D-FBBD850F064C}">
      <dgm:prSet/>
      <dgm:spPr/>
      <dgm:t>
        <a:bodyPr/>
        <a:lstStyle/>
        <a:p>
          <a:endParaRPr lang="ru-RU"/>
        </a:p>
      </dgm:t>
    </dgm:pt>
    <dgm:pt modelId="{3B29800E-4781-4172-957C-DFC9058FAE5A}" type="sibTrans" cxnId="{E9BBC041-7CDD-4B43-9F1D-FBBD850F064C}">
      <dgm:prSet/>
      <dgm:spPr/>
      <dgm:t>
        <a:bodyPr/>
        <a:lstStyle/>
        <a:p>
          <a:endParaRPr lang="ru-RU"/>
        </a:p>
      </dgm:t>
    </dgm:pt>
    <dgm:pt modelId="{52F566AE-F10A-489C-A79F-638D87B77B74}">
      <dgm:prSet phldrT="[Текст]"/>
      <dgm:spPr/>
      <dgm:t>
        <a:bodyPr/>
        <a:lstStyle/>
        <a:p>
          <a:r>
            <a:rPr lang="ru-RU" dirty="0"/>
            <a:t>Неналоговые доходы </a:t>
          </a:r>
        </a:p>
      </dgm:t>
    </dgm:pt>
    <dgm:pt modelId="{B25AB8CA-A73A-4A41-9354-7CA0D358A285}" type="parTrans" cxnId="{A52E94DA-E00E-4693-AD56-9952ED24AC08}">
      <dgm:prSet/>
      <dgm:spPr/>
      <dgm:t>
        <a:bodyPr/>
        <a:lstStyle/>
        <a:p>
          <a:endParaRPr lang="ru-RU"/>
        </a:p>
      </dgm:t>
    </dgm:pt>
    <dgm:pt modelId="{5B048D6F-7037-4A8F-BD4F-11FB1EB839AF}" type="sibTrans" cxnId="{A52E94DA-E00E-4693-AD56-9952ED24AC08}">
      <dgm:prSet/>
      <dgm:spPr/>
      <dgm:t>
        <a:bodyPr/>
        <a:lstStyle/>
        <a:p>
          <a:endParaRPr lang="ru-RU"/>
        </a:p>
      </dgm:t>
    </dgm:pt>
    <dgm:pt modelId="{EC9A15CB-FB43-4385-B4FB-3E3E057203B6}">
      <dgm:prSet phldrT="[Текст]" custT="1"/>
      <dgm:spPr/>
      <dgm:t>
        <a:bodyPr/>
        <a:lstStyle/>
        <a:p>
          <a:r>
            <a:rPr lang="ru-RU" sz="1400" dirty="0"/>
            <a:t>ДОХОДЫ ОТ ИСПОЛЬЗОВАНИЯ ИМУЩЕСТВА</a:t>
          </a:r>
        </a:p>
      </dgm:t>
    </dgm:pt>
    <dgm:pt modelId="{11CEEE0B-F946-430C-BF8F-ABD4099B2329}" type="parTrans" cxnId="{F9092936-5423-4811-A361-360D81DA63FF}">
      <dgm:prSet/>
      <dgm:spPr/>
      <dgm:t>
        <a:bodyPr/>
        <a:lstStyle/>
        <a:p>
          <a:endParaRPr lang="ru-RU"/>
        </a:p>
      </dgm:t>
    </dgm:pt>
    <dgm:pt modelId="{FC963620-0F90-441E-A2C9-4D8F7DAE0EFD}" type="sibTrans" cxnId="{F9092936-5423-4811-A361-360D81DA63FF}">
      <dgm:prSet/>
      <dgm:spPr/>
      <dgm:t>
        <a:bodyPr/>
        <a:lstStyle/>
        <a:p>
          <a:endParaRPr lang="ru-RU"/>
        </a:p>
      </dgm:t>
    </dgm:pt>
    <dgm:pt modelId="{6586FCA2-3DDB-4CA8-BB20-2A6F0FC76ACB}">
      <dgm:prSet phldrT="[Текст]" custT="1"/>
      <dgm:spPr/>
      <dgm:t>
        <a:bodyPr/>
        <a:lstStyle/>
        <a:p>
          <a:r>
            <a:rPr lang="ru-RU" sz="1400" dirty="0"/>
            <a:t>ПЛАТА ЗА НЕГАТИВНОЕ ВОЗДЕЙСТВИЕ НА ОКРУЖАЮЩУЮ СРЕДУ</a:t>
          </a:r>
        </a:p>
      </dgm:t>
    </dgm:pt>
    <dgm:pt modelId="{7FBCC0E6-5EAE-4D37-A667-E7F53ED881B6}" type="parTrans" cxnId="{56FBDBB9-EAFE-4FB4-BD09-39A8ECFDFA37}">
      <dgm:prSet/>
      <dgm:spPr/>
      <dgm:t>
        <a:bodyPr/>
        <a:lstStyle/>
        <a:p>
          <a:endParaRPr lang="ru-RU"/>
        </a:p>
      </dgm:t>
    </dgm:pt>
    <dgm:pt modelId="{0A6FB47A-981E-4719-8AF7-57663EBCDFD5}" type="sibTrans" cxnId="{56FBDBB9-EAFE-4FB4-BD09-39A8ECFDFA37}">
      <dgm:prSet/>
      <dgm:spPr/>
      <dgm:t>
        <a:bodyPr/>
        <a:lstStyle/>
        <a:p>
          <a:endParaRPr lang="ru-RU"/>
        </a:p>
      </dgm:t>
    </dgm:pt>
    <dgm:pt modelId="{8E1677AA-AD34-43F8-AF29-0AE28CB93F34}">
      <dgm:prSet phldrT="[Текст]"/>
      <dgm:spPr/>
      <dgm:t>
        <a:bodyPr/>
        <a:lstStyle/>
        <a:p>
          <a:r>
            <a:rPr lang="ru-RU" dirty="0"/>
            <a:t>Безвозмездные поступления</a:t>
          </a:r>
        </a:p>
      </dgm:t>
    </dgm:pt>
    <dgm:pt modelId="{0BA7F74D-5B40-47A2-8E38-7249C0CBCFC5}" type="parTrans" cxnId="{3A2BB5AC-6507-4071-9D2D-57C1F7D1E32E}">
      <dgm:prSet/>
      <dgm:spPr/>
      <dgm:t>
        <a:bodyPr/>
        <a:lstStyle/>
        <a:p>
          <a:endParaRPr lang="ru-RU"/>
        </a:p>
      </dgm:t>
    </dgm:pt>
    <dgm:pt modelId="{1EDD07B0-1D32-4D05-A75F-3E34FF919D15}" type="sibTrans" cxnId="{3A2BB5AC-6507-4071-9D2D-57C1F7D1E32E}">
      <dgm:prSet/>
      <dgm:spPr/>
      <dgm:t>
        <a:bodyPr/>
        <a:lstStyle/>
        <a:p>
          <a:endParaRPr lang="ru-RU"/>
        </a:p>
      </dgm:t>
    </dgm:pt>
    <dgm:pt modelId="{0C3A3A7B-425C-41AF-BD47-A2E40B53C44A}">
      <dgm:prSet phldrT="[Текст]" custT="1"/>
      <dgm:spPr/>
      <dgm:t>
        <a:bodyPr/>
        <a:lstStyle/>
        <a:p>
          <a:r>
            <a:rPr lang="ru-RU" sz="1400" dirty="0"/>
            <a:t>ДОТАЦИИ</a:t>
          </a:r>
        </a:p>
      </dgm:t>
    </dgm:pt>
    <dgm:pt modelId="{4BF8FE34-E2C9-4698-8A2F-0673D4C94F6D}" type="parTrans" cxnId="{6D9461E2-6799-4836-81FD-04CB676C67D0}">
      <dgm:prSet/>
      <dgm:spPr/>
      <dgm:t>
        <a:bodyPr/>
        <a:lstStyle/>
        <a:p>
          <a:endParaRPr lang="ru-RU"/>
        </a:p>
      </dgm:t>
    </dgm:pt>
    <dgm:pt modelId="{0BBF6414-A1F1-433D-A5A5-328E1AD537BD}" type="sibTrans" cxnId="{6D9461E2-6799-4836-81FD-04CB676C67D0}">
      <dgm:prSet/>
      <dgm:spPr/>
      <dgm:t>
        <a:bodyPr/>
        <a:lstStyle/>
        <a:p>
          <a:endParaRPr lang="ru-RU"/>
        </a:p>
      </dgm:t>
    </dgm:pt>
    <dgm:pt modelId="{28433CFF-A8D1-4528-AB45-ADEE66DDD432}">
      <dgm:prSet phldrT="[Текст]" custT="1"/>
      <dgm:spPr/>
      <dgm:t>
        <a:bodyPr/>
        <a:lstStyle/>
        <a:p>
          <a:r>
            <a:rPr lang="ru-RU" sz="1400" dirty="0"/>
            <a:t>БЕЗВОЗМЕЗДНЫЕ ПОСТУПЛЕНИЯ ОТ ФИЗИЧЕСКИХ  И ЮРИДИЧЕСКИХ ЛИЦ</a:t>
          </a:r>
        </a:p>
      </dgm:t>
    </dgm:pt>
    <dgm:pt modelId="{D78264E8-AE0C-4C3A-A793-C4261C9EF508}" type="parTrans" cxnId="{4521C2C9-2CFF-4DBE-8C25-018879DB7E30}">
      <dgm:prSet/>
      <dgm:spPr/>
      <dgm:t>
        <a:bodyPr/>
        <a:lstStyle/>
        <a:p>
          <a:endParaRPr lang="ru-RU"/>
        </a:p>
      </dgm:t>
    </dgm:pt>
    <dgm:pt modelId="{537F61EC-518D-4376-8F84-82348535FA86}" type="sibTrans" cxnId="{4521C2C9-2CFF-4DBE-8C25-018879DB7E30}">
      <dgm:prSet/>
      <dgm:spPr/>
      <dgm:t>
        <a:bodyPr/>
        <a:lstStyle/>
        <a:p>
          <a:endParaRPr lang="ru-RU"/>
        </a:p>
      </dgm:t>
    </dgm:pt>
    <dgm:pt modelId="{DB221F58-5BF8-4829-B2E9-1ACA1A973401}">
      <dgm:prSet phldrT="[Текст]" custT="1"/>
      <dgm:spPr/>
      <dgm:t>
        <a:bodyPr/>
        <a:lstStyle/>
        <a:p>
          <a:r>
            <a:rPr lang="ru-RU" sz="1400" dirty="0"/>
            <a:t>НАЛОГИ НА СОВОКУПНЫЙ ДОХОД</a:t>
          </a:r>
        </a:p>
      </dgm:t>
    </dgm:pt>
    <dgm:pt modelId="{DDEB4338-5BA9-4CD6-9604-F65E8DD0144A}" type="parTrans" cxnId="{82D4E460-CEDD-4B25-96A9-FDF030372F02}">
      <dgm:prSet/>
      <dgm:spPr/>
      <dgm:t>
        <a:bodyPr/>
        <a:lstStyle/>
        <a:p>
          <a:endParaRPr lang="ru-RU"/>
        </a:p>
      </dgm:t>
    </dgm:pt>
    <dgm:pt modelId="{E85F9321-383F-4E5B-B5F5-C4E37D5C029A}" type="sibTrans" cxnId="{82D4E460-CEDD-4B25-96A9-FDF030372F02}">
      <dgm:prSet/>
      <dgm:spPr/>
      <dgm:t>
        <a:bodyPr/>
        <a:lstStyle/>
        <a:p>
          <a:endParaRPr lang="ru-RU"/>
        </a:p>
      </dgm:t>
    </dgm:pt>
    <dgm:pt modelId="{72C830DA-833A-462E-B456-7E17C1FB4570}">
      <dgm:prSet phldrT="[Текст]" custT="1"/>
      <dgm:spPr/>
      <dgm:t>
        <a:bodyPr/>
        <a:lstStyle/>
        <a:p>
          <a:r>
            <a:rPr lang="ru-RU" sz="1400" dirty="0"/>
            <a:t>НАЛОГИ НА ИМУЩЕСТВО</a:t>
          </a:r>
        </a:p>
      </dgm:t>
    </dgm:pt>
    <dgm:pt modelId="{F14C8329-7F31-4A73-8A7F-198DB8624F2C}" type="parTrans" cxnId="{D3BC5E48-4968-4854-927C-B60CDE2F5661}">
      <dgm:prSet/>
      <dgm:spPr/>
      <dgm:t>
        <a:bodyPr/>
        <a:lstStyle/>
        <a:p>
          <a:endParaRPr lang="ru-RU"/>
        </a:p>
      </dgm:t>
    </dgm:pt>
    <dgm:pt modelId="{7084F56E-D0DA-427C-8778-43F68EA937E4}" type="sibTrans" cxnId="{D3BC5E48-4968-4854-927C-B60CDE2F5661}">
      <dgm:prSet/>
      <dgm:spPr/>
      <dgm:t>
        <a:bodyPr/>
        <a:lstStyle/>
        <a:p>
          <a:endParaRPr lang="ru-RU"/>
        </a:p>
      </dgm:t>
    </dgm:pt>
    <dgm:pt modelId="{7594FFF7-DA6E-410D-8514-AA741A1F8FBB}">
      <dgm:prSet phldrT="[Текст]" custT="1"/>
      <dgm:spPr/>
      <dgm:t>
        <a:bodyPr/>
        <a:lstStyle/>
        <a:p>
          <a:r>
            <a:rPr lang="ru-RU" sz="1400" dirty="0"/>
            <a:t>ГОСПОШЛИНА</a:t>
          </a:r>
        </a:p>
      </dgm:t>
    </dgm:pt>
    <dgm:pt modelId="{0F7D2B81-BC1C-4C6C-9128-82463845DA51}" type="parTrans" cxnId="{298FA405-F16B-4A8A-AF51-7C665729BA47}">
      <dgm:prSet/>
      <dgm:spPr/>
      <dgm:t>
        <a:bodyPr/>
        <a:lstStyle/>
        <a:p>
          <a:endParaRPr lang="ru-RU"/>
        </a:p>
      </dgm:t>
    </dgm:pt>
    <dgm:pt modelId="{FDE5C752-798F-43D1-AB92-0624961224B0}" type="sibTrans" cxnId="{298FA405-F16B-4A8A-AF51-7C665729BA47}">
      <dgm:prSet/>
      <dgm:spPr/>
      <dgm:t>
        <a:bodyPr/>
        <a:lstStyle/>
        <a:p>
          <a:endParaRPr lang="ru-RU"/>
        </a:p>
      </dgm:t>
    </dgm:pt>
    <dgm:pt modelId="{08C2163C-F0AB-41AF-AB01-6F762163242A}">
      <dgm:prSet phldrT="[Текст]" custT="1"/>
      <dgm:spPr/>
      <dgm:t>
        <a:bodyPr/>
        <a:lstStyle/>
        <a:p>
          <a:endParaRPr lang="ru-RU" sz="1400" dirty="0"/>
        </a:p>
      </dgm:t>
    </dgm:pt>
    <dgm:pt modelId="{B6448FAC-4C3C-44FB-8B33-CEE5F6E965D5}" type="parTrans" cxnId="{645B57EF-5734-4B9C-A729-08C5D3FDCC18}">
      <dgm:prSet/>
      <dgm:spPr/>
      <dgm:t>
        <a:bodyPr/>
        <a:lstStyle/>
        <a:p>
          <a:endParaRPr lang="ru-RU"/>
        </a:p>
      </dgm:t>
    </dgm:pt>
    <dgm:pt modelId="{17224173-4F00-41F3-BCA1-E395186DF1BF}" type="sibTrans" cxnId="{645B57EF-5734-4B9C-A729-08C5D3FDCC18}">
      <dgm:prSet/>
      <dgm:spPr/>
      <dgm:t>
        <a:bodyPr/>
        <a:lstStyle/>
        <a:p>
          <a:endParaRPr lang="ru-RU"/>
        </a:p>
      </dgm:t>
    </dgm:pt>
    <dgm:pt modelId="{C9974ED6-4167-4013-A11B-81C7762452DF}">
      <dgm:prSet phldrT="[Текст]" custT="1"/>
      <dgm:spPr/>
      <dgm:t>
        <a:bodyPr/>
        <a:lstStyle/>
        <a:p>
          <a:r>
            <a:rPr lang="ru-RU" sz="1400" dirty="0"/>
            <a:t>ДОХОДЫ ОТ ОКАЗАНИЯ ПЛАТНЫХ УСЛУГ И КОМПЕНСАЦИИ ЗАТРАТ ГОСУДАРСТВА</a:t>
          </a:r>
        </a:p>
      </dgm:t>
    </dgm:pt>
    <dgm:pt modelId="{DB677617-2A02-42CB-98B9-4D4AD41C0969}" type="parTrans" cxnId="{4A2B03E6-326F-4F72-9525-E7A108B6B883}">
      <dgm:prSet/>
      <dgm:spPr/>
      <dgm:t>
        <a:bodyPr/>
        <a:lstStyle/>
        <a:p>
          <a:endParaRPr lang="ru-RU"/>
        </a:p>
      </dgm:t>
    </dgm:pt>
    <dgm:pt modelId="{8D207F57-64E3-4E05-AA16-5B4DAEFC8A91}" type="sibTrans" cxnId="{4A2B03E6-326F-4F72-9525-E7A108B6B883}">
      <dgm:prSet/>
      <dgm:spPr/>
      <dgm:t>
        <a:bodyPr/>
        <a:lstStyle/>
        <a:p>
          <a:endParaRPr lang="ru-RU"/>
        </a:p>
      </dgm:t>
    </dgm:pt>
    <dgm:pt modelId="{F0F00EF8-FD2B-4699-B370-741AD9368245}">
      <dgm:prSet phldrT="[Текст]" custT="1"/>
      <dgm:spPr/>
      <dgm:t>
        <a:bodyPr/>
        <a:lstStyle/>
        <a:p>
          <a:r>
            <a:rPr lang="ru-RU" sz="1400" dirty="0"/>
            <a:t>ДОХОДЫ ОТ ПРОДАЖИ МАТЕРИАЛЬНЫХ И НЕМАТЕРИАЛЬНЫХ АКТИВОВ</a:t>
          </a:r>
        </a:p>
      </dgm:t>
    </dgm:pt>
    <dgm:pt modelId="{3B9473CD-A446-4212-854D-FF829D912539}" type="parTrans" cxnId="{BF4FE809-85BC-497E-BEB0-736ABA39B812}">
      <dgm:prSet/>
      <dgm:spPr/>
      <dgm:t>
        <a:bodyPr/>
        <a:lstStyle/>
        <a:p>
          <a:endParaRPr lang="ru-RU"/>
        </a:p>
      </dgm:t>
    </dgm:pt>
    <dgm:pt modelId="{F30E46BB-240B-4B17-B4EF-5DBD41CD3CB0}" type="sibTrans" cxnId="{BF4FE809-85BC-497E-BEB0-736ABA39B812}">
      <dgm:prSet/>
      <dgm:spPr/>
      <dgm:t>
        <a:bodyPr/>
        <a:lstStyle/>
        <a:p>
          <a:endParaRPr lang="ru-RU"/>
        </a:p>
      </dgm:t>
    </dgm:pt>
    <dgm:pt modelId="{5C73332F-4988-4105-A0EE-B2C76DAF9354}">
      <dgm:prSet phldrT="[Текст]" custT="1"/>
      <dgm:spPr/>
      <dgm:t>
        <a:bodyPr/>
        <a:lstStyle/>
        <a:p>
          <a:r>
            <a:rPr lang="ru-RU" sz="1400" dirty="0"/>
            <a:t>ШТРАФЫ, САНКЦИИ, ПРОЧИЕ НЕНАЛОГОВЫЕ ДОХОДЫ</a:t>
          </a:r>
        </a:p>
      </dgm:t>
    </dgm:pt>
    <dgm:pt modelId="{6914055F-2874-4D23-93FB-5DFA5866CCD2}" type="parTrans" cxnId="{9C905166-32F6-45F1-AA9E-3611C5B98E03}">
      <dgm:prSet/>
      <dgm:spPr/>
      <dgm:t>
        <a:bodyPr/>
        <a:lstStyle/>
        <a:p>
          <a:endParaRPr lang="ru-RU"/>
        </a:p>
      </dgm:t>
    </dgm:pt>
    <dgm:pt modelId="{9B93BAAB-3809-43DD-874B-A009DCEB6877}" type="sibTrans" cxnId="{9C905166-32F6-45F1-AA9E-3611C5B98E03}">
      <dgm:prSet/>
      <dgm:spPr/>
      <dgm:t>
        <a:bodyPr/>
        <a:lstStyle/>
        <a:p>
          <a:endParaRPr lang="ru-RU"/>
        </a:p>
      </dgm:t>
    </dgm:pt>
    <dgm:pt modelId="{59EF9309-39B4-4E1F-88C2-1BDBBCE3B60F}">
      <dgm:prSet phldrT="[Текст]" custT="1"/>
      <dgm:spPr/>
      <dgm:t>
        <a:bodyPr/>
        <a:lstStyle/>
        <a:p>
          <a:r>
            <a:rPr lang="ru-RU" sz="1400" dirty="0"/>
            <a:t>СУБСИДИИ</a:t>
          </a:r>
        </a:p>
      </dgm:t>
    </dgm:pt>
    <dgm:pt modelId="{AF7C4356-B20B-4D96-9C41-A675E887F57C}" type="parTrans" cxnId="{39299201-CF29-490F-AD03-A1B1DD8356E1}">
      <dgm:prSet/>
      <dgm:spPr/>
      <dgm:t>
        <a:bodyPr/>
        <a:lstStyle/>
        <a:p>
          <a:endParaRPr lang="ru-RU"/>
        </a:p>
      </dgm:t>
    </dgm:pt>
    <dgm:pt modelId="{9ECAC7B0-4294-4960-A938-F3A979834524}" type="sibTrans" cxnId="{39299201-CF29-490F-AD03-A1B1DD8356E1}">
      <dgm:prSet/>
      <dgm:spPr/>
      <dgm:t>
        <a:bodyPr/>
        <a:lstStyle/>
        <a:p>
          <a:endParaRPr lang="ru-RU"/>
        </a:p>
      </dgm:t>
    </dgm:pt>
    <dgm:pt modelId="{BDA97CD6-4FFB-42EE-B60A-D498A6E3C2B8}">
      <dgm:prSet phldrT="[Текст]" custT="1"/>
      <dgm:spPr/>
      <dgm:t>
        <a:bodyPr/>
        <a:lstStyle/>
        <a:p>
          <a:r>
            <a:rPr lang="ru-RU" sz="1400" dirty="0"/>
            <a:t>СУБВЕНЦИИ</a:t>
          </a:r>
        </a:p>
      </dgm:t>
    </dgm:pt>
    <dgm:pt modelId="{A9C4BBD6-0DA8-44A8-BE0E-03AA4B9CAE78}" type="parTrans" cxnId="{5D6B2AE3-2543-4FB8-9D35-F05F846196FF}">
      <dgm:prSet/>
      <dgm:spPr/>
      <dgm:t>
        <a:bodyPr/>
        <a:lstStyle/>
        <a:p>
          <a:endParaRPr lang="ru-RU"/>
        </a:p>
      </dgm:t>
    </dgm:pt>
    <dgm:pt modelId="{36ECAAD8-D63C-464D-B2B4-89B571DD04FF}" type="sibTrans" cxnId="{5D6B2AE3-2543-4FB8-9D35-F05F846196FF}">
      <dgm:prSet/>
      <dgm:spPr/>
      <dgm:t>
        <a:bodyPr/>
        <a:lstStyle/>
        <a:p>
          <a:endParaRPr lang="ru-RU"/>
        </a:p>
      </dgm:t>
    </dgm:pt>
    <dgm:pt modelId="{06B6F1F5-58CD-474C-8D74-DDAD64FD0D8E}">
      <dgm:prSet phldrT="[Текст]" custT="1"/>
      <dgm:spPr/>
      <dgm:t>
        <a:bodyPr/>
        <a:lstStyle/>
        <a:p>
          <a:r>
            <a:rPr lang="ru-RU" sz="1400" dirty="0"/>
            <a:t>ИНЫЕ МЕЖБЮДЖЕТНЫЕ ТРАНСФЕРТЫ</a:t>
          </a:r>
        </a:p>
      </dgm:t>
    </dgm:pt>
    <dgm:pt modelId="{A5E9D920-C703-4C8E-90CF-A50A7CE7F4C8}" type="parTrans" cxnId="{27F918A6-886A-461C-8B4F-1A9B8ECB7F9E}">
      <dgm:prSet/>
      <dgm:spPr/>
      <dgm:t>
        <a:bodyPr/>
        <a:lstStyle/>
        <a:p>
          <a:endParaRPr lang="ru-RU"/>
        </a:p>
      </dgm:t>
    </dgm:pt>
    <dgm:pt modelId="{1536601A-7BF5-4F34-9FBA-37AF983A9B8A}" type="sibTrans" cxnId="{27F918A6-886A-461C-8B4F-1A9B8ECB7F9E}">
      <dgm:prSet/>
      <dgm:spPr/>
      <dgm:t>
        <a:bodyPr/>
        <a:lstStyle/>
        <a:p>
          <a:endParaRPr lang="ru-RU"/>
        </a:p>
      </dgm:t>
    </dgm:pt>
    <dgm:pt modelId="{7F03575F-1E66-42F5-BA2B-D36B394AAA89}" type="pres">
      <dgm:prSet presAssocID="{39A333CE-1704-4BA6-8B3E-C5185F0BF4EB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79E6F80-0337-429F-8C71-05FD350101B9}" type="pres">
      <dgm:prSet presAssocID="{1BDA074C-9248-42B3-8A19-FCBE70017F73}" presName="composite" presStyleCnt="0"/>
      <dgm:spPr/>
    </dgm:pt>
    <dgm:pt modelId="{1F3EF454-237F-441E-B0C8-BF8F0F587699}" type="pres">
      <dgm:prSet presAssocID="{1BDA074C-9248-42B3-8A19-FCBE70017F73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1351C5-E233-4854-9CD9-0FD826064E74}" type="pres">
      <dgm:prSet presAssocID="{1BDA074C-9248-42B3-8A19-FCBE70017F73}" presName="descendantText" presStyleLbl="alignAcc1" presStyleIdx="0" presStyleCnt="3" custLinFactNeighborX="-38" custLinFactNeighborY="548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6DEC033-9CD4-43EE-8629-C3F146981575}" type="pres">
      <dgm:prSet presAssocID="{9D8384EA-8891-4732-BCB4-1E89959502F0}" presName="sp" presStyleCnt="0"/>
      <dgm:spPr/>
    </dgm:pt>
    <dgm:pt modelId="{9E73E5D2-3EE1-4D3F-9EC1-954DB09310A0}" type="pres">
      <dgm:prSet presAssocID="{52F566AE-F10A-489C-A79F-638D87B77B74}" presName="composite" presStyleCnt="0"/>
      <dgm:spPr/>
    </dgm:pt>
    <dgm:pt modelId="{75BD470E-61F9-45E0-AFEA-C09ABD8092BE}" type="pres">
      <dgm:prSet presAssocID="{52F566AE-F10A-489C-A79F-638D87B77B74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ACB993-9119-4FF1-8BA2-37D2FAA0B03F}" type="pres">
      <dgm:prSet presAssocID="{52F566AE-F10A-489C-A79F-638D87B77B74}" presName="descendantText" presStyleLbl="alignAcc1" presStyleIdx="1" presStyleCnt="3" custScaleY="1165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770601B-C61F-4900-AEDE-E0B62742A7EA}" type="pres">
      <dgm:prSet presAssocID="{5B048D6F-7037-4A8F-BD4F-11FB1EB839AF}" presName="sp" presStyleCnt="0"/>
      <dgm:spPr/>
    </dgm:pt>
    <dgm:pt modelId="{E89AEDF5-1CDA-41ED-9440-A9A49CE781BF}" type="pres">
      <dgm:prSet presAssocID="{8E1677AA-AD34-43F8-AF29-0AE28CB93F34}" presName="composite" presStyleCnt="0"/>
      <dgm:spPr/>
    </dgm:pt>
    <dgm:pt modelId="{214111A4-4EC0-4234-A137-79FA65C3BA43}" type="pres">
      <dgm:prSet presAssocID="{8E1677AA-AD34-43F8-AF29-0AE28CB93F34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C859586-3332-4C71-8A3C-DD0A4EA51EA8}" type="pres">
      <dgm:prSet presAssocID="{8E1677AA-AD34-43F8-AF29-0AE28CB93F34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F4FE809-85BC-497E-BEB0-736ABA39B812}" srcId="{52F566AE-F10A-489C-A79F-638D87B77B74}" destId="{F0F00EF8-FD2B-4699-B370-741AD9368245}" srcOrd="3" destOrd="0" parTransId="{3B9473CD-A446-4212-854D-FF829D912539}" sibTransId="{F30E46BB-240B-4B17-B4EF-5DBD41CD3CB0}"/>
    <dgm:cxn modelId="{9C905166-32F6-45F1-AA9E-3611C5B98E03}" srcId="{52F566AE-F10A-489C-A79F-638D87B77B74}" destId="{5C73332F-4988-4105-A0EE-B2C76DAF9354}" srcOrd="4" destOrd="0" parTransId="{6914055F-2874-4D23-93FB-5DFA5866CCD2}" sibTransId="{9B93BAAB-3809-43DD-874B-A009DCEB6877}"/>
    <dgm:cxn modelId="{DC92B146-1CD1-4CCE-994D-97ACC40BC4B8}" type="presOf" srcId="{F9D2D701-E90F-4652-9093-48769F7CA6B8}" destId="{3C1351C5-E233-4854-9CD9-0FD826064E74}" srcOrd="0" destOrd="1" presId="urn:microsoft.com/office/officeart/2005/8/layout/chevron2"/>
    <dgm:cxn modelId="{4521C2C9-2CFF-4DBE-8C25-018879DB7E30}" srcId="{8E1677AA-AD34-43F8-AF29-0AE28CB93F34}" destId="{28433CFF-A8D1-4528-AB45-ADEE66DDD432}" srcOrd="4" destOrd="0" parTransId="{D78264E8-AE0C-4C3A-A793-C4261C9EF508}" sibTransId="{537F61EC-518D-4376-8F84-82348535FA86}"/>
    <dgm:cxn modelId="{C9A80D42-52A0-48E4-9771-1B5FEA44FD1E}" type="presOf" srcId="{0C3A3A7B-425C-41AF-BD47-A2E40B53C44A}" destId="{8C859586-3332-4C71-8A3C-DD0A4EA51EA8}" srcOrd="0" destOrd="0" presId="urn:microsoft.com/office/officeart/2005/8/layout/chevron2"/>
    <dgm:cxn modelId="{B5E41D91-5D8E-4490-AB82-E04493C7CBF5}" type="presOf" srcId="{06B6F1F5-58CD-474C-8D74-DDAD64FD0D8E}" destId="{8C859586-3332-4C71-8A3C-DD0A4EA51EA8}" srcOrd="0" destOrd="3" presId="urn:microsoft.com/office/officeart/2005/8/layout/chevron2"/>
    <dgm:cxn modelId="{56FBDBB9-EAFE-4FB4-BD09-39A8ECFDFA37}" srcId="{52F566AE-F10A-489C-A79F-638D87B77B74}" destId="{6586FCA2-3DDB-4CA8-BB20-2A6F0FC76ACB}" srcOrd="1" destOrd="0" parTransId="{7FBCC0E6-5EAE-4D37-A667-E7F53ED881B6}" sibTransId="{0A6FB47A-981E-4719-8AF7-57663EBCDFD5}"/>
    <dgm:cxn modelId="{B4B6ADFF-2DFA-49C3-B653-D045E5D57FF0}" type="presOf" srcId="{C9974ED6-4167-4013-A11B-81C7762452DF}" destId="{4BACB993-9119-4FF1-8BA2-37D2FAA0B03F}" srcOrd="0" destOrd="2" presId="urn:microsoft.com/office/officeart/2005/8/layout/chevron2"/>
    <dgm:cxn modelId="{0ECE1E81-B9F6-441E-8A88-2C0ADB461E68}" type="presOf" srcId="{72C830DA-833A-462E-B456-7E17C1FB4570}" destId="{3C1351C5-E233-4854-9CD9-0FD826064E74}" srcOrd="0" destOrd="3" presId="urn:microsoft.com/office/officeart/2005/8/layout/chevron2"/>
    <dgm:cxn modelId="{5D6B2AE3-2543-4FB8-9D35-F05F846196FF}" srcId="{8E1677AA-AD34-43F8-AF29-0AE28CB93F34}" destId="{BDA97CD6-4FFB-42EE-B60A-D498A6E3C2B8}" srcOrd="2" destOrd="0" parTransId="{A9C4BBD6-0DA8-44A8-BE0E-03AA4B9CAE78}" sibTransId="{36ECAAD8-D63C-464D-B2B4-89B571DD04FF}"/>
    <dgm:cxn modelId="{2FDDE840-FCD2-4D6A-8FA7-A4300C51F3A4}" type="presOf" srcId="{5C73332F-4988-4105-A0EE-B2C76DAF9354}" destId="{4BACB993-9119-4FF1-8BA2-37D2FAA0B03F}" srcOrd="0" destOrd="4" presId="urn:microsoft.com/office/officeart/2005/8/layout/chevron2"/>
    <dgm:cxn modelId="{640B9D43-892B-4F1D-AD07-5EB7C575A752}" srcId="{39A333CE-1704-4BA6-8B3E-C5185F0BF4EB}" destId="{1BDA074C-9248-42B3-8A19-FCBE70017F73}" srcOrd="0" destOrd="0" parTransId="{A5F03862-B926-4EF9-8268-35649FEA019E}" sibTransId="{9D8384EA-8891-4732-BCB4-1E89959502F0}"/>
    <dgm:cxn modelId="{6BD43916-0C3D-4021-8763-024CF309C59E}" srcId="{1BDA074C-9248-42B3-8A19-FCBE70017F73}" destId="{92FFA990-4618-454D-A4A4-9D6524F32886}" srcOrd="0" destOrd="0" parTransId="{E5103EF8-0901-46AE-B281-1D16BA55B1ED}" sibTransId="{48B0F2F7-B019-41EF-A1DC-D76361431CAD}"/>
    <dgm:cxn modelId="{3F5D3034-C4A6-474A-907A-F4266D13CF43}" type="presOf" srcId="{8E1677AA-AD34-43F8-AF29-0AE28CB93F34}" destId="{214111A4-4EC0-4234-A137-79FA65C3BA43}" srcOrd="0" destOrd="0" presId="urn:microsoft.com/office/officeart/2005/8/layout/chevron2"/>
    <dgm:cxn modelId="{6D9461E2-6799-4836-81FD-04CB676C67D0}" srcId="{8E1677AA-AD34-43F8-AF29-0AE28CB93F34}" destId="{0C3A3A7B-425C-41AF-BD47-A2E40B53C44A}" srcOrd="0" destOrd="0" parTransId="{4BF8FE34-E2C9-4698-8A2F-0673D4C94F6D}" sibTransId="{0BBF6414-A1F1-433D-A5A5-328E1AD537BD}"/>
    <dgm:cxn modelId="{3CF261A0-9E4C-4EE6-BF90-3C03E99FF707}" type="presOf" srcId="{08C2163C-F0AB-41AF-AB01-6F762163242A}" destId="{4BACB993-9119-4FF1-8BA2-37D2FAA0B03F}" srcOrd="0" destOrd="5" presId="urn:microsoft.com/office/officeart/2005/8/layout/chevron2"/>
    <dgm:cxn modelId="{3A2BB5AC-6507-4071-9D2D-57C1F7D1E32E}" srcId="{39A333CE-1704-4BA6-8B3E-C5185F0BF4EB}" destId="{8E1677AA-AD34-43F8-AF29-0AE28CB93F34}" srcOrd="2" destOrd="0" parTransId="{0BA7F74D-5B40-47A2-8E38-7249C0CBCFC5}" sibTransId="{1EDD07B0-1D32-4D05-A75F-3E34FF919D15}"/>
    <dgm:cxn modelId="{36CE6015-DB07-4538-B4EC-F07B574C1F45}" type="presOf" srcId="{DB221F58-5BF8-4829-B2E9-1ACA1A973401}" destId="{3C1351C5-E233-4854-9CD9-0FD826064E74}" srcOrd="0" destOrd="2" presId="urn:microsoft.com/office/officeart/2005/8/layout/chevron2"/>
    <dgm:cxn modelId="{27F918A6-886A-461C-8B4F-1A9B8ECB7F9E}" srcId="{8E1677AA-AD34-43F8-AF29-0AE28CB93F34}" destId="{06B6F1F5-58CD-474C-8D74-DDAD64FD0D8E}" srcOrd="3" destOrd="0" parTransId="{A5E9D920-C703-4C8E-90CF-A50A7CE7F4C8}" sibTransId="{1536601A-7BF5-4F34-9FBA-37AF983A9B8A}"/>
    <dgm:cxn modelId="{D3BC5E48-4968-4854-927C-B60CDE2F5661}" srcId="{1BDA074C-9248-42B3-8A19-FCBE70017F73}" destId="{72C830DA-833A-462E-B456-7E17C1FB4570}" srcOrd="3" destOrd="0" parTransId="{F14C8329-7F31-4A73-8A7F-198DB8624F2C}" sibTransId="{7084F56E-D0DA-427C-8778-43F68EA937E4}"/>
    <dgm:cxn modelId="{8411A653-0F44-4944-BD0D-820B0B14EC03}" type="presOf" srcId="{6586FCA2-3DDB-4CA8-BB20-2A6F0FC76ACB}" destId="{4BACB993-9119-4FF1-8BA2-37D2FAA0B03F}" srcOrd="0" destOrd="1" presId="urn:microsoft.com/office/officeart/2005/8/layout/chevron2"/>
    <dgm:cxn modelId="{4A2B03E6-326F-4F72-9525-E7A108B6B883}" srcId="{52F566AE-F10A-489C-A79F-638D87B77B74}" destId="{C9974ED6-4167-4013-A11B-81C7762452DF}" srcOrd="2" destOrd="0" parTransId="{DB677617-2A02-42CB-98B9-4D4AD41C0969}" sibTransId="{8D207F57-64E3-4E05-AA16-5B4DAEFC8A91}"/>
    <dgm:cxn modelId="{EFB69FDF-7E4D-4423-89B4-826F81139F6B}" type="presOf" srcId="{7594FFF7-DA6E-410D-8514-AA741A1F8FBB}" destId="{3C1351C5-E233-4854-9CD9-0FD826064E74}" srcOrd="0" destOrd="4" presId="urn:microsoft.com/office/officeart/2005/8/layout/chevron2"/>
    <dgm:cxn modelId="{50655FE5-B2F6-4DC4-8992-603239C64882}" type="presOf" srcId="{92FFA990-4618-454D-A4A4-9D6524F32886}" destId="{3C1351C5-E233-4854-9CD9-0FD826064E74}" srcOrd="0" destOrd="0" presId="urn:microsoft.com/office/officeart/2005/8/layout/chevron2"/>
    <dgm:cxn modelId="{F9092936-5423-4811-A361-360D81DA63FF}" srcId="{52F566AE-F10A-489C-A79F-638D87B77B74}" destId="{EC9A15CB-FB43-4385-B4FB-3E3E057203B6}" srcOrd="0" destOrd="0" parTransId="{11CEEE0B-F946-430C-BF8F-ABD4099B2329}" sibTransId="{FC963620-0F90-441E-A2C9-4D8F7DAE0EFD}"/>
    <dgm:cxn modelId="{0F551847-64CE-4D32-877F-D15CB8152761}" type="presOf" srcId="{1BDA074C-9248-42B3-8A19-FCBE70017F73}" destId="{1F3EF454-237F-441E-B0C8-BF8F0F587699}" srcOrd="0" destOrd="0" presId="urn:microsoft.com/office/officeart/2005/8/layout/chevron2"/>
    <dgm:cxn modelId="{E9BBC041-7CDD-4B43-9F1D-FBBD850F064C}" srcId="{1BDA074C-9248-42B3-8A19-FCBE70017F73}" destId="{F9D2D701-E90F-4652-9093-48769F7CA6B8}" srcOrd="1" destOrd="0" parTransId="{EF6CB9D6-13F3-41F8-8AEF-F238AB732E2C}" sibTransId="{3B29800E-4781-4172-957C-DFC9058FAE5A}"/>
    <dgm:cxn modelId="{A52E94DA-E00E-4693-AD56-9952ED24AC08}" srcId="{39A333CE-1704-4BA6-8B3E-C5185F0BF4EB}" destId="{52F566AE-F10A-489C-A79F-638D87B77B74}" srcOrd="1" destOrd="0" parTransId="{B25AB8CA-A73A-4A41-9354-7CA0D358A285}" sibTransId="{5B048D6F-7037-4A8F-BD4F-11FB1EB839AF}"/>
    <dgm:cxn modelId="{35B7BBA3-3E81-4BC1-A89E-72D03C3C8DBC}" type="presOf" srcId="{EC9A15CB-FB43-4385-B4FB-3E3E057203B6}" destId="{4BACB993-9119-4FF1-8BA2-37D2FAA0B03F}" srcOrd="0" destOrd="0" presId="urn:microsoft.com/office/officeart/2005/8/layout/chevron2"/>
    <dgm:cxn modelId="{82D4E460-CEDD-4B25-96A9-FDF030372F02}" srcId="{1BDA074C-9248-42B3-8A19-FCBE70017F73}" destId="{DB221F58-5BF8-4829-B2E9-1ACA1A973401}" srcOrd="2" destOrd="0" parTransId="{DDEB4338-5BA9-4CD6-9604-F65E8DD0144A}" sibTransId="{E85F9321-383F-4E5B-B5F5-C4E37D5C029A}"/>
    <dgm:cxn modelId="{645B57EF-5734-4B9C-A729-08C5D3FDCC18}" srcId="{52F566AE-F10A-489C-A79F-638D87B77B74}" destId="{08C2163C-F0AB-41AF-AB01-6F762163242A}" srcOrd="5" destOrd="0" parTransId="{B6448FAC-4C3C-44FB-8B33-CEE5F6E965D5}" sibTransId="{17224173-4F00-41F3-BCA1-E395186DF1BF}"/>
    <dgm:cxn modelId="{39299201-CF29-490F-AD03-A1B1DD8356E1}" srcId="{8E1677AA-AD34-43F8-AF29-0AE28CB93F34}" destId="{59EF9309-39B4-4E1F-88C2-1BDBBCE3B60F}" srcOrd="1" destOrd="0" parTransId="{AF7C4356-B20B-4D96-9C41-A675E887F57C}" sibTransId="{9ECAC7B0-4294-4960-A938-F3A979834524}"/>
    <dgm:cxn modelId="{67207139-A50E-4C31-B5A0-971B8946C531}" type="presOf" srcId="{F0F00EF8-FD2B-4699-B370-741AD9368245}" destId="{4BACB993-9119-4FF1-8BA2-37D2FAA0B03F}" srcOrd="0" destOrd="3" presId="urn:microsoft.com/office/officeart/2005/8/layout/chevron2"/>
    <dgm:cxn modelId="{8C65FFC3-D9BC-4D84-9E47-AE95F5BFD317}" type="presOf" srcId="{59EF9309-39B4-4E1F-88C2-1BDBBCE3B60F}" destId="{8C859586-3332-4C71-8A3C-DD0A4EA51EA8}" srcOrd="0" destOrd="1" presId="urn:microsoft.com/office/officeart/2005/8/layout/chevron2"/>
    <dgm:cxn modelId="{94A61EC4-0705-4816-9911-8C1A787AEF68}" type="presOf" srcId="{39A333CE-1704-4BA6-8B3E-C5185F0BF4EB}" destId="{7F03575F-1E66-42F5-BA2B-D36B394AAA89}" srcOrd="0" destOrd="0" presId="urn:microsoft.com/office/officeart/2005/8/layout/chevron2"/>
    <dgm:cxn modelId="{EF750914-5591-48D0-BA19-87679472103C}" type="presOf" srcId="{52F566AE-F10A-489C-A79F-638D87B77B74}" destId="{75BD470E-61F9-45E0-AFEA-C09ABD8092BE}" srcOrd="0" destOrd="0" presId="urn:microsoft.com/office/officeart/2005/8/layout/chevron2"/>
    <dgm:cxn modelId="{298FA405-F16B-4A8A-AF51-7C665729BA47}" srcId="{1BDA074C-9248-42B3-8A19-FCBE70017F73}" destId="{7594FFF7-DA6E-410D-8514-AA741A1F8FBB}" srcOrd="4" destOrd="0" parTransId="{0F7D2B81-BC1C-4C6C-9128-82463845DA51}" sibTransId="{FDE5C752-798F-43D1-AB92-0624961224B0}"/>
    <dgm:cxn modelId="{5A331262-ADD5-4E34-BA70-9240B5C126BC}" type="presOf" srcId="{BDA97CD6-4FFB-42EE-B60A-D498A6E3C2B8}" destId="{8C859586-3332-4C71-8A3C-DD0A4EA51EA8}" srcOrd="0" destOrd="2" presId="urn:microsoft.com/office/officeart/2005/8/layout/chevron2"/>
    <dgm:cxn modelId="{8C76F62E-DAEA-4553-BEAD-86A99B436448}" type="presOf" srcId="{28433CFF-A8D1-4528-AB45-ADEE66DDD432}" destId="{8C859586-3332-4C71-8A3C-DD0A4EA51EA8}" srcOrd="0" destOrd="4" presId="urn:microsoft.com/office/officeart/2005/8/layout/chevron2"/>
    <dgm:cxn modelId="{16366D8B-AA35-4862-9A8A-9AA2F5D96722}" type="presParOf" srcId="{7F03575F-1E66-42F5-BA2B-D36B394AAA89}" destId="{079E6F80-0337-429F-8C71-05FD350101B9}" srcOrd="0" destOrd="0" presId="urn:microsoft.com/office/officeart/2005/8/layout/chevron2"/>
    <dgm:cxn modelId="{4BBE2FA4-84A8-4691-973C-FAEC6243D2C7}" type="presParOf" srcId="{079E6F80-0337-429F-8C71-05FD350101B9}" destId="{1F3EF454-237F-441E-B0C8-BF8F0F587699}" srcOrd="0" destOrd="0" presId="urn:microsoft.com/office/officeart/2005/8/layout/chevron2"/>
    <dgm:cxn modelId="{2E354CE0-A837-444C-B32B-917EA3D48188}" type="presParOf" srcId="{079E6F80-0337-429F-8C71-05FD350101B9}" destId="{3C1351C5-E233-4854-9CD9-0FD826064E74}" srcOrd="1" destOrd="0" presId="urn:microsoft.com/office/officeart/2005/8/layout/chevron2"/>
    <dgm:cxn modelId="{BD375F97-2155-4F5E-A73B-505E39A490AC}" type="presParOf" srcId="{7F03575F-1E66-42F5-BA2B-D36B394AAA89}" destId="{86DEC033-9CD4-43EE-8629-C3F146981575}" srcOrd="1" destOrd="0" presId="urn:microsoft.com/office/officeart/2005/8/layout/chevron2"/>
    <dgm:cxn modelId="{20A1C131-E0A0-4879-B617-5D9FC8D02DF2}" type="presParOf" srcId="{7F03575F-1E66-42F5-BA2B-D36B394AAA89}" destId="{9E73E5D2-3EE1-4D3F-9EC1-954DB09310A0}" srcOrd="2" destOrd="0" presId="urn:microsoft.com/office/officeart/2005/8/layout/chevron2"/>
    <dgm:cxn modelId="{D2D80B9B-F370-46BA-8B37-A5BB361A6E55}" type="presParOf" srcId="{9E73E5D2-3EE1-4D3F-9EC1-954DB09310A0}" destId="{75BD470E-61F9-45E0-AFEA-C09ABD8092BE}" srcOrd="0" destOrd="0" presId="urn:microsoft.com/office/officeart/2005/8/layout/chevron2"/>
    <dgm:cxn modelId="{2E8FF58F-20A6-4A31-93BC-19730BD143E0}" type="presParOf" srcId="{9E73E5D2-3EE1-4D3F-9EC1-954DB09310A0}" destId="{4BACB993-9119-4FF1-8BA2-37D2FAA0B03F}" srcOrd="1" destOrd="0" presId="urn:microsoft.com/office/officeart/2005/8/layout/chevron2"/>
    <dgm:cxn modelId="{3DFDF273-C68B-42AA-A1B1-9EF97F03AB78}" type="presParOf" srcId="{7F03575F-1E66-42F5-BA2B-D36B394AAA89}" destId="{9770601B-C61F-4900-AEDE-E0B62742A7EA}" srcOrd="3" destOrd="0" presId="urn:microsoft.com/office/officeart/2005/8/layout/chevron2"/>
    <dgm:cxn modelId="{1577FDDD-D848-4D92-B69B-C864C513C216}" type="presParOf" srcId="{7F03575F-1E66-42F5-BA2B-D36B394AAA89}" destId="{E89AEDF5-1CDA-41ED-9440-A9A49CE781BF}" srcOrd="4" destOrd="0" presId="urn:microsoft.com/office/officeart/2005/8/layout/chevron2"/>
    <dgm:cxn modelId="{FC341976-D4DA-483E-BA42-9E218824894D}" type="presParOf" srcId="{E89AEDF5-1CDA-41ED-9440-A9A49CE781BF}" destId="{214111A4-4EC0-4234-A137-79FA65C3BA43}" srcOrd="0" destOrd="0" presId="urn:microsoft.com/office/officeart/2005/8/layout/chevron2"/>
    <dgm:cxn modelId="{A2049E2E-0C0C-49E2-86DB-5D1554B77727}" type="presParOf" srcId="{E89AEDF5-1CDA-41ED-9440-A9A49CE781BF}" destId="{8C859586-3332-4C71-8A3C-DD0A4EA51EA8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9A333CE-1704-4BA6-8B3E-C5185F0BF4EB}" type="doc">
      <dgm:prSet loTypeId="urn:microsoft.com/office/officeart/2005/8/layout/chevron2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BDA074C-9248-42B3-8A19-FCBE70017F73}">
      <dgm:prSet phldrT="[Текст]"/>
      <dgm:spPr/>
      <dgm:t>
        <a:bodyPr/>
        <a:lstStyle/>
        <a:p>
          <a:r>
            <a:rPr lang="ru-RU" dirty="0"/>
            <a:t>Расходы программные</a:t>
          </a:r>
        </a:p>
      </dgm:t>
    </dgm:pt>
    <dgm:pt modelId="{A5F03862-B926-4EF9-8268-35649FEA019E}" type="parTrans" cxnId="{640B9D43-892B-4F1D-AD07-5EB7C575A752}">
      <dgm:prSet/>
      <dgm:spPr/>
      <dgm:t>
        <a:bodyPr/>
        <a:lstStyle/>
        <a:p>
          <a:endParaRPr lang="ru-RU"/>
        </a:p>
      </dgm:t>
    </dgm:pt>
    <dgm:pt modelId="{9D8384EA-8891-4732-BCB4-1E89959502F0}" type="sibTrans" cxnId="{640B9D43-892B-4F1D-AD07-5EB7C575A752}">
      <dgm:prSet/>
      <dgm:spPr/>
      <dgm:t>
        <a:bodyPr/>
        <a:lstStyle/>
        <a:p>
          <a:endParaRPr lang="ru-RU"/>
        </a:p>
      </dgm:t>
    </dgm:pt>
    <dgm:pt modelId="{92FFA990-4618-454D-A4A4-9D6524F32886}">
      <dgm:prSet phldrT="[Текст]" custT="1"/>
      <dgm:spPr/>
      <dgm:t>
        <a:bodyPr/>
        <a:lstStyle/>
        <a:p>
          <a:r>
            <a:rPr lang="ru-RU" sz="1400" b="0" i="0" u="none" dirty="0"/>
            <a:t>В 2021ГОДУ -19 МУНИЦИПАЛЬНЫХ ПРОГРАММ </a:t>
          </a:r>
          <a:r>
            <a:rPr lang="ru-RU" sz="1400" dirty="0"/>
            <a:t>ОРЕХОВО-ЗУЕВСКОГО ГОРОДСКОГО ОКРУГА</a:t>
          </a:r>
        </a:p>
      </dgm:t>
    </dgm:pt>
    <dgm:pt modelId="{E5103EF8-0901-46AE-B281-1D16BA55B1ED}" type="parTrans" cxnId="{6BD43916-0C3D-4021-8763-024CF309C59E}">
      <dgm:prSet/>
      <dgm:spPr/>
      <dgm:t>
        <a:bodyPr/>
        <a:lstStyle/>
        <a:p>
          <a:endParaRPr lang="ru-RU"/>
        </a:p>
      </dgm:t>
    </dgm:pt>
    <dgm:pt modelId="{48B0F2F7-B019-41EF-A1DC-D76361431CAD}" type="sibTrans" cxnId="{6BD43916-0C3D-4021-8763-024CF309C59E}">
      <dgm:prSet/>
      <dgm:spPr/>
      <dgm:t>
        <a:bodyPr/>
        <a:lstStyle/>
        <a:p>
          <a:endParaRPr lang="ru-RU"/>
        </a:p>
      </dgm:t>
    </dgm:pt>
    <dgm:pt modelId="{52F566AE-F10A-489C-A79F-638D87B77B74}">
      <dgm:prSet phldrT="[Текст]"/>
      <dgm:spPr/>
      <dgm:t>
        <a:bodyPr/>
        <a:lstStyle/>
        <a:p>
          <a:r>
            <a:rPr lang="ru-RU" dirty="0"/>
            <a:t>Расходы не программные</a:t>
          </a:r>
        </a:p>
      </dgm:t>
    </dgm:pt>
    <dgm:pt modelId="{B25AB8CA-A73A-4A41-9354-7CA0D358A285}" type="parTrans" cxnId="{A52E94DA-E00E-4693-AD56-9952ED24AC08}">
      <dgm:prSet/>
      <dgm:spPr/>
      <dgm:t>
        <a:bodyPr/>
        <a:lstStyle/>
        <a:p>
          <a:endParaRPr lang="ru-RU"/>
        </a:p>
      </dgm:t>
    </dgm:pt>
    <dgm:pt modelId="{5B048D6F-7037-4A8F-BD4F-11FB1EB839AF}" type="sibTrans" cxnId="{A52E94DA-E00E-4693-AD56-9952ED24AC08}">
      <dgm:prSet/>
      <dgm:spPr/>
      <dgm:t>
        <a:bodyPr/>
        <a:lstStyle/>
        <a:p>
          <a:endParaRPr lang="ru-RU"/>
        </a:p>
      </dgm:t>
    </dgm:pt>
    <dgm:pt modelId="{08C2163C-F0AB-41AF-AB01-6F762163242A}">
      <dgm:prSet custT="1"/>
      <dgm:spPr/>
      <dgm:t>
        <a:bodyPr/>
        <a:lstStyle/>
        <a:p>
          <a:r>
            <a:rPr lang="ru-RU" sz="1400" dirty="0"/>
            <a:t>МЕРОПРИЯТИЯ ПО РУКОВОДСТВУ И УПРАВЛЕНИЮ В СФЕРЕ УСТАНОВЛЕННЫХ ФУНКЦИЙ ОРГАНОВ УПРАВЛЕНИЯ</a:t>
          </a:r>
        </a:p>
      </dgm:t>
    </dgm:pt>
    <dgm:pt modelId="{B6448FAC-4C3C-44FB-8B33-CEE5F6E965D5}" type="parTrans" cxnId="{645B57EF-5734-4B9C-A729-08C5D3FDCC18}">
      <dgm:prSet/>
      <dgm:spPr/>
      <dgm:t>
        <a:bodyPr/>
        <a:lstStyle/>
        <a:p>
          <a:endParaRPr lang="ru-RU"/>
        </a:p>
      </dgm:t>
    </dgm:pt>
    <dgm:pt modelId="{17224173-4F00-41F3-BCA1-E395186DF1BF}" type="sibTrans" cxnId="{645B57EF-5734-4B9C-A729-08C5D3FDCC18}">
      <dgm:prSet/>
      <dgm:spPr/>
      <dgm:t>
        <a:bodyPr/>
        <a:lstStyle/>
        <a:p>
          <a:endParaRPr lang="ru-RU"/>
        </a:p>
      </dgm:t>
    </dgm:pt>
    <dgm:pt modelId="{EE020EFA-A525-4CE8-B830-4A1DC0871C81}">
      <dgm:prSet custT="1"/>
      <dgm:spPr/>
      <dgm:t>
        <a:bodyPr/>
        <a:lstStyle/>
        <a:p>
          <a:r>
            <a:rPr lang="ru-RU" sz="1400" dirty="0"/>
            <a:t>РЕЗЕРВНЫЙ ФОНД АДМИНИСТРАЦИИ ОРЕХОВО-ЗУЕВСКОГО ГОРОДСКОГО ОКРУГА</a:t>
          </a:r>
        </a:p>
      </dgm:t>
    </dgm:pt>
    <dgm:pt modelId="{AAE5EC59-7559-4EC8-BBE7-5CA60A97815D}" type="parTrans" cxnId="{D1C2F1BD-C399-48D2-B458-57819794C1A9}">
      <dgm:prSet/>
      <dgm:spPr/>
      <dgm:t>
        <a:bodyPr/>
        <a:lstStyle/>
        <a:p>
          <a:endParaRPr lang="ru-RU"/>
        </a:p>
      </dgm:t>
    </dgm:pt>
    <dgm:pt modelId="{3DD22F3F-EFD8-4369-8C20-6F4EEBB2AC94}" type="sibTrans" cxnId="{D1C2F1BD-C399-48D2-B458-57819794C1A9}">
      <dgm:prSet/>
      <dgm:spPr/>
      <dgm:t>
        <a:bodyPr/>
        <a:lstStyle/>
        <a:p>
          <a:endParaRPr lang="ru-RU"/>
        </a:p>
      </dgm:t>
    </dgm:pt>
    <dgm:pt modelId="{93E649CD-B6ED-4F41-920F-A6915D17110C}">
      <dgm:prSet custT="1"/>
      <dgm:spPr/>
      <dgm:t>
        <a:bodyPr/>
        <a:lstStyle/>
        <a:p>
          <a:r>
            <a:rPr lang="ru-RU" sz="1400" dirty="0"/>
            <a:t>РАСХОДЫ НА ИСПОЛНЕНИЕ СУДЕБНЫХ АКТОВ И МИРОВЫХ СОГЛАШЕНИЙ </a:t>
          </a:r>
        </a:p>
      </dgm:t>
    </dgm:pt>
    <dgm:pt modelId="{09517624-B27A-46FF-BEA6-8F2E080A1BB6}" type="parTrans" cxnId="{43B81176-3F88-4096-A4F7-950823F7B2D4}">
      <dgm:prSet/>
      <dgm:spPr/>
      <dgm:t>
        <a:bodyPr/>
        <a:lstStyle/>
        <a:p>
          <a:endParaRPr lang="ru-RU"/>
        </a:p>
      </dgm:t>
    </dgm:pt>
    <dgm:pt modelId="{858DF809-DE65-40DC-9DFF-19EDF896E6C8}" type="sibTrans" cxnId="{43B81176-3F88-4096-A4F7-950823F7B2D4}">
      <dgm:prSet/>
      <dgm:spPr/>
      <dgm:t>
        <a:bodyPr/>
        <a:lstStyle/>
        <a:p>
          <a:endParaRPr lang="ru-RU"/>
        </a:p>
      </dgm:t>
    </dgm:pt>
    <dgm:pt modelId="{D6C58727-FB67-4ED5-A18D-ECB262C5A2CF}" type="pres">
      <dgm:prSet presAssocID="{39A333CE-1704-4BA6-8B3E-C5185F0BF4EB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176B727-7FE5-4D2A-99E9-5C9D2B11E401}" type="pres">
      <dgm:prSet presAssocID="{1BDA074C-9248-42B3-8A19-FCBE70017F73}" presName="composite" presStyleCnt="0"/>
      <dgm:spPr/>
    </dgm:pt>
    <dgm:pt modelId="{7DBF5B8C-9333-4658-9CCA-70F1BF6F8F06}" type="pres">
      <dgm:prSet presAssocID="{1BDA074C-9248-42B3-8A19-FCBE70017F73}" presName="parentText" presStyleLbl="align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9550CA-B2DB-454C-9351-A8FDF1D60722}" type="pres">
      <dgm:prSet presAssocID="{1BDA074C-9248-42B3-8A19-FCBE70017F73}" presName="descendantText" presStyleLbl="alignAcc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43FCE2-8C02-4764-A660-1118DD40285B}" type="pres">
      <dgm:prSet presAssocID="{9D8384EA-8891-4732-BCB4-1E89959502F0}" presName="sp" presStyleCnt="0"/>
      <dgm:spPr/>
    </dgm:pt>
    <dgm:pt modelId="{5EE3A895-428D-4040-8A8D-07ABB2F947CA}" type="pres">
      <dgm:prSet presAssocID="{52F566AE-F10A-489C-A79F-638D87B77B74}" presName="composite" presStyleCnt="0"/>
      <dgm:spPr/>
    </dgm:pt>
    <dgm:pt modelId="{210A01E7-DF94-4779-A5CB-E43655F0F0E7}" type="pres">
      <dgm:prSet presAssocID="{52F566AE-F10A-489C-A79F-638D87B77B74}" presName="parentText" presStyleLbl="alignNode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DEBB45F-5254-4A34-850A-398D85F235D8}" type="pres">
      <dgm:prSet presAssocID="{52F566AE-F10A-489C-A79F-638D87B77B74}" presName="descendantText" presStyleLbl="alignAcc1" presStyleIdx="1" presStyleCnt="2" custScaleY="179633" custLinFactNeighborX="3651" custLinFactNeighborY="53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BD990B1-00B0-4A08-9953-5B5145B20744}" type="presOf" srcId="{93E649CD-B6ED-4F41-920F-A6915D17110C}" destId="{6DEBB45F-5254-4A34-850A-398D85F235D8}" srcOrd="0" destOrd="2" presId="urn:microsoft.com/office/officeart/2005/8/layout/chevron2"/>
    <dgm:cxn modelId="{C1B5F813-5464-42FB-8246-9890CFA2282C}" type="presOf" srcId="{1BDA074C-9248-42B3-8A19-FCBE70017F73}" destId="{7DBF5B8C-9333-4658-9CCA-70F1BF6F8F06}" srcOrd="0" destOrd="0" presId="urn:microsoft.com/office/officeart/2005/8/layout/chevron2"/>
    <dgm:cxn modelId="{E269EACC-88BD-4166-887D-38CED85188AC}" type="presOf" srcId="{EE020EFA-A525-4CE8-B830-4A1DC0871C81}" destId="{6DEBB45F-5254-4A34-850A-398D85F235D8}" srcOrd="0" destOrd="1" presId="urn:microsoft.com/office/officeart/2005/8/layout/chevron2"/>
    <dgm:cxn modelId="{F42D6C4F-6A7F-40EE-9CA6-103CA5531BAE}" type="presOf" srcId="{92FFA990-4618-454D-A4A4-9D6524F32886}" destId="{B99550CA-B2DB-454C-9351-A8FDF1D60722}" srcOrd="0" destOrd="0" presId="urn:microsoft.com/office/officeart/2005/8/layout/chevron2"/>
    <dgm:cxn modelId="{4629387D-2071-44E1-BA61-7FFCCCD9254A}" type="presOf" srcId="{08C2163C-F0AB-41AF-AB01-6F762163242A}" destId="{6DEBB45F-5254-4A34-850A-398D85F235D8}" srcOrd="0" destOrd="0" presId="urn:microsoft.com/office/officeart/2005/8/layout/chevron2"/>
    <dgm:cxn modelId="{D1C2F1BD-C399-48D2-B458-57819794C1A9}" srcId="{52F566AE-F10A-489C-A79F-638D87B77B74}" destId="{EE020EFA-A525-4CE8-B830-4A1DC0871C81}" srcOrd="1" destOrd="0" parTransId="{AAE5EC59-7559-4EC8-BBE7-5CA60A97815D}" sibTransId="{3DD22F3F-EFD8-4369-8C20-6F4EEBB2AC94}"/>
    <dgm:cxn modelId="{A1D8DC1F-00B4-4BF1-99AF-5C078D592441}" type="presOf" srcId="{52F566AE-F10A-489C-A79F-638D87B77B74}" destId="{210A01E7-DF94-4779-A5CB-E43655F0F0E7}" srcOrd="0" destOrd="0" presId="urn:microsoft.com/office/officeart/2005/8/layout/chevron2"/>
    <dgm:cxn modelId="{A52E94DA-E00E-4693-AD56-9952ED24AC08}" srcId="{39A333CE-1704-4BA6-8B3E-C5185F0BF4EB}" destId="{52F566AE-F10A-489C-A79F-638D87B77B74}" srcOrd="1" destOrd="0" parTransId="{B25AB8CA-A73A-4A41-9354-7CA0D358A285}" sibTransId="{5B048D6F-7037-4A8F-BD4F-11FB1EB839AF}"/>
    <dgm:cxn modelId="{6BD43916-0C3D-4021-8763-024CF309C59E}" srcId="{1BDA074C-9248-42B3-8A19-FCBE70017F73}" destId="{92FFA990-4618-454D-A4A4-9D6524F32886}" srcOrd="0" destOrd="0" parTransId="{E5103EF8-0901-46AE-B281-1D16BA55B1ED}" sibTransId="{48B0F2F7-B019-41EF-A1DC-D76361431CAD}"/>
    <dgm:cxn modelId="{645B57EF-5734-4B9C-A729-08C5D3FDCC18}" srcId="{52F566AE-F10A-489C-A79F-638D87B77B74}" destId="{08C2163C-F0AB-41AF-AB01-6F762163242A}" srcOrd="0" destOrd="0" parTransId="{B6448FAC-4C3C-44FB-8B33-CEE5F6E965D5}" sibTransId="{17224173-4F00-41F3-BCA1-E395186DF1BF}"/>
    <dgm:cxn modelId="{640B9D43-892B-4F1D-AD07-5EB7C575A752}" srcId="{39A333CE-1704-4BA6-8B3E-C5185F0BF4EB}" destId="{1BDA074C-9248-42B3-8A19-FCBE70017F73}" srcOrd="0" destOrd="0" parTransId="{A5F03862-B926-4EF9-8268-35649FEA019E}" sibTransId="{9D8384EA-8891-4732-BCB4-1E89959502F0}"/>
    <dgm:cxn modelId="{140F43FB-D729-44C7-9D2E-C31815D84049}" type="presOf" srcId="{39A333CE-1704-4BA6-8B3E-C5185F0BF4EB}" destId="{D6C58727-FB67-4ED5-A18D-ECB262C5A2CF}" srcOrd="0" destOrd="0" presId="urn:microsoft.com/office/officeart/2005/8/layout/chevron2"/>
    <dgm:cxn modelId="{43B81176-3F88-4096-A4F7-950823F7B2D4}" srcId="{52F566AE-F10A-489C-A79F-638D87B77B74}" destId="{93E649CD-B6ED-4F41-920F-A6915D17110C}" srcOrd="2" destOrd="0" parTransId="{09517624-B27A-46FF-BEA6-8F2E080A1BB6}" sibTransId="{858DF809-DE65-40DC-9DFF-19EDF896E6C8}"/>
    <dgm:cxn modelId="{B20CED9B-C28D-492E-9298-EFD390267FD4}" type="presParOf" srcId="{D6C58727-FB67-4ED5-A18D-ECB262C5A2CF}" destId="{A176B727-7FE5-4D2A-99E9-5C9D2B11E401}" srcOrd="0" destOrd="0" presId="urn:microsoft.com/office/officeart/2005/8/layout/chevron2"/>
    <dgm:cxn modelId="{EE7A298A-8DC3-46B9-8A0D-19BE9E0273CC}" type="presParOf" srcId="{A176B727-7FE5-4D2A-99E9-5C9D2B11E401}" destId="{7DBF5B8C-9333-4658-9CCA-70F1BF6F8F06}" srcOrd="0" destOrd="0" presId="urn:microsoft.com/office/officeart/2005/8/layout/chevron2"/>
    <dgm:cxn modelId="{3AE3B0A7-4AA4-404F-880F-BD59D38E5136}" type="presParOf" srcId="{A176B727-7FE5-4D2A-99E9-5C9D2B11E401}" destId="{B99550CA-B2DB-454C-9351-A8FDF1D60722}" srcOrd="1" destOrd="0" presId="urn:microsoft.com/office/officeart/2005/8/layout/chevron2"/>
    <dgm:cxn modelId="{49D16A60-8DD8-4715-BC4D-7EAD73EAABD0}" type="presParOf" srcId="{D6C58727-FB67-4ED5-A18D-ECB262C5A2CF}" destId="{F543FCE2-8C02-4764-A660-1118DD40285B}" srcOrd="1" destOrd="0" presId="urn:microsoft.com/office/officeart/2005/8/layout/chevron2"/>
    <dgm:cxn modelId="{A7CBC48F-D29A-4688-B14B-E788E87F6192}" type="presParOf" srcId="{D6C58727-FB67-4ED5-A18D-ECB262C5A2CF}" destId="{5EE3A895-428D-4040-8A8D-07ABB2F947CA}" srcOrd="2" destOrd="0" presId="urn:microsoft.com/office/officeart/2005/8/layout/chevron2"/>
    <dgm:cxn modelId="{B59271E0-F17B-4A0C-A157-962A5730258C}" type="presParOf" srcId="{5EE3A895-428D-4040-8A8D-07ABB2F947CA}" destId="{210A01E7-DF94-4779-A5CB-E43655F0F0E7}" srcOrd="0" destOrd="0" presId="urn:microsoft.com/office/officeart/2005/8/layout/chevron2"/>
    <dgm:cxn modelId="{ED027D45-7C62-42E9-8641-3252733E2EC6}" type="presParOf" srcId="{5EE3A895-428D-4040-8A8D-07ABB2F947CA}" destId="{6DEBB45F-5254-4A34-850A-398D85F235D8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0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0.28204</cdr:x>
      <cdr:y>0.0918</cdr:y>
    </cdr:from>
    <cdr:to>
      <cdr:x>0.38155</cdr:x>
      <cdr:y>0.14039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3018160" y="448326"/>
          <a:ext cx="1064874" cy="237305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sz="1200" b="1" dirty="0">
              <a:solidFill>
                <a:srgbClr val="0070C0"/>
              </a:solidFill>
              <a:latin typeface="Arial" panose="020B0604020202020204" pitchFamily="34" charset="0"/>
            </a:rPr>
            <a:t>51,0 - 0,5%</a:t>
          </a:r>
        </a:p>
      </cdr:txBody>
    </cdr:sp>
  </cdr:relSizeAnchor>
  <cdr:relSizeAnchor xmlns:cdr="http://schemas.openxmlformats.org/drawingml/2006/chartDrawing">
    <cdr:from>
      <cdr:x>0.48401</cdr:x>
      <cdr:y>0.09736</cdr:y>
    </cdr:from>
    <cdr:to>
      <cdr:x>0.58733</cdr:x>
      <cdr:y>0.14506</cdr:y>
    </cdr:to>
    <cdr:sp macro="" textlink="">
      <cdr:nvSpPr>
        <cdr:cNvPr id="6" name="Прямоугольник 5"/>
        <cdr:cNvSpPr/>
      </cdr:nvSpPr>
      <cdr:spPr>
        <a:xfrm xmlns:a="http://schemas.openxmlformats.org/drawingml/2006/main">
          <a:off x="5179495" y="475468"/>
          <a:ext cx="1105646" cy="232959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200" b="1" dirty="0">
              <a:solidFill>
                <a:srgbClr val="0070C0"/>
              </a:solidFill>
              <a:latin typeface="Arial" panose="020B0604020202020204" pitchFamily="34" charset="0"/>
            </a:rPr>
            <a:t>3,5 - 0,04%</a:t>
          </a:r>
        </a:p>
      </cdr:txBody>
    </cdr:sp>
  </cdr:relSizeAnchor>
  <cdr:relSizeAnchor xmlns:cdr="http://schemas.openxmlformats.org/drawingml/2006/chartDrawing">
    <cdr:from>
      <cdr:x>0.67143</cdr:x>
      <cdr:y>0.10312</cdr:y>
    </cdr:from>
    <cdr:to>
      <cdr:x>0.77659</cdr:x>
      <cdr:y>0.15154</cdr:y>
    </cdr:to>
    <cdr:sp macro="" textlink="">
      <cdr:nvSpPr>
        <cdr:cNvPr id="13" name="Прямоугольник 12"/>
        <cdr:cNvSpPr/>
      </cdr:nvSpPr>
      <cdr:spPr>
        <a:xfrm xmlns:a="http://schemas.openxmlformats.org/drawingml/2006/main">
          <a:off x="7185068" y="503603"/>
          <a:ext cx="1125336" cy="236476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200" b="1" dirty="0">
              <a:solidFill>
                <a:srgbClr val="0070C0"/>
              </a:solidFill>
              <a:latin typeface="Arial" panose="020B0604020202020204" pitchFamily="34" charset="0"/>
            </a:rPr>
            <a:t>0,0 - 0%</a:t>
          </a:r>
        </a:p>
      </cdr:txBody>
    </cdr:sp>
  </cdr:relSizeAnchor>
</c:userShapes>
</file>

<file path=ppt/drawings/drawing10.xml><?xml version="1.0" encoding="utf-8"?>
<c:userShapes xmlns:c="http://schemas.openxmlformats.org/drawingml/2006/chart">
  <cdr:relSizeAnchor xmlns:cdr="http://schemas.openxmlformats.org/drawingml/2006/chartDrawing">
    <cdr:from>
      <cdr:x>0.52124</cdr:x>
      <cdr:y>0.61183</cdr:y>
    </cdr:from>
    <cdr:to>
      <cdr:x>0.90962</cdr:x>
      <cdr:y>0.75</cdr:y>
    </cdr:to>
    <cdr:sp macro="" textlink="">
      <cdr:nvSpPr>
        <cdr:cNvPr id="2" name="Прямоугольник 1">
          <a:extLst xmlns:a="http://schemas.openxmlformats.org/drawingml/2006/main">
            <a:ext uri="{FF2B5EF4-FFF2-40B4-BE49-F238E27FC236}">
              <a16:creationId xmlns="" xmlns:a16="http://schemas.microsoft.com/office/drawing/2014/main" id="{64FCEC5D-0663-424C-887E-8160E88CB421}"/>
            </a:ext>
          </a:extLst>
        </cdr:cNvPr>
        <cdr:cNvSpPr/>
      </cdr:nvSpPr>
      <cdr:spPr>
        <a:xfrm xmlns:a="http://schemas.openxmlformats.org/drawingml/2006/main">
          <a:off x="3395901" y="2862356"/>
          <a:ext cx="2530367" cy="646407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solidFill>
            <a:schemeClr val="bg1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l"/>
          <a:r>
            <a:rPr lang="ru-RU" sz="900" dirty="0">
              <a:solidFill>
                <a:schemeClr val="tx1"/>
              </a:solidFill>
            </a:rPr>
            <a:t>Ремонт, капитальный ремонт сети автомобильных дорог, мостов и путепроводов местного значения</a:t>
          </a:r>
        </a:p>
      </cdr:txBody>
    </cdr:sp>
  </cdr:relSizeAnchor>
  <cdr:relSizeAnchor xmlns:cdr="http://schemas.openxmlformats.org/drawingml/2006/chartDrawing">
    <cdr:from>
      <cdr:x>0.0683</cdr:x>
      <cdr:y>0.20016</cdr:y>
    </cdr:from>
    <cdr:to>
      <cdr:x>0.14848</cdr:x>
      <cdr:y>0.25181</cdr:y>
    </cdr:to>
    <cdr:sp macro="" textlink="">
      <cdr:nvSpPr>
        <cdr:cNvPr id="3" name="Прямоугольник 2">
          <a:extLst xmlns:a="http://schemas.openxmlformats.org/drawingml/2006/main">
            <a:ext uri="{FF2B5EF4-FFF2-40B4-BE49-F238E27FC236}">
              <a16:creationId xmlns="" xmlns:a16="http://schemas.microsoft.com/office/drawing/2014/main" id="{1BFD887C-88EB-499D-8BBF-C0FFA1DB6A22}"/>
            </a:ext>
          </a:extLst>
        </cdr:cNvPr>
        <cdr:cNvSpPr/>
      </cdr:nvSpPr>
      <cdr:spPr>
        <a:xfrm xmlns:a="http://schemas.openxmlformats.org/drawingml/2006/main">
          <a:off x="444963" y="936402"/>
          <a:ext cx="522410" cy="241675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dirty="0">
              <a:solidFill>
                <a:schemeClr val="tx1"/>
              </a:solidFill>
            </a:rPr>
            <a:t>100%</a:t>
          </a:r>
        </a:p>
      </cdr:txBody>
    </cdr:sp>
  </cdr:relSizeAnchor>
  <cdr:relSizeAnchor xmlns:cdr="http://schemas.openxmlformats.org/drawingml/2006/chartDrawing">
    <cdr:from>
      <cdr:x>0.06392</cdr:x>
      <cdr:y>0.47417</cdr:y>
    </cdr:from>
    <cdr:to>
      <cdr:x>0.12684</cdr:x>
      <cdr:y>0.52583</cdr:y>
    </cdr:to>
    <cdr:sp macro="" textlink="">
      <cdr:nvSpPr>
        <cdr:cNvPr id="4" name="Прямоугольник 3">
          <a:extLst xmlns:a="http://schemas.openxmlformats.org/drawingml/2006/main">
            <a:ext uri="{FF2B5EF4-FFF2-40B4-BE49-F238E27FC236}">
              <a16:creationId xmlns="" xmlns:a16="http://schemas.microsoft.com/office/drawing/2014/main" id="{A4AFD42A-5591-48B3-B7AB-72DDE7685741}"/>
            </a:ext>
          </a:extLst>
        </cdr:cNvPr>
        <cdr:cNvSpPr/>
      </cdr:nvSpPr>
      <cdr:spPr>
        <a:xfrm xmlns:a="http://schemas.openxmlformats.org/drawingml/2006/main">
          <a:off x="416459" y="2218332"/>
          <a:ext cx="409909" cy="241684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dirty="0">
              <a:solidFill>
                <a:schemeClr val="tx1"/>
              </a:solidFill>
            </a:rPr>
            <a:t>0%</a:t>
          </a:r>
        </a:p>
      </cdr:txBody>
    </cdr:sp>
  </cdr:relSizeAnchor>
  <cdr:relSizeAnchor xmlns:cdr="http://schemas.openxmlformats.org/drawingml/2006/chartDrawing">
    <cdr:from>
      <cdr:x>0.08483</cdr:x>
      <cdr:y>0.61183</cdr:y>
    </cdr:from>
    <cdr:to>
      <cdr:x>0.47321</cdr:x>
      <cdr:y>0.75</cdr:y>
    </cdr:to>
    <cdr:sp macro="" textlink="">
      <cdr:nvSpPr>
        <cdr:cNvPr id="5" name="Прямоугольник 4">
          <a:extLst xmlns:a="http://schemas.openxmlformats.org/drawingml/2006/main">
            <a:ext uri="{FF2B5EF4-FFF2-40B4-BE49-F238E27FC236}">
              <a16:creationId xmlns="" xmlns:a16="http://schemas.microsoft.com/office/drawing/2014/main" id="{EF0A70FD-8B1D-40DB-87B7-DAA1B0BF65C5}"/>
            </a:ext>
          </a:extLst>
        </cdr:cNvPr>
        <cdr:cNvSpPr/>
      </cdr:nvSpPr>
      <cdr:spPr>
        <a:xfrm xmlns:a="http://schemas.openxmlformats.org/drawingml/2006/main">
          <a:off x="552672" y="2862356"/>
          <a:ext cx="2530367" cy="646407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  <a:ln xmlns:a="http://schemas.openxmlformats.org/drawingml/2006/main">
          <a:solidFill>
            <a:schemeClr val="bg1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l"/>
          <a:r>
            <a:rPr lang="ru-RU" sz="900" dirty="0">
              <a:solidFill>
                <a:schemeClr val="tx1"/>
              </a:solidFill>
            </a:rPr>
            <a:t>Организация транспортного обслуживания населения по муниципальным маршрутам регулярных перевозок по регулируемым тарифам автомобильным транспортом в соответствии с муниципальными контрактами и договорами на выполнение работ по перевозке пассажиров</a:t>
          </a:r>
        </a:p>
      </cdr:txBody>
    </cdr:sp>
  </cdr:relSizeAnchor>
</c:userShapes>
</file>

<file path=ppt/drawings/drawing11.xml><?xml version="1.0" encoding="utf-8"?>
<c:userShapes xmlns:c="http://schemas.openxmlformats.org/drawingml/2006/chart">
  <cdr:relSizeAnchor xmlns:cdr="http://schemas.openxmlformats.org/drawingml/2006/chartDrawing">
    <cdr:from>
      <cdr:x>0.52124</cdr:x>
      <cdr:y>0.61183</cdr:y>
    </cdr:from>
    <cdr:to>
      <cdr:x>0.90962</cdr:x>
      <cdr:y>0.82187</cdr:y>
    </cdr:to>
    <cdr:sp macro="" textlink="">
      <cdr:nvSpPr>
        <cdr:cNvPr id="2" name="Прямоугольник 1">
          <a:extLst xmlns:a="http://schemas.openxmlformats.org/drawingml/2006/main">
            <a:ext uri="{FF2B5EF4-FFF2-40B4-BE49-F238E27FC236}">
              <a16:creationId xmlns="" xmlns:a16="http://schemas.microsoft.com/office/drawing/2014/main" id="{64FCEC5D-0663-424C-887E-8160E88CB421}"/>
            </a:ext>
          </a:extLst>
        </cdr:cNvPr>
        <cdr:cNvSpPr/>
      </cdr:nvSpPr>
      <cdr:spPr>
        <a:xfrm xmlns:a="http://schemas.openxmlformats.org/drawingml/2006/main">
          <a:off x="3395931" y="2862354"/>
          <a:ext cx="2530334" cy="98265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solidFill>
            <a:schemeClr val="bg1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l"/>
          <a:r>
            <a:rPr lang="ru-RU" sz="900" dirty="0">
              <a:solidFill>
                <a:schemeClr val="tx1"/>
              </a:solidFill>
            </a:rPr>
            <a:t>Внедрение целевой модели цифровой образовательной среды в общеобразовательных организациях и профессиональных образовательных организациях</a:t>
          </a:r>
        </a:p>
      </cdr:txBody>
    </cdr:sp>
  </cdr:relSizeAnchor>
  <cdr:relSizeAnchor xmlns:cdr="http://schemas.openxmlformats.org/drawingml/2006/chartDrawing">
    <cdr:from>
      <cdr:x>0.0683</cdr:x>
      <cdr:y>0.20016</cdr:y>
    </cdr:from>
    <cdr:to>
      <cdr:x>0.14848</cdr:x>
      <cdr:y>0.25181</cdr:y>
    </cdr:to>
    <cdr:sp macro="" textlink="">
      <cdr:nvSpPr>
        <cdr:cNvPr id="3" name="Прямоугольник 2">
          <a:extLst xmlns:a="http://schemas.openxmlformats.org/drawingml/2006/main">
            <a:ext uri="{FF2B5EF4-FFF2-40B4-BE49-F238E27FC236}">
              <a16:creationId xmlns="" xmlns:a16="http://schemas.microsoft.com/office/drawing/2014/main" id="{1BFD887C-88EB-499D-8BBF-C0FFA1DB6A22}"/>
            </a:ext>
          </a:extLst>
        </cdr:cNvPr>
        <cdr:cNvSpPr/>
      </cdr:nvSpPr>
      <cdr:spPr>
        <a:xfrm xmlns:a="http://schemas.openxmlformats.org/drawingml/2006/main">
          <a:off x="444963" y="936402"/>
          <a:ext cx="522410" cy="241675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dirty="0">
              <a:solidFill>
                <a:schemeClr val="tx1"/>
              </a:solidFill>
            </a:rPr>
            <a:t>100%</a:t>
          </a:r>
        </a:p>
      </cdr:txBody>
    </cdr:sp>
  </cdr:relSizeAnchor>
  <cdr:relSizeAnchor xmlns:cdr="http://schemas.openxmlformats.org/drawingml/2006/chartDrawing">
    <cdr:from>
      <cdr:x>0.06392</cdr:x>
      <cdr:y>0.47417</cdr:y>
    </cdr:from>
    <cdr:to>
      <cdr:x>0.12684</cdr:x>
      <cdr:y>0.52583</cdr:y>
    </cdr:to>
    <cdr:sp macro="" textlink="">
      <cdr:nvSpPr>
        <cdr:cNvPr id="4" name="Прямоугольник 3">
          <a:extLst xmlns:a="http://schemas.openxmlformats.org/drawingml/2006/main">
            <a:ext uri="{FF2B5EF4-FFF2-40B4-BE49-F238E27FC236}">
              <a16:creationId xmlns="" xmlns:a16="http://schemas.microsoft.com/office/drawing/2014/main" id="{A4AFD42A-5591-48B3-B7AB-72DDE7685741}"/>
            </a:ext>
          </a:extLst>
        </cdr:cNvPr>
        <cdr:cNvSpPr/>
      </cdr:nvSpPr>
      <cdr:spPr>
        <a:xfrm xmlns:a="http://schemas.openxmlformats.org/drawingml/2006/main">
          <a:off x="416459" y="2218332"/>
          <a:ext cx="409909" cy="241684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dirty="0">
              <a:solidFill>
                <a:schemeClr val="tx1"/>
              </a:solidFill>
            </a:rPr>
            <a:t>0%</a:t>
          </a:r>
        </a:p>
      </cdr:txBody>
    </cdr:sp>
  </cdr:relSizeAnchor>
  <cdr:relSizeAnchor xmlns:cdr="http://schemas.openxmlformats.org/drawingml/2006/chartDrawing">
    <cdr:from>
      <cdr:x>0.08483</cdr:x>
      <cdr:y>0.61183</cdr:y>
    </cdr:from>
    <cdr:to>
      <cdr:x>0.47321</cdr:x>
      <cdr:y>0.78762</cdr:y>
    </cdr:to>
    <cdr:sp macro="" textlink="">
      <cdr:nvSpPr>
        <cdr:cNvPr id="5" name="Прямоугольник 4">
          <a:extLst xmlns:a="http://schemas.openxmlformats.org/drawingml/2006/main">
            <a:ext uri="{FF2B5EF4-FFF2-40B4-BE49-F238E27FC236}">
              <a16:creationId xmlns="" xmlns:a16="http://schemas.microsoft.com/office/drawing/2014/main" id="{EF0A70FD-8B1D-40DB-87B7-DAA1B0BF65C5}"/>
            </a:ext>
          </a:extLst>
        </cdr:cNvPr>
        <cdr:cNvSpPr/>
      </cdr:nvSpPr>
      <cdr:spPr>
        <a:xfrm xmlns:a="http://schemas.openxmlformats.org/drawingml/2006/main">
          <a:off x="552676" y="2862354"/>
          <a:ext cx="2530334" cy="822394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  <a:ln xmlns:a="http://schemas.openxmlformats.org/drawingml/2006/main">
          <a:solidFill>
            <a:schemeClr val="bg1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l"/>
          <a:r>
            <a:rPr lang="ru-RU" sz="900" dirty="0">
              <a:solidFill>
                <a:schemeClr val="tx1"/>
              </a:solidFill>
            </a:rPr>
            <a:t>Расходы на обеспечение деятельности (оказание услуг) муниципальных учреждений - многофункциональный центр предоставления государственных и муниципальных услуг</a:t>
          </a:r>
        </a:p>
      </cdr:txBody>
    </cdr:sp>
  </cdr:relSizeAnchor>
</c:userShapes>
</file>

<file path=ppt/drawings/drawing12.xml><?xml version="1.0" encoding="utf-8"?>
<c:userShapes xmlns:c="http://schemas.openxmlformats.org/drawingml/2006/chart">
  <cdr:relSizeAnchor xmlns:cdr="http://schemas.openxmlformats.org/drawingml/2006/chartDrawing">
    <cdr:from>
      <cdr:x>0.58413</cdr:x>
      <cdr:y>0.61502</cdr:y>
    </cdr:from>
    <cdr:to>
      <cdr:x>0.7799</cdr:x>
      <cdr:y>0.96218</cdr:y>
    </cdr:to>
    <cdr:sp macro="" textlink="">
      <cdr:nvSpPr>
        <cdr:cNvPr id="2" name="Прямоугольник 1">
          <a:extLst xmlns:a="http://schemas.openxmlformats.org/drawingml/2006/main">
            <a:ext uri="{FF2B5EF4-FFF2-40B4-BE49-F238E27FC236}">
              <a16:creationId xmlns="" xmlns:a16="http://schemas.microsoft.com/office/drawing/2014/main" id="{64FCEC5D-0663-424C-887E-8160E88CB421}"/>
            </a:ext>
          </a:extLst>
        </cdr:cNvPr>
        <cdr:cNvSpPr/>
      </cdr:nvSpPr>
      <cdr:spPr>
        <a:xfrm xmlns:a="http://schemas.openxmlformats.org/drawingml/2006/main">
          <a:off x="3805657" y="2877281"/>
          <a:ext cx="1275437" cy="1624123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solidFill>
            <a:schemeClr val="bg1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l"/>
          <a:r>
            <a:rPr lang="ru-RU" sz="900" dirty="0">
              <a:solidFill>
                <a:schemeClr val="tx1"/>
              </a:solidFill>
            </a:rPr>
            <a:t>Реализация программ формирования современной городской среды в части достижения основного результата по благоустройству общественных территорий</a:t>
          </a:r>
        </a:p>
      </cdr:txBody>
    </cdr:sp>
  </cdr:relSizeAnchor>
  <cdr:relSizeAnchor xmlns:cdr="http://schemas.openxmlformats.org/drawingml/2006/chartDrawing">
    <cdr:from>
      <cdr:x>0.0683</cdr:x>
      <cdr:y>0.20016</cdr:y>
    </cdr:from>
    <cdr:to>
      <cdr:x>0.14848</cdr:x>
      <cdr:y>0.25181</cdr:y>
    </cdr:to>
    <cdr:sp macro="" textlink="">
      <cdr:nvSpPr>
        <cdr:cNvPr id="3" name="Прямоугольник 2">
          <a:extLst xmlns:a="http://schemas.openxmlformats.org/drawingml/2006/main">
            <a:ext uri="{FF2B5EF4-FFF2-40B4-BE49-F238E27FC236}">
              <a16:creationId xmlns="" xmlns:a16="http://schemas.microsoft.com/office/drawing/2014/main" id="{1BFD887C-88EB-499D-8BBF-C0FFA1DB6A22}"/>
            </a:ext>
          </a:extLst>
        </cdr:cNvPr>
        <cdr:cNvSpPr/>
      </cdr:nvSpPr>
      <cdr:spPr>
        <a:xfrm xmlns:a="http://schemas.openxmlformats.org/drawingml/2006/main">
          <a:off x="444963" y="936402"/>
          <a:ext cx="522410" cy="241675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dirty="0">
              <a:solidFill>
                <a:schemeClr val="tx1"/>
              </a:solidFill>
            </a:rPr>
            <a:t>100%</a:t>
          </a:r>
        </a:p>
      </cdr:txBody>
    </cdr:sp>
  </cdr:relSizeAnchor>
  <cdr:relSizeAnchor xmlns:cdr="http://schemas.openxmlformats.org/drawingml/2006/chartDrawing">
    <cdr:from>
      <cdr:x>0.06392</cdr:x>
      <cdr:y>0.47417</cdr:y>
    </cdr:from>
    <cdr:to>
      <cdr:x>0.12684</cdr:x>
      <cdr:y>0.52583</cdr:y>
    </cdr:to>
    <cdr:sp macro="" textlink="">
      <cdr:nvSpPr>
        <cdr:cNvPr id="4" name="Прямоугольник 3">
          <a:extLst xmlns:a="http://schemas.openxmlformats.org/drawingml/2006/main">
            <a:ext uri="{FF2B5EF4-FFF2-40B4-BE49-F238E27FC236}">
              <a16:creationId xmlns="" xmlns:a16="http://schemas.microsoft.com/office/drawing/2014/main" id="{A4AFD42A-5591-48B3-B7AB-72DDE7685741}"/>
            </a:ext>
          </a:extLst>
        </cdr:cNvPr>
        <cdr:cNvSpPr/>
      </cdr:nvSpPr>
      <cdr:spPr>
        <a:xfrm xmlns:a="http://schemas.openxmlformats.org/drawingml/2006/main">
          <a:off x="416459" y="2218332"/>
          <a:ext cx="409909" cy="241684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dirty="0">
              <a:solidFill>
                <a:schemeClr val="tx1"/>
              </a:solidFill>
            </a:rPr>
            <a:t>0%</a:t>
          </a:r>
        </a:p>
      </cdr:txBody>
    </cdr:sp>
  </cdr:relSizeAnchor>
  <cdr:relSizeAnchor xmlns:cdr="http://schemas.openxmlformats.org/drawingml/2006/chartDrawing">
    <cdr:from>
      <cdr:x>0.80757</cdr:x>
      <cdr:y>0.61502</cdr:y>
    </cdr:from>
    <cdr:to>
      <cdr:x>0.96823</cdr:x>
      <cdr:y>0.85843</cdr:y>
    </cdr:to>
    <cdr:sp macro="" textlink="">
      <cdr:nvSpPr>
        <cdr:cNvPr id="5" name="Прямоугольник 4">
          <a:extLst xmlns:a="http://schemas.openxmlformats.org/drawingml/2006/main">
            <a:ext uri="{FF2B5EF4-FFF2-40B4-BE49-F238E27FC236}">
              <a16:creationId xmlns="" xmlns:a16="http://schemas.microsoft.com/office/drawing/2014/main" id="{EF0A70FD-8B1D-40DB-87B7-DAA1B0BF65C5}"/>
            </a:ext>
          </a:extLst>
        </cdr:cNvPr>
        <cdr:cNvSpPr/>
      </cdr:nvSpPr>
      <cdr:spPr>
        <a:xfrm xmlns:a="http://schemas.openxmlformats.org/drawingml/2006/main">
          <a:off x="5261409" y="2877282"/>
          <a:ext cx="1046690" cy="1138767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solidFill>
            <a:schemeClr val="bg1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l"/>
          <a:r>
            <a:rPr lang="ru-RU" sz="900" dirty="0">
              <a:solidFill>
                <a:schemeClr val="tx1"/>
              </a:solidFill>
            </a:rPr>
            <a:t>Обустройство и установка детских игровых площадок на территории муниципальных образований Московской области</a:t>
          </a:r>
        </a:p>
      </cdr:txBody>
    </cdr:sp>
  </cdr:relSizeAnchor>
  <cdr:relSizeAnchor xmlns:cdr="http://schemas.openxmlformats.org/drawingml/2006/chartDrawing">
    <cdr:from>
      <cdr:x>0.178</cdr:x>
      <cdr:y>0.61183</cdr:y>
    </cdr:from>
    <cdr:to>
      <cdr:x>0.36847</cdr:x>
      <cdr:y>0.75</cdr:y>
    </cdr:to>
    <cdr:sp macro="" textlink="">
      <cdr:nvSpPr>
        <cdr:cNvPr id="6" name="Прямоугольник 5">
          <a:extLst xmlns:a="http://schemas.openxmlformats.org/drawingml/2006/main">
            <a:ext uri="{FF2B5EF4-FFF2-40B4-BE49-F238E27FC236}">
              <a16:creationId xmlns="" xmlns:a16="http://schemas.microsoft.com/office/drawing/2014/main" id="{E892F38A-899E-40DC-B077-5EA3700280FA}"/>
            </a:ext>
          </a:extLst>
        </cdr:cNvPr>
        <cdr:cNvSpPr/>
      </cdr:nvSpPr>
      <cdr:spPr>
        <a:xfrm xmlns:a="http://schemas.openxmlformats.org/drawingml/2006/main">
          <a:off x="1159659" y="2862355"/>
          <a:ext cx="1240986" cy="646408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  <a:ln xmlns:a="http://schemas.openxmlformats.org/drawingml/2006/main">
          <a:solidFill>
            <a:schemeClr val="bg1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l"/>
          <a:r>
            <a:rPr lang="ru-RU" sz="900" dirty="0">
              <a:solidFill>
                <a:schemeClr val="tx1"/>
              </a:solidFill>
            </a:rPr>
            <a:t>Комплексное благоустройство территорий муниципальных образований Московской области</a:t>
          </a:r>
        </a:p>
      </cdr:txBody>
    </cdr:sp>
  </cdr:relSizeAnchor>
  <cdr:relSizeAnchor xmlns:cdr="http://schemas.openxmlformats.org/drawingml/2006/chartDrawing">
    <cdr:from>
      <cdr:x>0.02121</cdr:x>
      <cdr:y>0.61183</cdr:y>
    </cdr:from>
    <cdr:to>
      <cdr:x>0.18186</cdr:x>
      <cdr:y>0.75</cdr:y>
    </cdr:to>
    <cdr:sp macro="" textlink="">
      <cdr:nvSpPr>
        <cdr:cNvPr id="7" name="Прямоугольник 6">
          <a:extLst xmlns:a="http://schemas.openxmlformats.org/drawingml/2006/main">
            <a:ext uri="{FF2B5EF4-FFF2-40B4-BE49-F238E27FC236}">
              <a16:creationId xmlns="" xmlns:a16="http://schemas.microsoft.com/office/drawing/2014/main" id="{E892F38A-899E-40DC-B077-5EA3700280FA}"/>
            </a:ext>
          </a:extLst>
        </cdr:cNvPr>
        <cdr:cNvSpPr/>
      </cdr:nvSpPr>
      <cdr:spPr>
        <a:xfrm xmlns:a="http://schemas.openxmlformats.org/drawingml/2006/main">
          <a:off x="138165" y="2862355"/>
          <a:ext cx="1046690" cy="646408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  <a:ln xmlns:a="http://schemas.openxmlformats.org/drawingml/2006/main">
          <a:solidFill>
            <a:schemeClr val="bg1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l"/>
          <a:r>
            <a:rPr lang="ru-RU" sz="900" dirty="0">
              <a:solidFill>
                <a:schemeClr val="tx1"/>
              </a:solidFill>
            </a:rPr>
            <a:t>Благоустройство общественных территорий</a:t>
          </a:r>
        </a:p>
      </cdr:txBody>
    </cdr:sp>
  </cdr:relSizeAnchor>
  <cdr:relSizeAnchor xmlns:cdr="http://schemas.openxmlformats.org/drawingml/2006/chartDrawing">
    <cdr:from>
      <cdr:x>0.35387</cdr:x>
      <cdr:y>0.61183</cdr:y>
    </cdr:from>
    <cdr:to>
      <cdr:x>0.5918</cdr:x>
      <cdr:y>0.85337</cdr:y>
    </cdr:to>
    <cdr:sp macro="" textlink="">
      <cdr:nvSpPr>
        <cdr:cNvPr id="8" name="Прямоугольник 7">
          <a:extLst xmlns:a="http://schemas.openxmlformats.org/drawingml/2006/main">
            <a:ext uri="{FF2B5EF4-FFF2-40B4-BE49-F238E27FC236}">
              <a16:creationId xmlns="" xmlns:a16="http://schemas.microsoft.com/office/drawing/2014/main" id="{FBE10D75-BBE6-45BA-9C35-45E0DE99DD5E}"/>
            </a:ext>
          </a:extLst>
        </cdr:cNvPr>
        <cdr:cNvSpPr/>
      </cdr:nvSpPr>
      <cdr:spPr>
        <a:xfrm xmlns:a="http://schemas.openxmlformats.org/drawingml/2006/main">
          <a:off x="2305508" y="2862355"/>
          <a:ext cx="1550101" cy="1130002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  <a:ln xmlns:a="http://schemas.openxmlformats.org/drawingml/2006/main">
          <a:solidFill>
            <a:schemeClr val="bg1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l"/>
          <a:r>
            <a:rPr lang="ru-RU" sz="900" dirty="0">
              <a:solidFill>
                <a:schemeClr val="tx1"/>
              </a:solidFill>
            </a:rPr>
            <a:t>Создание комфортной городской среды в малых городах и исторических поселениях - победителях Всероссийского конкурса лучших проектов создания комфортной городской среды</a:t>
          </a:r>
        </a:p>
      </cdr:txBody>
    </cdr:sp>
  </cdr:relSizeAnchor>
</c:userShapes>
</file>

<file path=ppt/drawings/drawing13.xml><?xml version="1.0" encoding="utf-8"?>
<c:userShapes xmlns:c="http://schemas.openxmlformats.org/drawingml/2006/chart">
  <cdr:relSizeAnchor xmlns:cdr="http://schemas.openxmlformats.org/drawingml/2006/chartDrawing">
    <cdr:from>
      <cdr:x>0.54331</cdr:x>
      <cdr:y>0.61586</cdr:y>
    </cdr:from>
    <cdr:to>
      <cdr:x>0.9878</cdr:x>
      <cdr:y>0.8259</cdr:y>
    </cdr:to>
    <cdr:sp macro="" textlink="">
      <cdr:nvSpPr>
        <cdr:cNvPr id="2" name="Прямоугольник 1">
          <a:extLst xmlns:a="http://schemas.openxmlformats.org/drawingml/2006/main">
            <a:ext uri="{FF2B5EF4-FFF2-40B4-BE49-F238E27FC236}">
              <a16:creationId xmlns="" xmlns:a16="http://schemas.microsoft.com/office/drawing/2014/main" id="{64FCEC5D-0663-424C-887E-8160E88CB421}"/>
            </a:ext>
          </a:extLst>
        </cdr:cNvPr>
        <cdr:cNvSpPr/>
      </cdr:nvSpPr>
      <cdr:spPr>
        <a:xfrm xmlns:a="http://schemas.openxmlformats.org/drawingml/2006/main">
          <a:off x="3539751" y="2881202"/>
          <a:ext cx="2895836" cy="98265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solidFill>
            <a:schemeClr val="bg1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l"/>
          <a:r>
            <a:rPr lang="ru-RU" sz="1000" dirty="0">
              <a:solidFill>
                <a:schemeClr val="tx1"/>
              </a:solidFill>
            </a:rPr>
            <a:t>Проектирование и строительство физкультурно-оздоровительных комплексов размере 12 029,4 тыс. рублей (г. Дрезна, 4 микрорайон, ул. Южная, ФОК с плавательным бассейном)</a:t>
          </a:r>
        </a:p>
      </cdr:txBody>
    </cdr:sp>
  </cdr:relSizeAnchor>
  <cdr:relSizeAnchor xmlns:cdr="http://schemas.openxmlformats.org/drawingml/2006/chartDrawing">
    <cdr:from>
      <cdr:x>0.0683</cdr:x>
      <cdr:y>0.20016</cdr:y>
    </cdr:from>
    <cdr:to>
      <cdr:x>0.14848</cdr:x>
      <cdr:y>0.25181</cdr:y>
    </cdr:to>
    <cdr:sp macro="" textlink="">
      <cdr:nvSpPr>
        <cdr:cNvPr id="3" name="Прямоугольник 2">
          <a:extLst xmlns:a="http://schemas.openxmlformats.org/drawingml/2006/main">
            <a:ext uri="{FF2B5EF4-FFF2-40B4-BE49-F238E27FC236}">
              <a16:creationId xmlns="" xmlns:a16="http://schemas.microsoft.com/office/drawing/2014/main" id="{1BFD887C-88EB-499D-8BBF-C0FFA1DB6A22}"/>
            </a:ext>
          </a:extLst>
        </cdr:cNvPr>
        <cdr:cNvSpPr/>
      </cdr:nvSpPr>
      <cdr:spPr>
        <a:xfrm xmlns:a="http://schemas.openxmlformats.org/drawingml/2006/main">
          <a:off x="444963" y="936402"/>
          <a:ext cx="522410" cy="241675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dirty="0">
              <a:solidFill>
                <a:schemeClr val="tx1"/>
              </a:solidFill>
            </a:rPr>
            <a:t>100%</a:t>
          </a:r>
        </a:p>
      </cdr:txBody>
    </cdr:sp>
  </cdr:relSizeAnchor>
  <cdr:relSizeAnchor xmlns:cdr="http://schemas.openxmlformats.org/drawingml/2006/chartDrawing">
    <cdr:from>
      <cdr:x>0.06392</cdr:x>
      <cdr:y>0.47417</cdr:y>
    </cdr:from>
    <cdr:to>
      <cdr:x>0.12684</cdr:x>
      <cdr:y>0.52583</cdr:y>
    </cdr:to>
    <cdr:sp macro="" textlink="">
      <cdr:nvSpPr>
        <cdr:cNvPr id="4" name="Прямоугольник 3">
          <a:extLst xmlns:a="http://schemas.openxmlformats.org/drawingml/2006/main">
            <a:ext uri="{FF2B5EF4-FFF2-40B4-BE49-F238E27FC236}">
              <a16:creationId xmlns="" xmlns:a16="http://schemas.microsoft.com/office/drawing/2014/main" id="{A4AFD42A-5591-48B3-B7AB-72DDE7685741}"/>
            </a:ext>
          </a:extLst>
        </cdr:cNvPr>
        <cdr:cNvSpPr/>
      </cdr:nvSpPr>
      <cdr:spPr>
        <a:xfrm xmlns:a="http://schemas.openxmlformats.org/drawingml/2006/main">
          <a:off x="416459" y="2218332"/>
          <a:ext cx="409909" cy="241684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dirty="0">
              <a:solidFill>
                <a:schemeClr val="tx1"/>
              </a:solidFill>
            </a:rPr>
            <a:t>0%</a:t>
          </a:r>
        </a:p>
      </cdr:txBody>
    </cdr:sp>
  </cdr:relSizeAnchor>
  <cdr:relSizeAnchor xmlns:cdr="http://schemas.openxmlformats.org/drawingml/2006/chartDrawing">
    <cdr:from>
      <cdr:x>0.04227</cdr:x>
      <cdr:y>0.61183</cdr:y>
    </cdr:from>
    <cdr:to>
      <cdr:x>0.52958</cdr:x>
      <cdr:y>0.84077</cdr:y>
    </cdr:to>
    <cdr:sp macro="" textlink="">
      <cdr:nvSpPr>
        <cdr:cNvPr id="5" name="Прямоугольник 4">
          <a:extLst xmlns:a="http://schemas.openxmlformats.org/drawingml/2006/main">
            <a:ext uri="{FF2B5EF4-FFF2-40B4-BE49-F238E27FC236}">
              <a16:creationId xmlns="" xmlns:a16="http://schemas.microsoft.com/office/drawing/2014/main" id="{EF0A70FD-8B1D-40DB-87B7-DAA1B0BF65C5}"/>
            </a:ext>
          </a:extLst>
        </cdr:cNvPr>
        <cdr:cNvSpPr/>
      </cdr:nvSpPr>
      <cdr:spPr>
        <a:xfrm xmlns:a="http://schemas.openxmlformats.org/drawingml/2006/main">
          <a:off x="275385" y="2862353"/>
          <a:ext cx="3174914" cy="1071073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  <a:ln xmlns:a="http://schemas.openxmlformats.org/drawingml/2006/main">
          <a:solidFill>
            <a:schemeClr val="bg1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l"/>
          <a:r>
            <a:rPr lang="ru-RU" sz="1000" dirty="0">
              <a:solidFill>
                <a:schemeClr val="tx1"/>
              </a:solidFill>
            </a:rPr>
            <a:t>Капитальные вложения в общеобразовательные организации в целях обеспечения односменного режима обучения в размере 579 529,0 тыс. рублей (пристройка на 400 мест к зданию МОУ лицей, ул. Володарского и школа на 550 мест г. Ликино-Дулево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0.66588</cdr:x>
      <cdr:y>0.12804</cdr:y>
    </cdr:from>
    <cdr:to>
      <cdr:x>0.9875</cdr:x>
      <cdr:y>0.2858</cdr:y>
    </cdr:to>
    <cdr:pic>
      <cdr:nvPicPr>
        <cdr:cNvPr id="2" name="chart">
          <a:extLst xmlns:a="http://schemas.openxmlformats.org/drawingml/2006/main">
            <a:ext uri="{FF2B5EF4-FFF2-40B4-BE49-F238E27FC236}">
              <a16:creationId xmlns="" xmlns:a16="http://schemas.microsoft.com/office/drawing/2014/main" id="{B101B80C-C534-4B3C-BB37-A47A4919EA59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8116262" y="663008"/>
          <a:ext cx="3920068" cy="816935"/>
        </a:xfrm>
        <a:prstGeom xmlns:a="http://schemas.openxmlformats.org/drawingml/2006/main" prst="rect">
          <a:avLst/>
        </a:prstGeom>
      </cdr:spPr>
    </cdr:pic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0.00196</cdr:x>
      <cdr:y>0.02009</cdr:y>
    </cdr:from>
    <cdr:to>
      <cdr:x>0.64846</cdr:x>
      <cdr:y>0.12504</cdr:y>
    </cdr:to>
    <cdr:sp macro="" textlink="">
      <cdr:nvSpPr>
        <cdr:cNvPr id="2" name="Выноска 1 1"/>
        <cdr:cNvSpPr/>
      </cdr:nvSpPr>
      <cdr:spPr>
        <a:xfrm xmlns:a="http://schemas.openxmlformats.org/drawingml/2006/main">
          <a:off x="10940" y="44669"/>
          <a:ext cx="3608559" cy="233348"/>
        </a:xfrm>
        <a:prstGeom xmlns:a="http://schemas.openxmlformats.org/drawingml/2006/main" prst="borderCallout1">
          <a:avLst>
            <a:gd name="adj1" fmla="val 187178"/>
            <a:gd name="adj2" fmla="val 65367"/>
            <a:gd name="adj3" fmla="val 101787"/>
            <a:gd name="adj4" fmla="val 55458"/>
          </a:avLst>
        </a:prstGeom>
        <a:solidFill xmlns:a="http://schemas.openxmlformats.org/drawingml/2006/main">
          <a:schemeClr val="bg1"/>
        </a:solidFill>
        <a:ln xmlns:a="http://schemas.openxmlformats.org/drawingml/2006/main">
          <a:solidFill>
            <a:schemeClr val="accent1">
              <a:shade val="50000"/>
            </a:schemeClr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sz="1200" dirty="0">
              <a:solidFill>
                <a:schemeClr val="tx1"/>
              </a:solidFill>
              <a:latin typeface="PT Sans" panose="020B0503020203020204"/>
            </a:rPr>
            <a:t>Непрограммные расходы </a:t>
          </a:r>
          <a:r>
            <a:rPr lang="ru-RU" sz="1200" b="1" dirty="0">
              <a:solidFill>
                <a:schemeClr val="accent1"/>
              </a:solidFill>
              <a:latin typeface="PT Sans" panose="020B0503020203020204"/>
            </a:rPr>
            <a:t>21,3</a:t>
          </a:r>
          <a:r>
            <a:rPr lang="ru-RU" sz="1200" b="1" dirty="0">
              <a:solidFill>
                <a:srgbClr val="AF2F2E"/>
              </a:solidFill>
              <a:latin typeface="PT Sans" panose="020B0503020203020204"/>
            </a:rPr>
            <a:t> </a:t>
          </a:r>
          <a:r>
            <a:rPr lang="ru-RU" sz="1200" dirty="0">
              <a:solidFill>
                <a:schemeClr val="tx1"/>
              </a:solidFill>
              <a:latin typeface="PT Sans" panose="020B0503020203020204"/>
            </a:rPr>
            <a:t>млн. руб. (0,2%)</a:t>
          </a: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0.00196</cdr:x>
      <cdr:y>0.02009</cdr:y>
    </cdr:from>
    <cdr:to>
      <cdr:x>0.69423</cdr:x>
      <cdr:y>0.12504</cdr:y>
    </cdr:to>
    <cdr:sp macro="" textlink="">
      <cdr:nvSpPr>
        <cdr:cNvPr id="2" name="Выноска 1 1"/>
        <cdr:cNvSpPr/>
      </cdr:nvSpPr>
      <cdr:spPr>
        <a:xfrm xmlns:a="http://schemas.openxmlformats.org/drawingml/2006/main">
          <a:off x="10940" y="44669"/>
          <a:ext cx="3863991" cy="233348"/>
        </a:xfrm>
        <a:prstGeom xmlns:a="http://schemas.openxmlformats.org/drawingml/2006/main" prst="borderCallout1">
          <a:avLst>
            <a:gd name="adj1" fmla="val 207588"/>
            <a:gd name="adj2" fmla="val 62595"/>
            <a:gd name="adj3" fmla="val 101787"/>
            <a:gd name="adj4" fmla="val 55458"/>
          </a:avLst>
        </a:prstGeom>
        <a:solidFill xmlns:a="http://schemas.openxmlformats.org/drawingml/2006/main">
          <a:schemeClr val="bg1"/>
        </a:solidFill>
        <a:ln xmlns:a="http://schemas.openxmlformats.org/drawingml/2006/main">
          <a:solidFill>
            <a:schemeClr val="accent1">
              <a:shade val="50000"/>
            </a:schemeClr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sz="1200" dirty="0">
              <a:solidFill>
                <a:schemeClr val="tx1"/>
              </a:solidFill>
              <a:latin typeface="PT Sans" panose="020B0503020203020204"/>
            </a:rPr>
            <a:t>Непрограммные расходы </a:t>
          </a:r>
          <a:r>
            <a:rPr lang="ru-RU" sz="1200" b="1" dirty="0">
              <a:solidFill>
                <a:schemeClr val="accent1"/>
              </a:solidFill>
              <a:latin typeface="PT Sans" panose="020B0503020203020204"/>
            </a:rPr>
            <a:t>20,3</a:t>
          </a:r>
          <a:r>
            <a:rPr lang="ru-RU" sz="1200" b="1" dirty="0">
              <a:solidFill>
                <a:srgbClr val="AF2F2E"/>
              </a:solidFill>
              <a:latin typeface="PT Sans" panose="020B0503020203020204"/>
            </a:rPr>
            <a:t> </a:t>
          </a:r>
          <a:r>
            <a:rPr lang="ru-RU" sz="1200" dirty="0">
              <a:solidFill>
                <a:schemeClr val="tx1"/>
              </a:solidFill>
              <a:latin typeface="PT Sans" panose="020B0503020203020204"/>
            </a:rPr>
            <a:t>млн. руб. (0,2%)</a:t>
          </a: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0.00196</cdr:x>
      <cdr:y>0.02009</cdr:y>
    </cdr:from>
    <cdr:to>
      <cdr:x>0.65668</cdr:x>
      <cdr:y>0.12504</cdr:y>
    </cdr:to>
    <cdr:sp macro="" textlink="">
      <cdr:nvSpPr>
        <cdr:cNvPr id="2" name="Выноска 1 1"/>
        <cdr:cNvSpPr/>
      </cdr:nvSpPr>
      <cdr:spPr>
        <a:xfrm xmlns:a="http://schemas.openxmlformats.org/drawingml/2006/main">
          <a:off x="10939" y="44669"/>
          <a:ext cx="3654441" cy="233348"/>
        </a:xfrm>
        <a:prstGeom xmlns:a="http://schemas.openxmlformats.org/drawingml/2006/main" prst="borderCallout1">
          <a:avLst>
            <a:gd name="adj1" fmla="val 203505"/>
            <a:gd name="adj2" fmla="val 66906"/>
            <a:gd name="adj3" fmla="val 101787"/>
            <a:gd name="adj4" fmla="val 55458"/>
          </a:avLst>
        </a:prstGeom>
        <a:solidFill xmlns:a="http://schemas.openxmlformats.org/drawingml/2006/main">
          <a:schemeClr val="bg1"/>
        </a:solidFill>
        <a:ln xmlns:a="http://schemas.openxmlformats.org/drawingml/2006/main">
          <a:solidFill>
            <a:schemeClr val="accent1">
              <a:shade val="50000"/>
            </a:schemeClr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sz="1200" dirty="0">
              <a:solidFill>
                <a:schemeClr val="tx1"/>
              </a:solidFill>
              <a:latin typeface="PT Sans" panose="020B0503020203020204"/>
            </a:rPr>
            <a:t>Непрограммные расходы </a:t>
          </a:r>
          <a:r>
            <a:rPr lang="ru-RU" sz="1200" b="1" dirty="0">
              <a:solidFill>
                <a:schemeClr val="accent1"/>
              </a:solidFill>
              <a:latin typeface="PT Sans" panose="020B0503020203020204"/>
            </a:rPr>
            <a:t>89,3</a:t>
          </a:r>
          <a:r>
            <a:rPr lang="ru-RU" sz="1200" b="1" dirty="0">
              <a:solidFill>
                <a:srgbClr val="AF2F2E"/>
              </a:solidFill>
              <a:latin typeface="PT Sans" panose="020B0503020203020204"/>
            </a:rPr>
            <a:t> </a:t>
          </a:r>
          <a:r>
            <a:rPr lang="ru-RU" sz="1200" dirty="0">
              <a:solidFill>
                <a:schemeClr val="tx1"/>
              </a:solidFill>
              <a:latin typeface="PT Sans" panose="020B0503020203020204"/>
            </a:rPr>
            <a:t>млн. руб. (1%)</a:t>
          </a:r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0.00196</cdr:x>
      <cdr:y>0.02009</cdr:y>
    </cdr:from>
    <cdr:to>
      <cdr:x>0.64846</cdr:x>
      <cdr:y>0.12504</cdr:y>
    </cdr:to>
    <cdr:sp macro="" textlink="">
      <cdr:nvSpPr>
        <cdr:cNvPr id="2" name="Выноска 1 1"/>
        <cdr:cNvSpPr/>
      </cdr:nvSpPr>
      <cdr:spPr>
        <a:xfrm xmlns:a="http://schemas.openxmlformats.org/drawingml/2006/main">
          <a:off x="10940" y="44669"/>
          <a:ext cx="3608559" cy="233348"/>
        </a:xfrm>
        <a:prstGeom xmlns:a="http://schemas.openxmlformats.org/drawingml/2006/main" prst="borderCallout1">
          <a:avLst>
            <a:gd name="adj1" fmla="val 187178"/>
            <a:gd name="adj2" fmla="val 65367"/>
            <a:gd name="adj3" fmla="val 101787"/>
            <a:gd name="adj4" fmla="val 55458"/>
          </a:avLst>
        </a:prstGeom>
        <a:solidFill xmlns:a="http://schemas.openxmlformats.org/drawingml/2006/main">
          <a:schemeClr val="bg1"/>
        </a:solidFill>
        <a:ln xmlns:a="http://schemas.openxmlformats.org/drawingml/2006/main">
          <a:solidFill>
            <a:schemeClr val="accent1">
              <a:shade val="50000"/>
            </a:schemeClr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sz="1200" dirty="0">
              <a:solidFill>
                <a:schemeClr val="tx1"/>
              </a:solidFill>
              <a:latin typeface="PT Sans" panose="020B0503020203020204"/>
            </a:rPr>
            <a:t>Непрограммные расходы </a:t>
          </a:r>
          <a:r>
            <a:rPr lang="ru-RU" sz="1200" b="1" dirty="0">
              <a:solidFill>
                <a:schemeClr val="accent1"/>
              </a:solidFill>
              <a:latin typeface="PT Sans" panose="020B0503020203020204"/>
            </a:rPr>
            <a:t>46,63</a:t>
          </a:r>
          <a:r>
            <a:rPr lang="ru-RU" sz="1200" b="1" dirty="0">
              <a:solidFill>
                <a:srgbClr val="AF2F2E"/>
              </a:solidFill>
              <a:latin typeface="PT Sans" panose="020B0503020203020204"/>
            </a:rPr>
            <a:t> </a:t>
          </a:r>
          <a:r>
            <a:rPr lang="ru-RU" sz="1200" dirty="0">
              <a:solidFill>
                <a:schemeClr val="tx1"/>
              </a:solidFill>
              <a:latin typeface="PT Sans" panose="020B0503020203020204"/>
            </a:rPr>
            <a:t>млн. руб. (0,4%)</a:t>
          </a:r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0.04734</cdr:x>
      <cdr:y>0.5995</cdr:y>
    </cdr:from>
    <cdr:to>
      <cdr:x>0.28909</cdr:x>
      <cdr:y>0.73766</cdr:y>
    </cdr:to>
    <cdr:sp macro="" textlink="">
      <cdr:nvSpPr>
        <cdr:cNvPr id="2" name="Прямоугольник 1">
          <a:extLst xmlns:a="http://schemas.openxmlformats.org/drawingml/2006/main">
            <a:ext uri="{FF2B5EF4-FFF2-40B4-BE49-F238E27FC236}">
              <a16:creationId xmlns="" xmlns:a16="http://schemas.microsoft.com/office/drawing/2014/main" id="{64FCEC5D-0663-424C-887E-8160E88CB421}"/>
            </a:ext>
          </a:extLst>
        </cdr:cNvPr>
        <cdr:cNvSpPr/>
      </cdr:nvSpPr>
      <cdr:spPr>
        <a:xfrm xmlns:a="http://schemas.openxmlformats.org/drawingml/2006/main">
          <a:off x="308400" y="2804692"/>
          <a:ext cx="1575020" cy="646331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  <a:ln xmlns:a="http://schemas.openxmlformats.org/drawingml/2006/main">
          <a:solidFill>
            <a:schemeClr val="bg1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l"/>
          <a:r>
            <a:rPr lang="ru-RU" sz="900" dirty="0">
              <a:solidFill>
                <a:schemeClr val="tx1"/>
              </a:solidFill>
            </a:rPr>
            <a:t>Работы по сохранению объекта культурного наследия здания МУК КДЦ "Зимний театр"</a:t>
          </a:r>
        </a:p>
      </cdr:txBody>
    </cdr:sp>
  </cdr:relSizeAnchor>
  <cdr:relSizeAnchor xmlns:cdr="http://schemas.openxmlformats.org/drawingml/2006/chartDrawing">
    <cdr:from>
      <cdr:x>0.0683</cdr:x>
      <cdr:y>0.20016</cdr:y>
    </cdr:from>
    <cdr:to>
      <cdr:x>0.14848</cdr:x>
      <cdr:y>0.25181</cdr:y>
    </cdr:to>
    <cdr:sp macro="" textlink="">
      <cdr:nvSpPr>
        <cdr:cNvPr id="3" name="Прямоугольник 2">
          <a:extLst xmlns:a="http://schemas.openxmlformats.org/drawingml/2006/main">
            <a:ext uri="{FF2B5EF4-FFF2-40B4-BE49-F238E27FC236}">
              <a16:creationId xmlns="" xmlns:a16="http://schemas.microsoft.com/office/drawing/2014/main" id="{1BFD887C-88EB-499D-8BBF-C0FFA1DB6A22}"/>
            </a:ext>
          </a:extLst>
        </cdr:cNvPr>
        <cdr:cNvSpPr/>
      </cdr:nvSpPr>
      <cdr:spPr>
        <a:xfrm xmlns:a="http://schemas.openxmlformats.org/drawingml/2006/main">
          <a:off x="444963" y="936402"/>
          <a:ext cx="522410" cy="241675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dirty="0">
              <a:solidFill>
                <a:schemeClr val="tx1"/>
              </a:solidFill>
            </a:rPr>
            <a:t>100%</a:t>
          </a:r>
        </a:p>
      </cdr:txBody>
    </cdr:sp>
  </cdr:relSizeAnchor>
  <cdr:relSizeAnchor xmlns:cdr="http://schemas.openxmlformats.org/drawingml/2006/chartDrawing">
    <cdr:from>
      <cdr:x>0.0683</cdr:x>
      <cdr:y>0.45992</cdr:y>
    </cdr:from>
    <cdr:to>
      <cdr:x>0.14848</cdr:x>
      <cdr:y>0.51158</cdr:y>
    </cdr:to>
    <cdr:sp macro="" textlink="">
      <cdr:nvSpPr>
        <cdr:cNvPr id="4" name="Прямоугольник 3">
          <a:extLst xmlns:a="http://schemas.openxmlformats.org/drawingml/2006/main">
            <a:ext uri="{FF2B5EF4-FFF2-40B4-BE49-F238E27FC236}">
              <a16:creationId xmlns="" xmlns:a16="http://schemas.microsoft.com/office/drawing/2014/main" id="{A4AFD42A-5591-48B3-B7AB-72DDE7685741}"/>
            </a:ext>
          </a:extLst>
        </cdr:cNvPr>
        <cdr:cNvSpPr/>
      </cdr:nvSpPr>
      <cdr:spPr>
        <a:xfrm xmlns:a="http://schemas.openxmlformats.org/drawingml/2006/main">
          <a:off x="444963" y="2151667"/>
          <a:ext cx="522410" cy="241675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dirty="0">
              <a:solidFill>
                <a:schemeClr val="tx1"/>
              </a:solidFill>
            </a:rPr>
            <a:t>0%</a:t>
          </a:r>
        </a:p>
      </cdr:txBody>
    </cdr:sp>
  </cdr:relSizeAnchor>
</c:userShapes>
</file>

<file path=ppt/drawings/drawing8.xml><?xml version="1.0" encoding="utf-8"?>
<c:userShapes xmlns:c="http://schemas.openxmlformats.org/drawingml/2006/chart">
  <cdr:relSizeAnchor xmlns:cdr="http://schemas.openxmlformats.org/drawingml/2006/chartDrawing">
    <cdr:from>
      <cdr:x>0.02238</cdr:x>
      <cdr:y>0.55062</cdr:y>
    </cdr:from>
    <cdr:to>
      <cdr:x>0.32199</cdr:x>
      <cdr:y>0.83005</cdr:y>
    </cdr:to>
    <cdr:sp macro="" textlink="">
      <cdr:nvSpPr>
        <cdr:cNvPr id="2" name="Прямоугольник 1">
          <a:extLst xmlns:a="http://schemas.openxmlformats.org/drawingml/2006/main">
            <a:ext uri="{FF2B5EF4-FFF2-40B4-BE49-F238E27FC236}">
              <a16:creationId xmlns="" xmlns:a16="http://schemas.microsoft.com/office/drawing/2014/main" id="{64FCEC5D-0663-424C-887E-8160E88CB421}"/>
            </a:ext>
          </a:extLst>
        </cdr:cNvPr>
        <cdr:cNvSpPr/>
      </cdr:nvSpPr>
      <cdr:spPr>
        <a:xfrm xmlns:a="http://schemas.openxmlformats.org/drawingml/2006/main">
          <a:off x="145828" y="2576014"/>
          <a:ext cx="1951980" cy="1307230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  <a:ln xmlns:a="http://schemas.openxmlformats.org/drawingml/2006/main">
          <a:solidFill>
            <a:schemeClr val="bg1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l"/>
          <a:r>
            <a:rPr lang="ru-RU" sz="900" dirty="0">
              <a:solidFill>
                <a:schemeClr val="tx1"/>
              </a:solidFill>
            </a:rPr>
            <a:t>Оплата расходов, связанных</a:t>
          </a:r>
        </a:p>
        <a:p xmlns:a="http://schemas.openxmlformats.org/drawingml/2006/main">
          <a:pPr algn="l"/>
          <a:r>
            <a:rPr lang="ru-RU" sz="900" dirty="0">
              <a:solidFill>
                <a:schemeClr val="tx1"/>
              </a:solidFill>
            </a:rPr>
            <a:t> с компенсацией проезда к месту</a:t>
          </a:r>
        </a:p>
        <a:p xmlns:a="http://schemas.openxmlformats.org/drawingml/2006/main">
          <a:pPr algn="l"/>
          <a:r>
            <a:rPr lang="ru-RU" sz="900" dirty="0">
              <a:solidFill>
                <a:schemeClr val="tx1"/>
              </a:solidFill>
            </a:rPr>
            <a:t> учебы и обратно отдельным </a:t>
          </a:r>
        </a:p>
        <a:p xmlns:a="http://schemas.openxmlformats.org/drawingml/2006/main">
          <a:pPr algn="l"/>
          <a:r>
            <a:rPr lang="ru-RU" sz="900" dirty="0">
              <a:solidFill>
                <a:schemeClr val="tx1"/>
              </a:solidFill>
            </a:rPr>
            <a:t>категориям обучающихся </a:t>
          </a:r>
        </a:p>
        <a:p xmlns:a="http://schemas.openxmlformats.org/drawingml/2006/main">
          <a:pPr algn="l"/>
          <a:r>
            <a:rPr lang="ru-RU" sz="900" dirty="0">
              <a:solidFill>
                <a:schemeClr val="tx1"/>
              </a:solidFill>
            </a:rPr>
            <a:t>по очной форме обучения </a:t>
          </a:r>
        </a:p>
        <a:p xmlns:a="http://schemas.openxmlformats.org/drawingml/2006/main">
          <a:pPr algn="l"/>
          <a:r>
            <a:rPr lang="ru-RU" sz="900" dirty="0">
              <a:solidFill>
                <a:schemeClr val="tx1"/>
              </a:solidFill>
            </a:rPr>
            <a:t>муниципальных общеобразовательных</a:t>
          </a:r>
        </a:p>
        <a:p xmlns:a="http://schemas.openxmlformats.org/drawingml/2006/main">
          <a:pPr algn="l"/>
          <a:r>
            <a:rPr lang="ru-RU" sz="900" dirty="0">
              <a:solidFill>
                <a:schemeClr val="tx1"/>
              </a:solidFill>
            </a:rPr>
            <a:t> организаций в</a:t>
          </a:r>
        </a:p>
        <a:p xmlns:a="http://schemas.openxmlformats.org/drawingml/2006/main">
          <a:pPr algn="l"/>
          <a:r>
            <a:rPr lang="ru-RU" sz="900" dirty="0">
              <a:solidFill>
                <a:schemeClr val="tx1"/>
              </a:solidFill>
            </a:rPr>
            <a:t> Московской области</a:t>
          </a:r>
        </a:p>
      </cdr:txBody>
    </cdr:sp>
  </cdr:relSizeAnchor>
  <cdr:relSizeAnchor xmlns:cdr="http://schemas.openxmlformats.org/drawingml/2006/chartDrawing">
    <cdr:from>
      <cdr:x>0.0683</cdr:x>
      <cdr:y>0.20016</cdr:y>
    </cdr:from>
    <cdr:to>
      <cdr:x>0.14848</cdr:x>
      <cdr:y>0.25181</cdr:y>
    </cdr:to>
    <cdr:sp macro="" textlink="">
      <cdr:nvSpPr>
        <cdr:cNvPr id="3" name="Прямоугольник 2">
          <a:extLst xmlns:a="http://schemas.openxmlformats.org/drawingml/2006/main">
            <a:ext uri="{FF2B5EF4-FFF2-40B4-BE49-F238E27FC236}">
              <a16:creationId xmlns="" xmlns:a16="http://schemas.microsoft.com/office/drawing/2014/main" id="{1BFD887C-88EB-499D-8BBF-C0FFA1DB6A22}"/>
            </a:ext>
          </a:extLst>
        </cdr:cNvPr>
        <cdr:cNvSpPr/>
      </cdr:nvSpPr>
      <cdr:spPr>
        <a:xfrm xmlns:a="http://schemas.openxmlformats.org/drawingml/2006/main">
          <a:off x="444963" y="936402"/>
          <a:ext cx="522410" cy="241675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dirty="0">
              <a:solidFill>
                <a:schemeClr val="tx1"/>
              </a:solidFill>
            </a:rPr>
            <a:t>100%</a:t>
          </a:r>
        </a:p>
      </cdr:txBody>
    </cdr:sp>
  </cdr:relSizeAnchor>
  <cdr:relSizeAnchor xmlns:cdr="http://schemas.openxmlformats.org/drawingml/2006/chartDrawing">
    <cdr:from>
      <cdr:x>0.0683</cdr:x>
      <cdr:y>0.45992</cdr:y>
    </cdr:from>
    <cdr:to>
      <cdr:x>0.14848</cdr:x>
      <cdr:y>0.51158</cdr:y>
    </cdr:to>
    <cdr:sp macro="" textlink="">
      <cdr:nvSpPr>
        <cdr:cNvPr id="4" name="Прямоугольник 3">
          <a:extLst xmlns:a="http://schemas.openxmlformats.org/drawingml/2006/main">
            <a:ext uri="{FF2B5EF4-FFF2-40B4-BE49-F238E27FC236}">
              <a16:creationId xmlns="" xmlns:a16="http://schemas.microsoft.com/office/drawing/2014/main" id="{A4AFD42A-5591-48B3-B7AB-72DDE7685741}"/>
            </a:ext>
          </a:extLst>
        </cdr:cNvPr>
        <cdr:cNvSpPr/>
      </cdr:nvSpPr>
      <cdr:spPr>
        <a:xfrm xmlns:a="http://schemas.openxmlformats.org/drawingml/2006/main">
          <a:off x="444963" y="2151667"/>
          <a:ext cx="522410" cy="241675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dirty="0">
              <a:solidFill>
                <a:schemeClr val="tx1"/>
              </a:solidFill>
            </a:rPr>
            <a:t>0%</a:t>
          </a:r>
        </a:p>
      </cdr:txBody>
    </cdr:sp>
  </cdr:relSizeAnchor>
</c:userShapes>
</file>

<file path=ppt/drawings/drawing9.xml><?xml version="1.0" encoding="utf-8"?>
<c:userShapes xmlns:c="http://schemas.openxmlformats.org/drawingml/2006/chart">
  <cdr:relSizeAnchor xmlns:cdr="http://schemas.openxmlformats.org/drawingml/2006/chartDrawing">
    <cdr:from>
      <cdr:x>0.0687</cdr:x>
      <cdr:y>0.57976</cdr:y>
    </cdr:from>
    <cdr:to>
      <cdr:x>0.31045</cdr:x>
      <cdr:y>0.71793</cdr:y>
    </cdr:to>
    <cdr:sp macro="" textlink="">
      <cdr:nvSpPr>
        <cdr:cNvPr id="2" name="Прямоугольник 1">
          <a:extLst xmlns:a="http://schemas.openxmlformats.org/drawingml/2006/main">
            <a:ext uri="{FF2B5EF4-FFF2-40B4-BE49-F238E27FC236}">
              <a16:creationId xmlns="" xmlns:a16="http://schemas.microsoft.com/office/drawing/2014/main" id="{64FCEC5D-0663-424C-887E-8160E88CB421}"/>
            </a:ext>
          </a:extLst>
        </cdr:cNvPr>
        <cdr:cNvSpPr/>
      </cdr:nvSpPr>
      <cdr:spPr>
        <a:xfrm xmlns:a="http://schemas.openxmlformats.org/drawingml/2006/main">
          <a:off x="447572" y="2712343"/>
          <a:ext cx="1575025" cy="646361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  <a:ln xmlns:a="http://schemas.openxmlformats.org/drawingml/2006/main">
          <a:solidFill>
            <a:schemeClr val="bg1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l"/>
          <a:r>
            <a:rPr lang="ru-RU" sz="900" dirty="0">
              <a:solidFill>
                <a:schemeClr val="tx1"/>
              </a:solidFill>
            </a:rPr>
            <a:t>Обеспечению жильем молодых семей</a:t>
          </a:r>
        </a:p>
      </cdr:txBody>
    </cdr:sp>
  </cdr:relSizeAnchor>
  <cdr:relSizeAnchor xmlns:cdr="http://schemas.openxmlformats.org/drawingml/2006/chartDrawing">
    <cdr:from>
      <cdr:x>0.0683</cdr:x>
      <cdr:y>0.20016</cdr:y>
    </cdr:from>
    <cdr:to>
      <cdr:x>0.14848</cdr:x>
      <cdr:y>0.25181</cdr:y>
    </cdr:to>
    <cdr:sp macro="" textlink="">
      <cdr:nvSpPr>
        <cdr:cNvPr id="3" name="Прямоугольник 2">
          <a:extLst xmlns:a="http://schemas.openxmlformats.org/drawingml/2006/main">
            <a:ext uri="{FF2B5EF4-FFF2-40B4-BE49-F238E27FC236}">
              <a16:creationId xmlns="" xmlns:a16="http://schemas.microsoft.com/office/drawing/2014/main" id="{1BFD887C-88EB-499D-8BBF-C0FFA1DB6A22}"/>
            </a:ext>
          </a:extLst>
        </cdr:cNvPr>
        <cdr:cNvSpPr/>
      </cdr:nvSpPr>
      <cdr:spPr>
        <a:xfrm xmlns:a="http://schemas.openxmlformats.org/drawingml/2006/main">
          <a:off x="444963" y="936402"/>
          <a:ext cx="522410" cy="241675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dirty="0">
              <a:solidFill>
                <a:schemeClr val="tx1"/>
              </a:solidFill>
            </a:rPr>
            <a:t>100%</a:t>
          </a:r>
        </a:p>
      </cdr:txBody>
    </cdr:sp>
  </cdr:relSizeAnchor>
  <cdr:relSizeAnchor xmlns:cdr="http://schemas.openxmlformats.org/drawingml/2006/chartDrawing">
    <cdr:from>
      <cdr:x>0.06392</cdr:x>
      <cdr:y>0.47417</cdr:y>
    </cdr:from>
    <cdr:to>
      <cdr:x>0.12684</cdr:x>
      <cdr:y>0.52583</cdr:y>
    </cdr:to>
    <cdr:sp macro="" textlink="">
      <cdr:nvSpPr>
        <cdr:cNvPr id="4" name="Прямоугольник 3">
          <a:extLst xmlns:a="http://schemas.openxmlformats.org/drawingml/2006/main">
            <a:ext uri="{FF2B5EF4-FFF2-40B4-BE49-F238E27FC236}">
              <a16:creationId xmlns="" xmlns:a16="http://schemas.microsoft.com/office/drawing/2014/main" id="{A4AFD42A-5591-48B3-B7AB-72DDE7685741}"/>
            </a:ext>
          </a:extLst>
        </cdr:cNvPr>
        <cdr:cNvSpPr/>
      </cdr:nvSpPr>
      <cdr:spPr>
        <a:xfrm xmlns:a="http://schemas.openxmlformats.org/drawingml/2006/main">
          <a:off x="416459" y="2218332"/>
          <a:ext cx="409909" cy="241684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dirty="0">
              <a:solidFill>
                <a:schemeClr val="tx1"/>
              </a:solidFill>
            </a:rPr>
            <a:t>0%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="" xmlns:a16="http://schemas.microsoft.com/office/drawing/2014/main" id="{8AFA8042-29A1-4486-A765-75526984061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08D8449A-A734-4B2E-9806-61303F24B60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62483BDC-EF41-4E44-A8A3-5863DB25923C}" type="datetime1">
              <a:rPr lang="ru-RU" smtClean="0"/>
              <a:pPr rtl="0"/>
              <a:t>15.01.2021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F6605C2A-990C-4531-8CBF-BC3BEC0AF34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5" name="Номер слайда 4">
            <a:extLst>
              <a:ext uri="{FF2B5EF4-FFF2-40B4-BE49-F238E27FC236}">
                <a16:creationId xmlns="" xmlns:a16="http://schemas.microsoft.com/office/drawing/2014/main" id="{0D7358FE-F7D5-4C85-B0FD-2394F7F8774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C5BAE485-B3C6-4830-BBC8-C6E008BDD690}" type="slidenum">
              <a:rPr lang="ru-RU" smtClean="0"/>
              <a:pPr rt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2162895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0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95F56D27-BBA2-41DE-A4BF-4D998FDFCA54}" type="datetime1">
              <a:rPr lang="ru-RU" noProof="0" smtClean="0"/>
              <a:pPr rtl="0"/>
              <a:t>15.01.2021</a:t>
            </a:fld>
            <a:endParaRPr lang="ru-RU" noProof="0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1425"/>
            <a:ext cx="5956300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9"/>
            <a:ext cx="5438140" cy="39092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0" dirty="0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385ACE04-E13C-4837-B6DD-B388E7CAA05E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85044102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385ACE04-E13C-4837-B6DD-B388E7CAA05E}" type="slidenum">
              <a:rPr lang="ru-RU" smtClean="0"/>
              <a:pPr rtl="0"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92324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385ACE04-E13C-4837-B6DD-B388E7CAA05E}" type="slidenum">
              <a:rPr lang="ru-RU" smtClean="0"/>
              <a:pPr rtl="0"/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457440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385ACE04-E13C-4837-B6DD-B388E7CAA05E}" type="slidenum">
              <a:rPr lang="ru-RU" smtClean="0"/>
              <a:pPr rtl="0"/>
              <a:t>11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4874218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385ACE04-E13C-4837-B6DD-B388E7CAA05E}" type="slidenum">
              <a:rPr lang="ru-RU" smtClean="0"/>
              <a:pPr rtl="0"/>
              <a:t>12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8267177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385ACE04-E13C-4837-B6DD-B388E7CAA05E}" type="slidenum">
              <a:rPr lang="ru-RU" smtClean="0"/>
              <a:pPr rtl="0"/>
              <a:t>13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9833241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451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/>
          </a:p>
        </p:txBody>
      </p:sp>
      <p:sp>
        <p:nvSpPr>
          <p:cNvPr id="64515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6AD73E8-4966-4689-A95D-E59BA09C528A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ru-RU" dirty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443527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451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/>
          </a:p>
        </p:txBody>
      </p:sp>
      <p:sp>
        <p:nvSpPr>
          <p:cNvPr id="64515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6AD73E8-4966-4689-A95D-E59BA09C528A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ru-RU" dirty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084231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385ACE04-E13C-4837-B6DD-B388E7CAA05E}" type="slidenum">
              <a:rPr lang="ru-RU" smtClean="0"/>
              <a:pPr rtl="0"/>
              <a:t>16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952410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385ACE04-E13C-4837-B6DD-B388E7CAA05E}" type="slidenum">
              <a:rPr lang="ru-RU" smtClean="0"/>
              <a:pPr rtl="0"/>
              <a:t>20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751417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385ACE04-E13C-4837-B6DD-B388E7CAA05E}" type="slidenum">
              <a:rPr lang="ru-RU" smtClean="0"/>
              <a:pPr rtl="0"/>
              <a:t>21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3709485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385ACE04-E13C-4837-B6DD-B388E7CAA05E}" type="slidenum">
              <a:rPr lang="ru-RU" smtClean="0"/>
              <a:pPr rtl="0"/>
              <a:t>22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363901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385ACE04-E13C-4837-B6DD-B388E7CAA05E}" type="slidenum">
              <a:rPr lang="ru-RU" smtClean="0"/>
              <a:pPr rtl="0"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4242501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385ACE04-E13C-4837-B6DD-B388E7CAA05E}" type="slidenum">
              <a:rPr lang="ru-RU" smtClean="0"/>
              <a:pPr rtl="0"/>
              <a:t>23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117343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385ACE04-E13C-4837-B6DD-B388E7CAA05E}" type="slidenum">
              <a:rPr lang="ru-RU" smtClean="0"/>
              <a:pPr rtl="0"/>
              <a:t>25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0741569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385ACE04-E13C-4837-B6DD-B388E7CAA05E}" type="slidenum">
              <a:rPr lang="ru-RU" smtClean="0"/>
              <a:pPr rtl="0"/>
              <a:t>26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6232147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385ACE04-E13C-4837-B6DD-B388E7CAA05E}" type="slidenum">
              <a:rPr lang="ru-RU" smtClean="0"/>
              <a:pPr rtl="0"/>
              <a:t>27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6526396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385ACE04-E13C-4837-B6DD-B388E7CAA05E}" type="slidenum">
              <a:rPr lang="ru-RU" smtClean="0"/>
              <a:pPr rtl="0"/>
              <a:t>28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637834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385ACE04-E13C-4837-B6DD-B388E7CAA05E}" type="slidenum">
              <a:rPr lang="ru-RU" smtClean="0"/>
              <a:pPr rtl="0"/>
              <a:t>29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666018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385ACE04-E13C-4837-B6DD-B388E7CAA05E}" type="slidenum">
              <a:rPr lang="ru-RU" smtClean="0"/>
              <a:pPr rtl="0"/>
              <a:t>30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3094061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385ACE04-E13C-4837-B6DD-B388E7CAA05E}" type="slidenum">
              <a:rPr lang="ru-RU" smtClean="0"/>
              <a:pPr rtl="0"/>
              <a:t>31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2989036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5817124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28409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385ACE04-E13C-4837-B6DD-B388E7CAA05E}" type="slidenum">
              <a:rPr lang="ru-RU" smtClean="0"/>
              <a:pPr rtl="0"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65015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3257393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4312819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385ACE04-E13C-4837-B6DD-B388E7CAA05E}" type="slidenum">
              <a:rPr lang="ru-RU" noProof="0" smtClean="0"/>
              <a:pPr rtl="0"/>
              <a:t>69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65389574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023144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130571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385ACE04-E13C-4837-B6DD-B388E7CAA05E}" type="slidenum">
              <a:rPr lang="ru-RU" noProof="0" smtClean="0"/>
              <a:pPr rtl="0"/>
              <a:t>82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50857295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255523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0357566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32891675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385ACE04-E13C-4837-B6DD-B388E7CAA05E}" type="slidenum">
              <a:rPr lang="ru-RU" noProof="0" smtClean="0"/>
              <a:pPr rtl="0"/>
              <a:t>98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8818930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385ACE04-E13C-4837-B6DD-B388E7CAA05E}" type="slidenum">
              <a:rPr lang="ru-RU" smtClean="0"/>
              <a:pPr rtl="0"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04833468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385ACE04-E13C-4837-B6DD-B388E7CAA05E}" type="slidenum">
              <a:rPr lang="ru-RU" smtClean="0"/>
              <a:pPr rtl="0"/>
              <a:t>100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09038355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385ACE04-E13C-4837-B6DD-B388E7CAA05E}" type="slidenum">
              <a:rPr lang="ru-RU" smtClean="0"/>
              <a:pPr rtl="0"/>
              <a:t>101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15287543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385ACE04-E13C-4837-B6DD-B388E7CAA05E}" type="slidenum">
              <a:rPr lang="ru-RU" smtClean="0"/>
              <a:pPr rtl="0"/>
              <a:t>102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6626935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385ACE04-E13C-4837-B6DD-B388E7CAA05E}" type="slidenum">
              <a:rPr lang="ru-RU" smtClean="0"/>
              <a:pPr rtl="0"/>
              <a:t>103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34159520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385ACE04-E13C-4837-B6DD-B388E7CAA05E}" type="slidenum">
              <a:rPr lang="ru-RU" smtClean="0"/>
              <a:pPr rtl="0"/>
              <a:t>104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75869612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385ACE04-E13C-4837-B6DD-B388E7CAA05E}" type="slidenum">
              <a:rPr lang="ru-RU" smtClean="0"/>
              <a:pPr rtl="0"/>
              <a:t>105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4929852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385ACE04-E13C-4837-B6DD-B388E7CAA05E}" type="slidenum">
              <a:rPr lang="ru-RU" smtClean="0"/>
              <a:pPr rtl="0"/>
              <a:t>106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09702274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385ACE04-E13C-4837-B6DD-B388E7CAA05E}" type="slidenum">
              <a:rPr lang="ru-RU" smtClean="0"/>
              <a:pPr rtl="0"/>
              <a:t>107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52205816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385ACE04-E13C-4837-B6DD-B388E7CAA05E}" type="slidenum">
              <a:rPr lang="ru-RU" smtClean="0"/>
              <a:pPr rtl="0"/>
              <a:t>108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519005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385ACE04-E13C-4837-B6DD-B388E7CAA05E}" type="slidenum">
              <a:rPr lang="ru-RU" smtClean="0"/>
              <a:pPr rtl="0"/>
              <a:t>109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810339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385ACE04-E13C-4837-B6DD-B388E7CAA05E}" type="slidenum">
              <a:rPr lang="ru-RU" smtClean="0"/>
              <a:pPr rtl="0"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59640798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385ACE04-E13C-4837-B6DD-B388E7CAA05E}" type="slidenum">
              <a:rPr lang="ru-RU" smtClean="0"/>
              <a:pPr rtl="0"/>
              <a:t>110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70717415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385ACE04-E13C-4837-B6DD-B388E7CAA05E}" type="slidenum">
              <a:rPr lang="ru-RU" smtClean="0"/>
              <a:pPr rtl="0"/>
              <a:t>111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411979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385ACE04-E13C-4837-B6DD-B388E7CAA05E}" type="slidenum">
              <a:rPr lang="ru-RU" smtClean="0"/>
              <a:pPr rtl="0"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921440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385ACE04-E13C-4837-B6DD-B388E7CAA05E}" type="slidenum">
              <a:rPr lang="ru-RU" smtClean="0"/>
              <a:pPr rtl="0"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844094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82509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0769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svg"/><Relationship Id="rId4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 с изображение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08582E5-8FA2-4056-805F-EF36F706689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686300" y="2726872"/>
            <a:ext cx="7233557" cy="832077"/>
          </a:xfrm>
        </p:spPr>
        <p:txBody>
          <a:bodyPr rtlCol="0" anchor="b">
            <a:normAutofit/>
          </a:bodyPr>
          <a:lstStyle>
            <a:lvl1pPr algn="l">
              <a:defRPr sz="4800" b="1" cap="all" baseline="0">
                <a:solidFill>
                  <a:schemeClr val="tx1"/>
                </a:solidFill>
              </a:defRPr>
            </a:lvl1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1C085D6F-874B-44F8-B241-51EF13CA9C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686300" y="3569380"/>
            <a:ext cx="7233557" cy="365125"/>
          </a:xfrm>
        </p:spPr>
        <p:txBody>
          <a:bodyPr lIns="0" rtlCol="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ABDE5D2F-535D-4D7C-9BE1-84BFEC7A654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rtlCol="0"/>
          <a:lstStyle/>
          <a:p>
            <a:pPr rtl="0"/>
            <a:fld id="{086289DE-5DB8-4025-AC83-1CBB92E23775}" type="datetime1">
              <a:rPr lang="ru-RU" noProof="0" smtClean="0"/>
              <a:pPr rtl="0"/>
              <a:t>15.01.2021</a:t>
            </a:fld>
            <a:endParaRPr lang="ru-RU" noProof="0" dirty="0"/>
          </a:p>
        </p:txBody>
      </p:sp>
      <p:cxnSp>
        <p:nvCxnSpPr>
          <p:cNvPr id="7" name="Прямая соединительная линия 6">
            <a:extLst>
              <a:ext uri="{FF2B5EF4-FFF2-40B4-BE49-F238E27FC236}">
                <a16:creationId xmlns="" xmlns:a16="http://schemas.microsoft.com/office/drawing/2014/main" id="{64363625-95D4-4DF0-A1AA-D060728EC426}"/>
              </a:ext>
            </a:extLst>
          </p:cNvPr>
          <p:cNvCxnSpPr>
            <a:cxnSpLocks/>
          </p:cNvCxnSpPr>
          <p:nvPr userDrawn="1"/>
        </p:nvCxnSpPr>
        <p:spPr>
          <a:xfrm>
            <a:off x="4827812" y="4082142"/>
            <a:ext cx="1656000" cy="0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Группа 7">
            <a:extLst>
              <a:ext uri="{FF2B5EF4-FFF2-40B4-BE49-F238E27FC236}">
                <a16:creationId xmlns="" xmlns:a16="http://schemas.microsoft.com/office/drawing/2014/main" id="{ECBCF8A4-C2B4-4945-8D79-C9D46B7FBECB}"/>
              </a:ext>
            </a:extLst>
          </p:cNvPr>
          <p:cNvGrpSpPr/>
          <p:nvPr userDrawn="1"/>
        </p:nvGrpSpPr>
        <p:grpSpPr>
          <a:xfrm>
            <a:off x="4793474" y="2475187"/>
            <a:ext cx="748798" cy="134113"/>
            <a:chOff x="4827813" y="2534636"/>
            <a:chExt cx="996651" cy="178504"/>
          </a:xfrm>
        </p:grpSpPr>
        <p:sp>
          <p:nvSpPr>
            <p:cNvPr id="9" name="Овал 8">
              <a:extLst>
                <a:ext uri="{FF2B5EF4-FFF2-40B4-BE49-F238E27FC236}">
                  <a16:creationId xmlns="" xmlns:a16="http://schemas.microsoft.com/office/drawing/2014/main" id="{479C2256-8A0F-4625-86F0-FB439F3EAD4E}"/>
                </a:ext>
              </a:extLst>
            </p:cNvPr>
            <p:cNvSpPr/>
            <p:nvPr/>
          </p:nvSpPr>
          <p:spPr>
            <a:xfrm>
              <a:off x="4827813" y="2534636"/>
              <a:ext cx="178504" cy="17850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 dirty="0"/>
            </a:p>
          </p:txBody>
        </p:sp>
        <p:sp>
          <p:nvSpPr>
            <p:cNvPr id="10" name="Овал 9">
              <a:extLst>
                <a:ext uri="{FF2B5EF4-FFF2-40B4-BE49-F238E27FC236}">
                  <a16:creationId xmlns="" xmlns:a16="http://schemas.microsoft.com/office/drawing/2014/main" id="{253CF488-6D31-4B63-A3C6-C4D838C23FCE}"/>
                </a:ext>
              </a:extLst>
            </p:cNvPr>
            <p:cNvSpPr/>
            <p:nvPr/>
          </p:nvSpPr>
          <p:spPr>
            <a:xfrm>
              <a:off x="5092508" y="2534636"/>
              <a:ext cx="178504" cy="178504"/>
            </a:xfrm>
            <a:prstGeom prst="ellipse">
              <a:avLst/>
            </a:prstGeom>
            <a:solidFill>
              <a:schemeClr val="accent4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 dirty="0"/>
            </a:p>
          </p:txBody>
        </p:sp>
        <p:sp>
          <p:nvSpPr>
            <p:cNvPr id="11" name="Овал 10">
              <a:extLst>
                <a:ext uri="{FF2B5EF4-FFF2-40B4-BE49-F238E27FC236}">
                  <a16:creationId xmlns="" xmlns:a16="http://schemas.microsoft.com/office/drawing/2014/main" id="{E32985B6-7260-445A-A580-6993E0DEBFD9}"/>
                </a:ext>
              </a:extLst>
            </p:cNvPr>
            <p:cNvSpPr/>
            <p:nvPr/>
          </p:nvSpPr>
          <p:spPr>
            <a:xfrm>
              <a:off x="5369234" y="2534636"/>
              <a:ext cx="178504" cy="17850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ru-RU" noProof="0" dirty="0"/>
            </a:p>
          </p:txBody>
        </p:sp>
        <p:sp>
          <p:nvSpPr>
            <p:cNvPr id="12" name="Овал 11">
              <a:extLst>
                <a:ext uri="{FF2B5EF4-FFF2-40B4-BE49-F238E27FC236}">
                  <a16:creationId xmlns="" xmlns:a16="http://schemas.microsoft.com/office/drawing/2014/main" id="{3BC682E1-4E5D-4006-81EA-550DD98166E4}"/>
                </a:ext>
              </a:extLst>
            </p:cNvPr>
            <p:cNvSpPr/>
            <p:nvPr/>
          </p:nvSpPr>
          <p:spPr>
            <a:xfrm>
              <a:off x="5645960" y="2534636"/>
              <a:ext cx="178504" cy="17850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ru-RU" noProof="0" dirty="0"/>
            </a:p>
          </p:txBody>
        </p:sp>
      </p:grpSp>
      <p:sp>
        <p:nvSpPr>
          <p:cNvPr id="14" name="Рисунок 13">
            <a:extLst>
              <a:ext uri="{FF2B5EF4-FFF2-40B4-BE49-F238E27FC236}">
                <a16:creationId xmlns="" xmlns:a16="http://schemas.microsoft.com/office/drawing/2014/main" id="{F0C7F772-E2DA-4B13-AC2E-28A0EE6D84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1"/>
            <a:ext cx="4424363" cy="6858000"/>
          </a:xfrm>
          <a:solidFill>
            <a:schemeClr val="bg2"/>
          </a:solidFill>
        </p:spPr>
        <p:txBody>
          <a:bodyPr rtlCol="0" anchor="ctr"/>
          <a:lstStyle>
            <a:lvl1pPr marL="0" indent="0" algn="ctr">
              <a:buNone/>
              <a:defRPr/>
            </a:lvl1pPr>
          </a:lstStyle>
          <a:p>
            <a:pPr rtl="0"/>
            <a:r>
              <a:rPr lang="ru-RU" noProof="0" dirty="0"/>
              <a:t>Вставка рисунка</a:t>
            </a:r>
          </a:p>
        </p:txBody>
      </p:sp>
      <p:sp>
        <p:nvSpPr>
          <p:cNvPr id="15" name="Овал 14">
            <a:extLst>
              <a:ext uri="{FF2B5EF4-FFF2-40B4-BE49-F238E27FC236}">
                <a16:creationId xmlns="" xmlns:a16="http://schemas.microsoft.com/office/drawing/2014/main" id="{47953C80-71A5-4AA2-AEAD-21948D1AA6DC}"/>
              </a:ext>
            </a:extLst>
          </p:cNvPr>
          <p:cNvSpPr/>
          <p:nvPr userDrawn="1"/>
        </p:nvSpPr>
        <p:spPr>
          <a:xfrm>
            <a:off x="8621485" y="4408714"/>
            <a:ext cx="3298372" cy="3298372"/>
          </a:xfrm>
          <a:prstGeom prst="ellipse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16" name="Овал 15">
            <a:extLst>
              <a:ext uri="{FF2B5EF4-FFF2-40B4-BE49-F238E27FC236}">
                <a16:creationId xmlns="" xmlns:a16="http://schemas.microsoft.com/office/drawing/2014/main" id="{9C4582D1-F710-4E2F-9868-CB89116D5932}"/>
              </a:ext>
            </a:extLst>
          </p:cNvPr>
          <p:cNvSpPr/>
          <p:nvPr userDrawn="1"/>
        </p:nvSpPr>
        <p:spPr>
          <a:xfrm>
            <a:off x="8303078" y="4184310"/>
            <a:ext cx="1268186" cy="1268186"/>
          </a:xfrm>
          <a:prstGeom prst="ellipse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899455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15000">
        <p15:prstTrans prst="peelOff"/>
      </p:transition>
    </mc:Choice>
    <mc:Fallback xmlns="">
      <p:transition spd="slow" advTm="15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Номер слайда 5">
            <a:extLst>
              <a:ext uri="{FF2B5EF4-FFF2-40B4-BE49-F238E27FC236}">
                <a16:creationId xmlns="" xmlns:a16="http://schemas.microsoft.com/office/drawing/2014/main" id="{99564622-96D9-48C4-BB60-87F3F7C8E1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85384" y="6463207"/>
            <a:ext cx="2743200" cy="249385"/>
          </a:xfrm>
        </p:spPr>
        <p:txBody>
          <a:bodyPr rtlCol="0"/>
          <a:lstStyle>
            <a:lvl1pPr algn="r">
              <a:defRPr sz="900">
                <a:solidFill>
                  <a:schemeClr val="accent3"/>
                </a:solidFill>
              </a:defRPr>
            </a:lvl1pPr>
          </a:lstStyle>
          <a:p>
            <a:pPr rtl="0"/>
            <a:fld id="{48BB047D-A6CD-43AB-96F0-683C726B586B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  <p:cxnSp>
        <p:nvCxnSpPr>
          <p:cNvPr id="12" name="Прямая соединительная линия 11">
            <a:extLst>
              <a:ext uri="{FF2B5EF4-FFF2-40B4-BE49-F238E27FC236}">
                <a16:creationId xmlns="" xmlns:a16="http://schemas.microsoft.com/office/drawing/2014/main" id="{D9C089FD-3BC7-434F-810A-04F78AFC84D2}"/>
              </a:ext>
            </a:extLst>
          </p:cNvPr>
          <p:cNvCxnSpPr>
            <a:cxnSpLocks/>
          </p:cNvCxnSpPr>
          <p:nvPr userDrawn="1"/>
        </p:nvCxnSpPr>
        <p:spPr>
          <a:xfrm>
            <a:off x="-24055" y="1452565"/>
            <a:ext cx="1717831" cy="0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>
            <a:extLst>
              <a:ext uri="{FF2B5EF4-FFF2-40B4-BE49-F238E27FC236}">
                <a16:creationId xmlns="" xmlns:a16="http://schemas.microsoft.com/office/drawing/2014/main" id="{EF7AC837-D78F-424C-9FDC-C3A445A5E0B6}"/>
              </a:ext>
            </a:extLst>
          </p:cNvPr>
          <p:cNvCxnSpPr>
            <a:cxnSpLocks/>
          </p:cNvCxnSpPr>
          <p:nvPr userDrawn="1"/>
        </p:nvCxnSpPr>
        <p:spPr>
          <a:xfrm>
            <a:off x="1804745" y="1452565"/>
            <a:ext cx="545734" cy="0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>
            <a:extLst>
              <a:ext uri="{FF2B5EF4-FFF2-40B4-BE49-F238E27FC236}">
                <a16:creationId xmlns="" xmlns:a16="http://schemas.microsoft.com/office/drawing/2014/main" id="{6831C4EF-58CF-4AEC-9F81-CB38D946A457}"/>
              </a:ext>
            </a:extLst>
          </p:cNvPr>
          <p:cNvCxnSpPr>
            <a:cxnSpLocks/>
          </p:cNvCxnSpPr>
          <p:nvPr userDrawn="1"/>
        </p:nvCxnSpPr>
        <p:spPr>
          <a:xfrm flipV="1">
            <a:off x="2454442" y="1429119"/>
            <a:ext cx="9737558" cy="15383"/>
          </a:xfrm>
          <a:prstGeom prst="line">
            <a:avLst/>
          </a:prstGeom>
          <a:ln w="63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Группа 18">
            <a:extLst>
              <a:ext uri="{FF2B5EF4-FFF2-40B4-BE49-F238E27FC236}">
                <a16:creationId xmlns="" xmlns:a16="http://schemas.microsoft.com/office/drawing/2014/main" id="{EC7CCE55-AF4E-4245-BFBC-DEC36E1D4A47}"/>
              </a:ext>
            </a:extLst>
          </p:cNvPr>
          <p:cNvGrpSpPr/>
          <p:nvPr userDrawn="1"/>
        </p:nvGrpSpPr>
        <p:grpSpPr>
          <a:xfrm>
            <a:off x="363416" y="421045"/>
            <a:ext cx="748798" cy="134113"/>
            <a:chOff x="4827813" y="2534636"/>
            <a:chExt cx="996651" cy="178504"/>
          </a:xfrm>
        </p:grpSpPr>
        <p:sp>
          <p:nvSpPr>
            <p:cNvPr id="20" name="Овал 19">
              <a:extLst>
                <a:ext uri="{FF2B5EF4-FFF2-40B4-BE49-F238E27FC236}">
                  <a16:creationId xmlns="" xmlns:a16="http://schemas.microsoft.com/office/drawing/2014/main" id="{A13A9D50-C6EA-F04C-BB84-891959D759F9}"/>
                </a:ext>
              </a:extLst>
            </p:cNvPr>
            <p:cNvSpPr/>
            <p:nvPr/>
          </p:nvSpPr>
          <p:spPr>
            <a:xfrm>
              <a:off x="4827813" y="2534636"/>
              <a:ext cx="178504" cy="17850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 dirty="0"/>
            </a:p>
          </p:txBody>
        </p:sp>
        <p:sp>
          <p:nvSpPr>
            <p:cNvPr id="21" name="Овал 20">
              <a:extLst>
                <a:ext uri="{FF2B5EF4-FFF2-40B4-BE49-F238E27FC236}">
                  <a16:creationId xmlns="" xmlns:a16="http://schemas.microsoft.com/office/drawing/2014/main" id="{2790B908-BCFE-FA4B-B5E3-36C62E088DE9}"/>
                </a:ext>
              </a:extLst>
            </p:cNvPr>
            <p:cNvSpPr/>
            <p:nvPr/>
          </p:nvSpPr>
          <p:spPr>
            <a:xfrm>
              <a:off x="5092508" y="2534636"/>
              <a:ext cx="178504" cy="178504"/>
            </a:xfrm>
            <a:prstGeom prst="ellipse">
              <a:avLst/>
            </a:prstGeom>
            <a:solidFill>
              <a:schemeClr val="accent4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 dirty="0"/>
            </a:p>
          </p:txBody>
        </p:sp>
        <p:sp>
          <p:nvSpPr>
            <p:cNvPr id="23" name="Овал 22">
              <a:extLst>
                <a:ext uri="{FF2B5EF4-FFF2-40B4-BE49-F238E27FC236}">
                  <a16:creationId xmlns="" xmlns:a16="http://schemas.microsoft.com/office/drawing/2014/main" id="{C96D4A9D-D054-044B-8920-BE06A68ED267}"/>
                </a:ext>
              </a:extLst>
            </p:cNvPr>
            <p:cNvSpPr/>
            <p:nvPr/>
          </p:nvSpPr>
          <p:spPr>
            <a:xfrm>
              <a:off x="5369234" y="2534636"/>
              <a:ext cx="178504" cy="17850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ru-RU" noProof="0" dirty="0"/>
            </a:p>
          </p:txBody>
        </p:sp>
        <p:sp>
          <p:nvSpPr>
            <p:cNvPr id="24" name="Овал 23">
              <a:extLst>
                <a:ext uri="{FF2B5EF4-FFF2-40B4-BE49-F238E27FC236}">
                  <a16:creationId xmlns="" xmlns:a16="http://schemas.microsoft.com/office/drawing/2014/main" id="{843643B7-9DFD-8C46-881C-69B3D67CA91A}"/>
                </a:ext>
              </a:extLst>
            </p:cNvPr>
            <p:cNvSpPr/>
            <p:nvPr/>
          </p:nvSpPr>
          <p:spPr>
            <a:xfrm>
              <a:off x="5645960" y="2534636"/>
              <a:ext cx="178504" cy="17850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ru-RU" noProof="0" dirty="0"/>
            </a:p>
          </p:txBody>
        </p:sp>
      </p:grpSp>
      <p:sp>
        <p:nvSpPr>
          <p:cNvPr id="15" name="Текст 2">
            <a:extLst>
              <a:ext uri="{FF2B5EF4-FFF2-40B4-BE49-F238E27FC236}">
                <a16:creationId xmlns="" xmlns:a16="http://schemas.microsoft.com/office/drawing/2014/main" id="{BE814D66-F00F-0D44-AD03-889FEE787E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3416" y="1825625"/>
            <a:ext cx="1146516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3" name="Заголовок 2">
            <a:extLst>
              <a:ext uri="{FF2B5EF4-FFF2-40B4-BE49-F238E27FC236}">
                <a16:creationId xmlns="" xmlns:a16="http://schemas.microsoft.com/office/drawing/2014/main" id="{FF9B990C-5D9C-4A90-AC73-5889BC9F755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16" name="Овал 15">
            <a:extLst>
              <a:ext uri="{FF2B5EF4-FFF2-40B4-BE49-F238E27FC236}">
                <a16:creationId xmlns="" xmlns:a16="http://schemas.microsoft.com/office/drawing/2014/main" id="{44C85E5F-5B5E-48CC-8469-0263621D91FF}"/>
              </a:ext>
            </a:extLst>
          </p:cNvPr>
          <p:cNvSpPr/>
          <p:nvPr userDrawn="1"/>
        </p:nvSpPr>
        <p:spPr>
          <a:xfrm>
            <a:off x="4608159" y="4718683"/>
            <a:ext cx="3298372" cy="3298372"/>
          </a:xfrm>
          <a:prstGeom prst="ellipse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17" name="Овал 16">
            <a:extLst>
              <a:ext uri="{FF2B5EF4-FFF2-40B4-BE49-F238E27FC236}">
                <a16:creationId xmlns="" xmlns:a16="http://schemas.microsoft.com/office/drawing/2014/main" id="{7EE4E300-6C8E-4262-BE1D-587C7B70E7ED}"/>
              </a:ext>
            </a:extLst>
          </p:cNvPr>
          <p:cNvSpPr/>
          <p:nvPr userDrawn="1"/>
        </p:nvSpPr>
        <p:spPr>
          <a:xfrm>
            <a:off x="4289752" y="4494279"/>
            <a:ext cx="1268186" cy="1268186"/>
          </a:xfrm>
          <a:prstGeom prst="ellipse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1289702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15000">
        <p15:prstTrans prst="peelOff"/>
      </p:transition>
    </mc:Choice>
    <mc:Fallback xmlns="">
      <p:transition spd="slow" advTm="15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>
            <a:extLst>
              <a:ext uri="{FF2B5EF4-FFF2-40B4-BE49-F238E27FC236}">
                <a16:creationId xmlns="" xmlns:a16="http://schemas.microsoft.com/office/drawing/2014/main" id="{792237E7-A574-47D2-9624-D12F475605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416" y="246186"/>
            <a:ext cx="11465168" cy="1037492"/>
          </a:xfrm>
        </p:spPr>
        <p:txBody>
          <a:bodyPr lIns="0" tIns="0" rIns="0" bIns="0" rtlCol="0" anchor="b">
            <a:noAutofit/>
          </a:bodyPr>
          <a:lstStyle>
            <a:lvl1pPr>
              <a:defRPr sz="3200" b="1" cap="all" baseline="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10" name="Номер слайда 5">
            <a:extLst>
              <a:ext uri="{FF2B5EF4-FFF2-40B4-BE49-F238E27FC236}">
                <a16:creationId xmlns="" xmlns:a16="http://schemas.microsoft.com/office/drawing/2014/main" id="{99564622-96D9-48C4-BB60-87F3F7C8E1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85384" y="6463207"/>
            <a:ext cx="2743200" cy="249385"/>
          </a:xfrm>
        </p:spPr>
        <p:txBody>
          <a:bodyPr rtlCol="0"/>
          <a:lstStyle>
            <a:lvl1pPr algn="r">
              <a:defRPr sz="900">
                <a:solidFill>
                  <a:schemeClr val="accent3"/>
                </a:solidFill>
              </a:defRPr>
            </a:lvl1pPr>
          </a:lstStyle>
          <a:p>
            <a:pPr rtl="0"/>
            <a:fld id="{48BB047D-A6CD-43AB-96F0-683C726B586B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  <p:cxnSp>
        <p:nvCxnSpPr>
          <p:cNvPr id="12" name="Прямая соединительная линия 11">
            <a:extLst>
              <a:ext uri="{FF2B5EF4-FFF2-40B4-BE49-F238E27FC236}">
                <a16:creationId xmlns="" xmlns:a16="http://schemas.microsoft.com/office/drawing/2014/main" id="{D9C089FD-3BC7-434F-810A-04F78AFC84D2}"/>
              </a:ext>
            </a:extLst>
          </p:cNvPr>
          <p:cNvCxnSpPr>
            <a:cxnSpLocks/>
          </p:cNvCxnSpPr>
          <p:nvPr userDrawn="1"/>
        </p:nvCxnSpPr>
        <p:spPr>
          <a:xfrm>
            <a:off x="-24055" y="1452565"/>
            <a:ext cx="1717831" cy="0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>
            <a:extLst>
              <a:ext uri="{FF2B5EF4-FFF2-40B4-BE49-F238E27FC236}">
                <a16:creationId xmlns="" xmlns:a16="http://schemas.microsoft.com/office/drawing/2014/main" id="{EF7AC837-D78F-424C-9FDC-C3A445A5E0B6}"/>
              </a:ext>
            </a:extLst>
          </p:cNvPr>
          <p:cNvCxnSpPr>
            <a:cxnSpLocks/>
          </p:cNvCxnSpPr>
          <p:nvPr userDrawn="1"/>
        </p:nvCxnSpPr>
        <p:spPr>
          <a:xfrm>
            <a:off x="1804745" y="1452565"/>
            <a:ext cx="545734" cy="0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>
            <a:extLst>
              <a:ext uri="{FF2B5EF4-FFF2-40B4-BE49-F238E27FC236}">
                <a16:creationId xmlns="" xmlns:a16="http://schemas.microsoft.com/office/drawing/2014/main" id="{6831C4EF-58CF-4AEC-9F81-CB38D946A457}"/>
              </a:ext>
            </a:extLst>
          </p:cNvPr>
          <p:cNvCxnSpPr>
            <a:cxnSpLocks/>
          </p:cNvCxnSpPr>
          <p:nvPr userDrawn="1"/>
        </p:nvCxnSpPr>
        <p:spPr>
          <a:xfrm flipV="1">
            <a:off x="2454442" y="1429119"/>
            <a:ext cx="9737558" cy="15383"/>
          </a:xfrm>
          <a:prstGeom prst="line">
            <a:avLst/>
          </a:prstGeom>
          <a:ln w="63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Группа 18">
            <a:extLst>
              <a:ext uri="{FF2B5EF4-FFF2-40B4-BE49-F238E27FC236}">
                <a16:creationId xmlns="" xmlns:a16="http://schemas.microsoft.com/office/drawing/2014/main" id="{EC7CCE55-AF4E-4245-BFBC-DEC36E1D4A47}"/>
              </a:ext>
            </a:extLst>
          </p:cNvPr>
          <p:cNvGrpSpPr/>
          <p:nvPr userDrawn="1"/>
        </p:nvGrpSpPr>
        <p:grpSpPr>
          <a:xfrm>
            <a:off x="363416" y="421045"/>
            <a:ext cx="748798" cy="134113"/>
            <a:chOff x="4827813" y="2534636"/>
            <a:chExt cx="996651" cy="178504"/>
          </a:xfrm>
        </p:grpSpPr>
        <p:sp>
          <p:nvSpPr>
            <p:cNvPr id="20" name="Овал 19">
              <a:extLst>
                <a:ext uri="{FF2B5EF4-FFF2-40B4-BE49-F238E27FC236}">
                  <a16:creationId xmlns="" xmlns:a16="http://schemas.microsoft.com/office/drawing/2014/main" id="{A13A9D50-C6EA-F04C-BB84-891959D759F9}"/>
                </a:ext>
              </a:extLst>
            </p:cNvPr>
            <p:cNvSpPr/>
            <p:nvPr/>
          </p:nvSpPr>
          <p:spPr>
            <a:xfrm>
              <a:off x="4827813" y="2534636"/>
              <a:ext cx="178504" cy="17850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 dirty="0"/>
            </a:p>
          </p:txBody>
        </p:sp>
        <p:sp>
          <p:nvSpPr>
            <p:cNvPr id="21" name="Овал 20">
              <a:extLst>
                <a:ext uri="{FF2B5EF4-FFF2-40B4-BE49-F238E27FC236}">
                  <a16:creationId xmlns="" xmlns:a16="http://schemas.microsoft.com/office/drawing/2014/main" id="{2790B908-BCFE-FA4B-B5E3-36C62E088DE9}"/>
                </a:ext>
              </a:extLst>
            </p:cNvPr>
            <p:cNvSpPr/>
            <p:nvPr/>
          </p:nvSpPr>
          <p:spPr>
            <a:xfrm>
              <a:off x="5092508" y="2534636"/>
              <a:ext cx="178504" cy="178504"/>
            </a:xfrm>
            <a:prstGeom prst="ellipse">
              <a:avLst/>
            </a:prstGeom>
            <a:solidFill>
              <a:schemeClr val="accent4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 dirty="0"/>
            </a:p>
          </p:txBody>
        </p:sp>
        <p:sp>
          <p:nvSpPr>
            <p:cNvPr id="23" name="Овал 22">
              <a:extLst>
                <a:ext uri="{FF2B5EF4-FFF2-40B4-BE49-F238E27FC236}">
                  <a16:creationId xmlns="" xmlns:a16="http://schemas.microsoft.com/office/drawing/2014/main" id="{C96D4A9D-D054-044B-8920-BE06A68ED267}"/>
                </a:ext>
              </a:extLst>
            </p:cNvPr>
            <p:cNvSpPr/>
            <p:nvPr/>
          </p:nvSpPr>
          <p:spPr>
            <a:xfrm>
              <a:off x="5369234" y="2534636"/>
              <a:ext cx="178504" cy="17850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ru-RU" noProof="0" dirty="0"/>
            </a:p>
          </p:txBody>
        </p:sp>
        <p:sp>
          <p:nvSpPr>
            <p:cNvPr id="24" name="Овал 23">
              <a:extLst>
                <a:ext uri="{FF2B5EF4-FFF2-40B4-BE49-F238E27FC236}">
                  <a16:creationId xmlns="" xmlns:a16="http://schemas.microsoft.com/office/drawing/2014/main" id="{843643B7-9DFD-8C46-881C-69B3D67CA91A}"/>
                </a:ext>
              </a:extLst>
            </p:cNvPr>
            <p:cNvSpPr/>
            <p:nvPr/>
          </p:nvSpPr>
          <p:spPr>
            <a:xfrm>
              <a:off x="5645960" y="2534636"/>
              <a:ext cx="178504" cy="17850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ru-RU" noProof="0" dirty="0"/>
            </a:p>
          </p:txBody>
        </p:sp>
      </p:grpSp>
      <p:sp>
        <p:nvSpPr>
          <p:cNvPr id="16" name="Объект 3">
            <a:extLst>
              <a:ext uri="{FF2B5EF4-FFF2-40B4-BE49-F238E27FC236}">
                <a16:creationId xmlns="" xmlns:a16="http://schemas.microsoft.com/office/drawing/2014/main" id="{6E22FA8C-3243-4716-A6BD-F37D6058FB4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47381" y="1825625"/>
            <a:ext cx="5481203" cy="4351338"/>
          </a:xfrm>
        </p:spPr>
        <p:txBody>
          <a:bodyPr rtlCol="0"/>
          <a:lstStyle/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17" name="Объект 2">
            <a:extLst>
              <a:ext uri="{FF2B5EF4-FFF2-40B4-BE49-F238E27FC236}">
                <a16:creationId xmlns="" xmlns:a16="http://schemas.microsoft.com/office/drawing/2014/main" id="{8ABE3FD8-339C-4F75-876F-8347ADE67E9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63416" y="1825625"/>
            <a:ext cx="5481203" cy="4351338"/>
          </a:xfrm>
        </p:spPr>
        <p:txBody>
          <a:bodyPr rtlCol="0"/>
          <a:lstStyle/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25" name="Овал 24">
            <a:extLst>
              <a:ext uri="{FF2B5EF4-FFF2-40B4-BE49-F238E27FC236}">
                <a16:creationId xmlns="" xmlns:a16="http://schemas.microsoft.com/office/drawing/2014/main" id="{E72FB389-5EA4-4084-B7A2-A4D0A43561F6}"/>
              </a:ext>
            </a:extLst>
          </p:cNvPr>
          <p:cNvSpPr/>
          <p:nvPr userDrawn="1"/>
        </p:nvSpPr>
        <p:spPr>
          <a:xfrm>
            <a:off x="4608159" y="4718683"/>
            <a:ext cx="3298372" cy="3298372"/>
          </a:xfrm>
          <a:prstGeom prst="ellipse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26" name="Овал 25">
            <a:extLst>
              <a:ext uri="{FF2B5EF4-FFF2-40B4-BE49-F238E27FC236}">
                <a16:creationId xmlns="" xmlns:a16="http://schemas.microsoft.com/office/drawing/2014/main" id="{F7783FE1-0115-4345-89B2-C073569FB8EE}"/>
              </a:ext>
            </a:extLst>
          </p:cNvPr>
          <p:cNvSpPr/>
          <p:nvPr userDrawn="1"/>
        </p:nvSpPr>
        <p:spPr>
          <a:xfrm>
            <a:off x="4289752" y="4494279"/>
            <a:ext cx="1268186" cy="1268186"/>
          </a:xfrm>
          <a:prstGeom prst="ellipse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2736614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15000">
        <p15:prstTrans prst="peelOff"/>
      </p:transition>
    </mc:Choice>
    <mc:Fallback xmlns="">
      <p:transition spd="slow" advTm="15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>
            <a:extLst>
              <a:ext uri="{FF2B5EF4-FFF2-40B4-BE49-F238E27FC236}">
                <a16:creationId xmlns="" xmlns:a16="http://schemas.microsoft.com/office/drawing/2014/main" id="{792237E7-A574-47D2-9624-D12F475605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416" y="246186"/>
            <a:ext cx="11465168" cy="1037492"/>
          </a:xfrm>
        </p:spPr>
        <p:txBody>
          <a:bodyPr lIns="0" tIns="0" rIns="0" bIns="0" rtlCol="0" anchor="b">
            <a:noAutofit/>
          </a:bodyPr>
          <a:lstStyle>
            <a:lvl1pPr>
              <a:defRPr sz="3200" b="1" cap="all" baseline="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10" name="Номер слайда 5">
            <a:extLst>
              <a:ext uri="{FF2B5EF4-FFF2-40B4-BE49-F238E27FC236}">
                <a16:creationId xmlns="" xmlns:a16="http://schemas.microsoft.com/office/drawing/2014/main" id="{99564622-96D9-48C4-BB60-87F3F7C8E1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85384" y="6463207"/>
            <a:ext cx="2743200" cy="249385"/>
          </a:xfrm>
        </p:spPr>
        <p:txBody>
          <a:bodyPr rtlCol="0"/>
          <a:lstStyle>
            <a:lvl1pPr algn="r">
              <a:defRPr sz="900">
                <a:solidFill>
                  <a:schemeClr val="accent3"/>
                </a:solidFill>
              </a:defRPr>
            </a:lvl1pPr>
          </a:lstStyle>
          <a:p>
            <a:pPr rtl="0"/>
            <a:fld id="{48BB047D-A6CD-43AB-96F0-683C726B586B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  <p:cxnSp>
        <p:nvCxnSpPr>
          <p:cNvPr id="12" name="Прямая соединительная линия 11">
            <a:extLst>
              <a:ext uri="{FF2B5EF4-FFF2-40B4-BE49-F238E27FC236}">
                <a16:creationId xmlns="" xmlns:a16="http://schemas.microsoft.com/office/drawing/2014/main" id="{D9C089FD-3BC7-434F-810A-04F78AFC84D2}"/>
              </a:ext>
            </a:extLst>
          </p:cNvPr>
          <p:cNvCxnSpPr>
            <a:cxnSpLocks/>
          </p:cNvCxnSpPr>
          <p:nvPr userDrawn="1"/>
        </p:nvCxnSpPr>
        <p:spPr>
          <a:xfrm>
            <a:off x="-24055" y="1452565"/>
            <a:ext cx="1717831" cy="0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>
            <a:extLst>
              <a:ext uri="{FF2B5EF4-FFF2-40B4-BE49-F238E27FC236}">
                <a16:creationId xmlns="" xmlns:a16="http://schemas.microsoft.com/office/drawing/2014/main" id="{EF7AC837-D78F-424C-9FDC-C3A445A5E0B6}"/>
              </a:ext>
            </a:extLst>
          </p:cNvPr>
          <p:cNvCxnSpPr>
            <a:cxnSpLocks/>
          </p:cNvCxnSpPr>
          <p:nvPr userDrawn="1"/>
        </p:nvCxnSpPr>
        <p:spPr>
          <a:xfrm>
            <a:off x="1804745" y="1452565"/>
            <a:ext cx="545734" cy="0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>
            <a:extLst>
              <a:ext uri="{FF2B5EF4-FFF2-40B4-BE49-F238E27FC236}">
                <a16:creationId xmlns="" xmlns:a16="http://schemas.microsoft.com/office/drawing/2014/main" id="{6831C4EF-58CF-4AEC-9F81-CB38D946A457}"/>
              </a:ext>
            </a:extLst>
          </p:cNvPr>
          <p:cNvCxnSpPr>
            <a:cxnSpLocks/>
          </p:cNvCxnSpPr>
          <p:nvPr userDrawn="1"/>
        </p:nvCxnSpPr>
        <p:spPr>
          <a:xfrm flipV="1">
            <a:off x="2454442" y="1429119"/>
            <a:ext cx="9737558" cy="15383"/>
          </a:xfrm>
          <a:prstGeom prst="line">
            <a:avLst/>
          </a:prstGeom>
          <a:ln w="63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Группа 18">
            <a:extLst>
              <a:ext uri="{FF2B5EF4-FFF2-40B4-BE49-F238E27FC236}">
                <a16:creationId xmlns="" xmlns:a16="http://schemas.microsoft.com/office/drawing/2014/main" id="{EC7CCE55-AF4E-4245-BFBC-DEC36E1D4A47}"/>
              </a:ext>
            </a:extLst>
          </p:cNvPr>
          <p:cNvGrpSpPr/>
          <p:nvPr userDrawn="1"/>
        </p:nvGrpSpPr>
        <p:grpSpPr>
          <a:xfrm>
            <a:off x="363416" y="421045"/>
            <a:ext cx="748798" cy="134113"/>
            <a:chOff x="4827813" y="2534636"/>
            <a:chExt cx="996651" cy="178504"/>
          </a:xfrm>
        </p:grpSpPr>
        <p:sp>
          <p:nvSpPr>
            <p:cNvPr id="20" name="Овал 19">
              <a:extLst>
                <a:ext uri="{FF2B5EF4-FFF2-40B4-BE49-F238E27FC236}">
                  <a16:creationId xmlns="" xmlns:a16="http://schemas.microsoft.com/office/drawing/2014/main" id="{A13A9D50-C6EA-F04C-BB84-891959D759F9}"/>
                </a:ext>
              </a:extLst>
            </p:cNvPr>
            <p:cNvSpPr/>
            <p:nvPr/>
          </p:nvSpPr>
          <p:spPr>
            <a:xfrm>
              <a:off x="4827813" y="2534636"/>
              <a:ext cx="178504" cy="17850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 dirty="0"/>
            </a:p>
          </p:txBody>
        </p:sp>
        <p:sp>
          <p:nvSpPr>
            <p:cNvPr id="21" name="Овал 20">
              <a:extLst>
                <a:ext uri="{FF2B5EF4-FFF2-40B4-BE49-F238E27FC236}">
                  <a16:creationId xmlns="" xmlns:a16="http://schemas.microsoft.com/office/drawing/2014/main" id="{2790B908-BCFE-FA4B-B5E3-36C62E088DE9}"/>
                </a:ext>
              </a:extLst>
            </p:cNvPr>
            <p:cNvSpPr/>
            <p:nvPr/>
          </p:nvSpPr>
          <p:spPr>
            <a:xfrm>
              <a:off x="5092508" y="2534636"/>
              <a:ext cx="178504" cy="178504"/>
            </a:xfrm>
            <a:prstGeom prst="ellipse">
              <a:avLst/>
            </a:prstGeom>
            <a:solidFill>
              <a:schemeClr val="accent4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 dirty="0"/>
            </a:p>
          </p:txBody>
        </p:sp>
        <p:sp>
          <p:nvSpPr>
            <p:cNvPr id="23" name="Овал 22">
              <a:extLst>
                <a:ext uri="{FF2B5EF4-FFF2-40B4-BE49-F238E27FC236}">
                  <a16:creationId xmlns="" xmlns:a16="http://schemas.microsoft.com/office/drawing/2014/main" id="{C96D4A9D-D054-044B-8920-BE06A68ED267}"/>
                </a:ext>
              </a:extLst>
            </p:cNvPr>
            <p:cNvSpPr/>
            <p:nvPr/>
          </p:nvSpPr>
          <p:spPr>
            <a:xfrm>
              <a:off x="5369234" y="2534636"/>
              <a:ext cx="178504" cy="17850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ru-RU" noProof="0" dirty="0"/>
            </a:p>
          </p:txBody>
        </p:sp>
        <p:sp>
          <p:nvSpPr>
            <p:cNvPr id="24" name="Овал 23">
              <a:extLst>
                <a:ext uri="{FF2B5EF4-FFF2-40B4-BE49-F238E27FC236}">
                  <a16:creationId xmlns="" xmlns:a16="http://schemas.microsoft.com/office/drawing/2014/main" id="{843643B7-9DFD-8C46-881C-69B3D67CA91A}"/>
                </a:ext>
              </a:extLst>
            </p:cNvPr>
            <p:cNvSpPr/>
            <p:nvPr/>
          </p:nvSpPr>
          <p:spPr>
            <a:xfrm>
              <a:off x="5645960" y="2534636"/>
              <a:ext cx="178504" cy="17850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ru-RU" noProof="0" dirty="0"/>
            </a:p>
          </p:txBody>
        </p:sp>
      </p:grpSp>
      <p:sp>
        <p:nvSpPr>
          <p:cNvPr id="27" name="Текст 4">
            <a:extLst>
              <a:ext uri="{FF2B5EF4-FFF2-40B4-BE49-F238E27FC236}">
                <a16:creationId xmlns="" xmlns:a16="http://schemas.microsoft.com/office/drawing/2014/main" id="{9F73353B-C50B-4A8A-87CF-657C1EB8940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47380" y="1681163"/>
            <a:ext cx="5481203" cy="823912"/>
          </a:xfrm>
        </p:spPr>
        <p:txBody>
          <a:bodyPr rtlCol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28" name="Объект 5">
            <a:extLst>
              <a:ext uri="{FF2B5EF4-FFF2-40B4-BE49-F238E27FC236}">
                <a16:creationId xmlns="" xmlns:a16="http://schemas.microsoft.com/office/drawing/2014/main" id="{5EFF7F5E-3221-4390-9B17-D1944365BF1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347379" y="2586215"/>
            <a:ext cx="5481203" cy="3603448"/>
          </a:xfrm>
        </p:spPr>
        <p:txBody>
          <a:bodyPr rtlCol="0"/>
          <a:lstStyle/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29" name="Текст 2">
            <a:extLst>
              <a:ext uri="{FF2B5EF4-FFF2-40B4-BE49-F238E27FC236}">
                <a16:creationId xmlns="" xmlns:a16="http://schemas.microsoft.com/office/drawing/2014/main" id="{9506B516-77C1-431B-A8A5-68FA5D4B6D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63416" y="1681163"/>
            <a:ext cx="5481202" cy="823912"/>
          </a:xfrm>
        </p:spPr>
        <p:txBody>
          <a:bodyPr rtlCol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30" name="Объект 3">
            <a:extLst>
              <a:ext uri="{FF2B5EF4-FFF2-40B4-BE49-F238E27FC236}">
                <a16:creationId xmlns="" xmlns:a16="http://schemas.microsoft.com/office/drawing/2014/main" id="{860F1452-CAB9-4154-ADCC-9245E71D0D2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63416" y="2586215"/>
            <a:ext cx="5481202" cy="3603448"/>
          </a:xfrm>
        </p:spPr>
        <p:txBody>
          <a:bodyPr rtlCol="0"/>
          <a:lstStyle/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31" name="Овал 30">
            <a:extLst>
              <a:ext uri="{FF2B5EF4-FFF2-40B4-BE49-F238E27FC236}">
                <a16:creationId xmlns="" xmlns:a16="http://schemas.microsoft.com/office/drawing/2014/main" id="{12892DF4-5A8A-4E92-A425-210ABE570F58}"/>
              </a:ext>
            </a:extLst>
          </p:cNvPr>
          <p:cNvSpPr/>
          <p:nvPr userDrawn="1"/>
        </p:nvSpPr>
        <p:spPr>
          <a:xfrm>
            <a:off x="4608159" y="4718683"/>
            <a:ext cx="3298372" cy="3298372"/>
          </a:xfrm>
          <a:prstGeom prst="ellipse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32" name="Овал 31">
            <a:extLst>
              <a:ext uri="{FF2B5EF4-FFF2-40B4-BE49-F238E27FC236}">
                <a16:creationId xmlns="" xmlns:a16="http://schemas.microsoft.com/office/drawing/2014/main" id="{99AE2680-A46C-4B06-9ED9-53E617C1F174}"/>
              </a:ext>
            </a:extLst>
          </p:cNvPr>
          <p:cNvSpPr/>
          <p:nvPr userDrawn="1"/>
        </p:nvSpPr>
        <p:spPr>
          <a:xfrm>
            <a:off x="4289752" y="4494279"/>
            <a:ext cx="1268186" cy="1268186"/>
          </a:xfrm>
          <a:prstGeom prst="ellipse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1552785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15000">
        <p15:prstTrans prst="peelOff"/>
      </p:transition>
    </mc:Choice>
    <mc:Fallback xmlns="">
      <p:transition spd="slow" advTm="15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CD44E22-137C-4913-A29E-04F82EA8786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3794663"/>
            <a:ext cx="10515600" cy="823232"/>
          </a:xfrm>
        </p:spPr>
        <p:txBody>
          <a:bodyPr vert="horz" lIns="91440" tIns="45720" rIns="91440" bIns="45720" rtlCol="0" anchor="b">
            <a:noAutofit/>
          </a:bodyPr>
          <a:lstStyle>
            <a:lvl1pPr algn="ctr">
              <a:defRPr lang="en-IN" sz="3600" b="1" cap="all" baseline="0"/>
            </a:lvl1pPr>
          </a:lstStyle>
          <a:p>
            <a:pPr lvl="0" rtl="0"/>
            <a:r>
              <a:rPr lang="ru-RU" noProof="0"/>
              <a:t>ЗАГОЛОВОК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B44139FA-A83B-432B-9C7C-26634F4630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85384" y="6463207"/>
            <a:ext cx="2743200" cy="249385"/>
          </a:xfrm>
        </p:spPr>
        <p:txBody>
          <a:bodyPr rtlCol="0"/>
          <a:lstStyle>
            <a:lvl1pPr algn="r">
              <a:defRPr sz="900">
                <a:solidFill>
                  <a:schemeClr val="accent3"/>
                </a:solidFill>
              </a:defRPr>
            </a:lvl1pPr>
          </a:lstStyle>
          <a:p>
            <a:pPr rtl="0"/>
            <a:fld id="{48BB047D-A6CD-43AB-96F0-683C726B586B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  <p:cxnSp>
        <p:nvCxnSpPr>
          <p:cNvPr id="7" name="Прямая соединительная линия 6">
            <a:extLst>
              <a:ext uri="{FF2B5EF4-FFF2-40B4-BE49-F238E27FC236}">
                <a16:creationId xmlns="" xmlns:a16="http://schemas.microsoft.com/office/drawing/2014/main" id="{D93E40EC-FFAE-4BC0-932E-60CC9A1785C0}"/>
              </a:ext>
            </a:extLst>
          </p:cNvPr>
          <p:cNvCxnSpPr>
            <a:cxnSpLocks/>
          </p:cNvCxnSpPr>
          <p:nvPr userDrawn="1"/>
        </p:nvCxnSpPr>
        <p:spPr>
          <a:xfrm>
            <a:off x="5351690" y="3748188"/>
            <a:ext cx="1488621" cy="0"/>
          </a:xfrm>
          <a:prstGeom prst="line">
            <a:avLst/>
          </a:prstGeom>
          <a:ln w="139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Группа 17">
            <a:extLst>
              <a:ext uri="{FF2B5EF4-FFF2-40B4-BE49-F238E27FC236}">
                <a16:creationId xmlns="" xmlns:a16="http://schemas.microsoft.com/office/drawing/2014/main" id="{65844635-8274-49B1-BBEC-354A0872E526}"/>
              </a:ext>
            </a:extLst>
          </p:cNvPr>
          <p:cNvGrpSpPr/>
          <p:nvPr userDrawn="1"/>
        </p:nvGrpSpPr>
        <p:grpSpPr>
          <a:xfrm>
            <a:off x="5721601" y="4594679"/>
            <a:ext cx="748798" cy="134113"/>
            <a:chOff x="4827813" y="2534636"/>
            <a:chExt cx="996651" cy="178504"/>
          </a:xfrm>
        </p:grpSpPr>
        <p:sp>
          <p:nvSpPr>
            <p:cNvPr id="19" name="Овал 18">
              <a:extLst>
                <a:ext uri="{FF2B5EF4-FFF2-40B4-BE49-F238E27FC236}">
                  <a16:creationId xmlns="" xmlns:a16="http://schemas.microsoft.com/office/drawing/2014/main" id="{9754643C-5B30-4FC2-BFAC-4FD007AC9EC7}"/>
                </a:ext>
              </a:extLst>
            </p:cNvPr>
            <p:cNvSpPr/>
            <p:nvPr/>
          </p:nvSpPr>
          <p:spPr>
            <a:xfrm>
              <a:off x="4827813" y="2534636"/>
              <a:ext cx="178504" cy="17850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 dirty="0"/>
            </a:p>
          </p:txBody>
        </p:sp>
        <p:sp>
          <p:nvSpPr>
            <p:cNvPr id="20" name="Овал 19">
              <a:extLst>
                <a:ext uri="{FF2B5EF4-FFF2-40B4-BE49-F238E27FC236}">
                  <a16:creationId xmlns="" xmlns:a16="http://schemas.microsoft.com/office/drawing/2014/main" id="{23FDDB55-6BA5-4489-9E37-4A76254A5CD7}"/>
                </a:ext>
              </a:extLst>
            </p:cNvPr>
            <p:cNvSpPr/>
            <p:nvPr/>
          </p:nvSpPr>
          <p:spPr>
            <a:xfrm>
              <a:off x="5092508" y="2534636"/>
              <a:ext cx="178504" cy="178504"/>
            </a:xfrm>
            <a:prstGeom prst="ellipse">
              <a:avLst/>
            </a:prstGeom>
            <a:solidFill>
              <a:schemeClr val="accent4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 dirty="0"/>
            </a:p>
          </p:txBody>
        </p:sp>
        <p:sp>
          <p:nvSpPr>
            <p:cNvPr id="21" name="Овал 20">
              <a:extLst>
                <a:ext uri="{FF2B5EF4-FFF2-40B4-BE49-F238E27FC236}">
                  <a16:creationId xmlns="" xmlns:a16="http://schemas.microsoft.com/office/drawing/2014/main" id="{DA023CF8-2471-40A5-B2EF-E9BF4DF2C0E1}"/>
                </a:ext>
              </a:extLst>
            </p:cNvPr>
            <p:cNvSpPr/>
            <p:nvPr/>
          </p:nvSpPr>
          <p:spPr>
            <a:xfrm>
              <a:off x="5369234" y="2534636"/>
              <a:ext cx="178504" cy="17850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ru-RU" noProof="0" dirty="0"/>
            </a:p>
          </p:txBody>
        </p:sp>
        <p:sp>
          <p:nvSpPr>
            <p:cNvPr id="22" name="Овал 21">
              <a:extLst>
                <a:ext uri="{FF2B5EF4-FFF2-40B4-BE49-F238E27FC236}">
                  <a16:creationId xmlns="" xmlns:a16="http://schemas.microsoft.com/office/drawing/2014/main" id="{F9B0428F-5D1A-4CD3-BDA2-9CA7F5141455}"/>
                </a:ext>
              </a:extLst>
            </p:cNvPr>
            <p:cNvSpPr/>
            <p:nvPr/>
          </p:nvSpPr>
          <p:spPr>
            <a:xfrm>
              <a:off x="5645960" y="2534636"/>
              <a:ext cx="178504" cy="17850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ru-RU" noProof="0" dirty="0"/>
            </a:p>
          </p:txBody>
        </p:sp>
      </p:grpSp>
      <p:sp>
        <p:nvSpPr>
          <p:cNvPr id="13" name="Текст 3">
            <a:extLst>
              <a:ext uri="{FF2B5EF4-FFF2-40B4-BE49-F238E27FC236}">
                <a16:creationId xmlns="" xmlns:a16="http://schemas.microsoft.com/office/drawing/2014/main" id="{86E0573A-023B-4D1C-8224-56A5D0DDF37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4839679"/>
            <a:ext cx="10507662" cy="1305379"/>
          </a:xfrm>
        </p:spPr>
        <p:txBody>
          <a:bodyPr vert="horz" lIns="91440" tIns="45720" rIns="91440" bIns="45720" rtlCol="0">
            <a:noAutofit/>
          </a:bodyPr>
          <a:lstStyle>
            <a:lvl1pPr marL="0" indent="0" algn="ctr">
              <a:buNone/>
              <a:defRPr lang="en-US" b="0" cap="none" baseline="0"/>
            </a:lvl1pPr>
          </a:lstStyle>
          <a:p>
            <a:pPr marL="228600" lvl="0" indent="-228600" algn="ctr" rtl="0">
              <a:lnSpc>
                <a:spcPct val="100000"/>
              </a:lnSpc>
            </a:pPr>
            <a:r>
              <a:rPr lang="ru-RU" noProof="0"/>
              <a:t>Образец текста</a:t>
            </a:r>
          </a:p>
        </p:txBody>
      </p:sp>
      <p:sp>
        <p:nvSpPr>
          <p:cNvPr id="15" name="Рисунок 2">
            <a:extLst>
              <a:ext uri="{FF2B5EF4-FFF2-40B4-BE49-F238E27FC236}">
                <a16:creationId xmlns="" xmlns:a16="http://schemas.microsoft.com/office/drawing/2014/main" id="{12087456-C0E8-4AA6-81E8-996CEC037E5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1"/>
            <a:ext cx="12192000" cy="3713017"/>
          </a:xfrm>
          <a:solidFill>
            <a:schemeClr val="bg1">
              <a:lumMod val="8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2000" dirty="0"/>
            </a:lvl1pPr>
          </a:lstStyle>
          <a:p>
            <a:pPr marL="0" lvl="0" indent="0" algn="ctr" rtl="0">
              <a:buNone/>
            </a:pPr>
            <a:r>
              <a:rPr lang="ru-RU" noProof="0" dirty="0"/>
              <a:t>Вставка рисунка</a:t>
            </a:r>
          </a:p>
        </p:txBody>
      </p:sp>
    </p:spTree>
    <p:extLst>
      <p:ext uri="{BB962C8B-B14F-4D97-AF65-F5344CB8AC3E}">
        <p14:creationId xmlns:p14="http://schemas.microsoft.com/office/powerpoint/2010/main" val="18211921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15000">
        <p15:prstTrans prst="peelOff"/>
      </p:transition>
    </mc:Choice>
    <mc:Fallback xmlns="">
      <p:transition spd="slow" advTm="1500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92237E7-A574-47D2-9624-D12F4756051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3416" y="246186"/>
            <a:ext cx="3206261" cy="1037492"/>
          </a:xfrm>
        </p:spPr>
        <p:txBody>
          <a:bodyPr lIns="0" tIns="0" rIns="0" bIns="0" rtlCol="0" anchor="b">
            <a:noAutofit/>
          </a:bodyPr>
          <a:lstStyle>
            <a:lvl1pPr>
              <a:defRPr sz="3200" b="1" cap="all" baseline="0"/>
            </a:lvl1pPr>
          </a:lstStyle>
          <a:p>
            <a:pPr rtl="0"/>
            <a:r>
              <a:rPr lang="ru-RU" noProof="0"/>
              <a:t>Заголовок</a:t>
            </a:r>
          </a:p>
        </p:txBody>
      </p:sp>
      <p:sp>
        <p:nvSpPr>
          <p:cNvPr id="10" name="Номер слайда 5">
            <a:extLst>
              <a:ext uri="{FF2B5EF4-FFF2-40B4-BE49-F238E27FC236}">
                <a16:creationId xmlns="" xmlns:a16="http://schemas.microsoft.com/office/drawing/2014/main" id="{99564622-96D9-48C4-BB60-87F3F7C8E1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85384" y="6463207"/>
            <a:ext cx="2743200" cy="249385"/>
          </a:xfrm>
        </p:spPr>
        <p:txBody>
          <a:bodyPr rtlCol="0"/>
          <a:lstStyle>
            <a:lvl1pPr algn="r">
              <a:defRPr sz="900">
                <a:solidFill>
                  <a:schemeClr val="accent3"/>
                </a:solidFill>
              </a:defRPr>
            </a:lvl1pPr>
          </a:lstStyle>
          <a:p>
            <a:pPr rtl="0"/>
            <a:fld id="{48BB047D-A6CD-43AB-96F0-683C726B586B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  <p:grpSp>
        <p:nvGrpSpPr>
          <p:cNvPr id="6" name="Группа 5">
            <a:extLst>
              <a:ext uri="{FF2B5EF4-FFF2-40B4-BE49-F238E27FC236}">
                <a16:creationId xmlns="" xmlns:a16="http://schemas.microsoft.com/office/drawing/2014/main" id="{A6A27954-3A0E-430B-AD48-05A3F3278D70}"/>
              </a:ext>
            </a:extLst>
          </p:cNvPr>
          <p:cNvGrpSpPr/>
          <p:nvPr userDrawn="1"/>
        </p:nvGrpSpPr>
        <p:grpSpPr>
          <a:xfrm>
            <a:off x="-24056" y="1452564"/>
            <a:ext cx="3385227" cy="134113"/>
            <a:chOff x="-24055" y="1452565"/>
            <a:chExt cx="2374534" cy="0"/>
          </a:xfrm>
        </p:grpSpPr>
        <p:cxnSp>
          <p:nvCxnSpPr>
            <p:cNvPr id="12" name="Прямая соединительная линия 11">
              <a:extLst>
                <a:ext uri="{FF2B5EF4-FFF2-40B4-BE49-F238E27FC236}">
                  <a16:creationId xmlns="" xmlns:a16="http://schemas.microsoft.com/office/drawing/2014/main" id="{D9C089FD-3BC7-434F-810A-04F78AFC84D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24055" y="1452565"/>
              <a:ext cx="1717831" cy="0"/>
            </a:xfrm>
            <a:prstGeom prst="line">
              <a:avLst/>
            </a:prstGeom>
            <a:ln w="571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Прямая соединительная линия 17">
              <a:extLst>
                <a:ext uri="{FF2B5EF4-FFF2-40B4-BE49-F238E27FC236}">
                  <a16:creationId xmlns="" xmlns:a16="http://schemas.microsoft.com/office/drawing/2014/main" id="{EF7AC837-D78F-424C-9FDC-C3A445A5E0B6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804745" y="1452565"/>
              <a:ext cx="545734" cy="0"/>
            </a:xfrm>
            <a:prstGeom prst="line">
              <a:avLst/>
            </a:prstGeom>
            <a:ln w="571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Овал 24">
            <a:extLst>
              <a:ext uri="{FF2B5EF4-FFF2-40B4-BE49-F238E27FC236}">
                <a16:creationId xmlns="" xmlns:a16="http://schemas.microsoft.com/office/drawing/2014/main" id="{3F366940-FB5E-4B76-8829-80C14F137B3A}"/>
              </a:ext>
            </a:extLst>
          </p:cNvPr>
          <p:cNvSpPr/>
          <p:nvPr userDrawn="1"/>
        </p:nvSpPr>
        <p:spPr>
          <a:xfrm>
            <a:off x="10251393" y="555158"/>
            <a:ext cx="3298372" cy="3298372"/>
          </a:xfrm>
          <a:prstGeom prst="ellipse">
            <a:avLst/>
          </a:prstGeom>
          <a:noFill/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26" name="Овал 25">
            <a:extLst>
              <a:ext uri="{FF2B5EF4-FFF2-40B4-BE49-F238E27FC236}">
                <a16:creationId xmlns="" xmlns:a16="http://schemas.microsoft.com/office/drawing/2014/main" id="{75486FFB-46EF-4E74-BFFF-7ED054DB0D9C}"/>
              </a:ext>
            </a:extLst>
          </p:cNvPr>
          <p:cNvSpPr/>
          <p:nvPr userDrawn="1"/>
        </p:nvSpPr>
        <p:spPr>
          <a:xfrm>
            <a:off x="9932986" y="330754"/>
            <a:ext cx="1268186" cy="1268186"/>
          </a:xfrm>
          <a:prstGeom prst="ellipse">
            <a:avLst/>
          </a:prstGeom>
          <a:noFill/>
          <a:ln w="3175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grpSp>
        <p:nvGrpSpPr>
          <p:cNvPr id="27" name="Группа 26">
            <a:extLst>
              <a:ext uri="{FF2B5EF4-FFF2-40B4-BE49-F238E27FC236}">
                <a16:creationId xmlns="" xmlns:a16="http://schemas.microsoft.com/office/drawing/2014/main" id="{6D35CCD2-B73F-944C-B572-7FBFC7DE22E4}"/>
              </a:ext>
            </a:extLst>
          </p:cNvPr>
          <p:cNvGrpSpPr/>
          <p:nvPr userDrawn="1"/>
        </p:nvGrpSpPr>
        <p:grpSpPr>
          <a:xfrm>
            <a:off x="363416" y="421045"/>
            <a:ext cx="748798" cy="134113"/>
            <a:chOff x="4827813" y="2534636"/>
            <a:chExt cx="996651" cy="178504"/>
          </a:xfrm>
        </p:grpSpPr>
        <p:sp>
          <p:nvSpPr>
            <p:cNvPr id="28" name="Овал 27">
              <a:extLst>
                <a:ext uri="{FF2B5EF4-FFF2-40B4-BE49-F238E27FC236}">
                  <a16:creationId xmlns="" xmlns:a16="http://schemas.microsoft.com/office/drawing/2014/main" id="{9D8F78D8-558F-3540-A5F4-B1AD8942B341}"/>
                </a:ext>
              </a:extLst>
            </p:cNvPr>
            <p:cNvSpPr/>
            <p:nvPr/>
          </p:nvSpPr>
          <p:spPr>
            <a:xfrm>
              <a:off x="4827813" y="2534636"/>
              <a:ext cx="178504" cy="17850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 dirty="0"/>
            </a:p>
          </p:txBody>
        </p:sp>
        <p:sp>
          <p:nvSpPr>
            <p:cNvPr id="35" name="Овал 34">
              <a:extLst>
                <a:ext uri="{FF2B5EF4-FFF2-40B4-BE49-F238E27FC236}">
                  <a16:creationId xmlns="" xmlns:a16="http://schemas.microsoft.com/office/drawing/2014/main" id="{3F8F621A-F298-2B48-B7E0-8D9BEE8AA763}"/>
                </a:ext>
              </a:extLst>
            </p:cNvPr>
            <p:cNvSpPr/>
            <p:nvPr/>
          </p:nvSpPr>
          <p:spPr>
            <a:xfrm>
              <a:off x="5092508" y="2534636"/>
              <a:ext cx="178504" cy="178504"/>
            </a:xfrm>
            <a:prstGeom prst="ellipse">
              <a:avLst/>
            </a:prstGeom>
            <a:solidFill>
              <a:schemeClr val="accent4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 dirty="0"/>
            </a:p>
          </p:txBody>
        </p:sp>
        <p:sp>
          <p:nvSpPr>
            <p:cNvPr id="36" name="Овал 35">
              <a:extLst>
                <a:ext uri="{FF2B5EF4-FFF2-40B4-BE49-F238E27FC236}">
                  <a16:creationId xmlns="" xmlns:a16="http://schemas.microsoft.com/office/drawing/2014/main" id="{C17A3A3B-82AE-0A46-AE32-9B111F975BDB}"/>
                </a:ext>
              </a:extLst>
            </p:cNvPr>
            <p:cNvSpPr/>
            <p:nvPr/>
          </p:nvSpPr>
          <p:spPr>
            <a:xfrm>
              <a:off x="5369234" y="2534636"/>
              <a:ext cx="178504" cy="17850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ru-RU" noProof="0" dirty="0"/>
            </a:p>
          </p:txBody>
        </p:sp>
        <p:sp>
          <p:nvSpPr>
            <p:cNvPr id="37" name="Овал 36">
              <a:extLst>
                <a:ext uri="{FF2B5EF4-FFF2-40B4-BE49-F238E27FC236}">
                  <a16:creationId xmlns="" xmlns:a16="http://schemas.microsoft.com/office/drawing/2014/main" id="{DF206CE3-6B94-C340-8BA3-A2A4E407E499}"/>
                </a:ext>
              </a:extLst>
            </p:cNvPr>
            <p:cNvSpPr/>
            <p:nvPr/>
          </p:nvSpPr>
          <p:spPr>
            <a:xfrm>
              <a:off x="5645960" y="2534636"/>
              <a:ext cx="178504" cy="17850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ru-RU" noProof="0" dirty="0"/>
            </a:p>
          </p:txBody>
        </p:sp>
      </p:grpSp>
      <p:sp>
        <p:nvSpPr>
          <p:cNvPr id="30" name="Текст 3">
            <a:extLst>
              <a:ext uri="{FF2B5EF4-FFF2-40B4-BE49-F238E27FC236}">
                <a16:creationId xmlns="" xmlns:a16="http://schemas.microsoft.com/office/drawing/2014/main" id="{1B247C0B-04BA-4D5C-A41D-AEA60217241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63416" y="2057400"/>
            <a:ext cx="3206261" cy="3811588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31" name="Объект 2">
            <a:extLst>
              <a:ext uri="{FF2B5EF4-FFF2-40B4-BE49-F238E27FC236}">
                <a16:creationId xmlns="" xmlns:a16="http://schemas.microsoft.com/office/drawing/2014/main" id="{194C619D-34F6-4A29-857A-D760072187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8084" y="246187"/>
            <a:ext cx="7467304" cy="5614864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6951759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15000">
        <p15:prstTrans prst="peelOff"/>
      </p:transition>
    </mc:Choice>
    <mc:Fallback xmlns="">
      <p:transition spd="slow" advTm="1500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92237E7-A574-47D2-9624-D12F475605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416" y="246186"/>
            <a:ext cx="11465168" cy="1037492"/>
          </a:xfrm>
        </p:spPr>
        <p:txBody>
          <a:bodyPr lIns="0" tIns="0" rIns="0" bIns="0" rtlCol="0" anchor="b">
            <a:noAutofit/>
          </a:bodyPr>
          <a:lstStyle>
            <a:lvl1pPr>
              <a:defRPr sz="3200" b="1" cap="all" baseline="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10" name="Номер слайда 5">
            <a:extLst>
              <a:ext uri="{FF2B5EF4-FFF2-40B4-BE49-F238E27FC236}">
                <a16:creationId xmlns="" xmlns:a16="http://schemas.microsoft.com/office/drawing/2014/main" id="{99564622-96D9-48C4-BB60-87F3F7C8E1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85384" y="6463207"/>
            <a:ext cx="2743200" cy="249385"/>
          </a:xfrm>
        </p:spPr>
        <p:txBody>
          <a:bodyPr rtlCol="0"/>
          <a:lstStyle>
            <a:lvl1pPr algn="r">
              <a:defRPr sz="900">
                <a:solidFill>
                  <a:schemeClr val="accent3"/>
                </a:solidFill>
              </a:defRPr>
            </a:lvl1pPr>
          </a:lstStyle>
          <a:p>
            <a:pPr rtl="0"/>
            <a:fld id="{48BB047D-A6CD-43AB-96F0-683C726B586B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  <p:cxnSp>
        <p:nvCxnSpPr>
          <p:cNvPr id="12" name="Прямая соединительная линия 11">
            <a:extLst>
              <a:ext uri="{FF2B5EF4-FFF2-40B4-BE49-F238E27FC236}">
                <a16:creationId xmlns="" xmlns:a16="http://schemas.microsoft.com/office/drawing/2014/main" id="{D9C089FD-3BC7-434F-810A-04F78AFC84D2}"/>
              </a:ext>
            </a:extLst>
          </p:cNvPr>
          <p:cNvCxnSpPr>
            <a:cxnSpLocks/>
          </p:cNvCxnSpPr>
          <p:nvPr userDrawn="1"/>
        </p:nvCxnSpPr>
        <p:spPr>
          <a:xfrm>
            <a:off x="-24055" y="1452565"/>
            <a:ext cx="1717831" cy="0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>
            <a:extLst>
              <a:ext uri="{FF2B5EF4-FFF2-40B4-BE49-F238E27FC236}">
                <a16:creationId xmlns="" xmlns:a16="http://schemas.microsoft.com/office/drawing/2014/main" id="{EF7AC837-D78F-424C-9FDC-C3A445A5E0B6}"/>
              </a:ext>
            </a:extLst>
          </p:cNvPr>
          <p:cNvCxnSpPr>
            <a:cxnSpLocks/>
          </p:cNvCxnSpPr>
          <p:nvPr userDrawn="1"/>
        </p:nvCxnSpPr>
        <p:spPr>
          <a:xfrm>
            <a:off x="1804745" y="1452565"/>
            <a:ext cx="545734" cy="0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>
            <a:extLst>
              <a:ext uri="{FF2B5EF4-FFF2-40B4-BE49-F238E27FC236}">
                <a16:creationId xmlns="" xmlns:a16="http://schemas.microsoft.com/office/drawing/2014/main" id="{6831C4EF-58CF-4AEC-9F81-CB38D946A457}"/>
              </a:ext>
            </a:extLst>
          </p:cNvPr>
          <p:cNvCxnSpPr>
            <a:cxnSpLocks/>
          </p:cNvCxnSpPr>
          <p:nvPr userDrawn="1"/>
        </p:nvCxnSpPr>
        <p:spPr>
          <a:xfrm flipV="1">
            <a:off x="2454442" y="1429119"/>
            <a:ext cx="9737558" cy="15383"/>
          </a:xfrm>
          <a:prstGeom prst="line">
            <a:avLst/>
          </a:prstGeom>
          <a:ln w="63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Группа 18">
            <a:extLst>
              <a:ext uri="{FF2B5EF4-FFF2-40B4-BE49-F238E27FC236}">
                <a16:creationId xmlns="" xmlns:a16="http://schemas.microsoft.com/office/drawing/2014/main" id="{EC7CCE55-AF4E-4245-BFBC-DEC36E1D4A47}"/>
              </a:ext>
            </a:extLst>
          </p:cNvPr>
          <p:cNvGrpSpPr/>
          <p:nvPr userDrawn="1"/>
        </p:nvGrpSpPr>
        <p:grpSpPr>
          <a:xfrm>
            <a:off x="363416" y="421045"/>
            <a:ext cx="748798" cy="134113"/>
            <a:chOff x="4827813" y="2534636"/>
            <a:chExt cx="996651" cy="178504"/>
          </a:xfrm>
        </p:grpSpPr>
        <p:sp>
          <p:nvSpPr>
            <p:cNvPr id="20" name="Овал 19">
              <a:extLst>
                <a:ext uri="{FF2B5EF4-FFF2-40B4-BE49-F238E27FC236}">
                  <a16:creationId xmlns="" xmlns:a16="http://schemas.microsoft.com/office/drawing/2014/main" id="{A13A9D50-C6EA-F04C-BB84-891959D759F9}"/>
                </a:ext>
              </a:extLst>
            </p:cNvPr>
            <p:cNvSpPr/>
            <p:nvPr/>
          </p:nvSpPr>
          <p:spPr>
            <a:xfrm>
              <a:off x="4827813" y="2534636"/>
              <a:ext cx="178504" cy="17850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 dirty="0"/>
            </a:p>
          </p:txBody>
        </p:sp>
        <p:sp>
          <p:nvSpPr>
            <p:cNvPr id="21" name="Овал 20">
              <a:extLst>
                <a:ext uri="{FF2B5EF4-FFF2-40B4-BE49-F238E27FC236}">
                  <a16:creationId xmlns="" xmlns:a16="http://schemas.microsoft.com/office/drawing/2014/main" id="{2790B908-BCFE-FA4B-B5E3-36C62E088DE9}"/>
                </a:ext>
              </a:extLst>
            </p:cNvPr>
            <p:cNvSpPr/>
            <p:nvPr/>
          </p:nvSpPr>
          <p:spPr>
            <a:xfrm>
              <a:off x="5092508" y="2534636"/>
              <a:ext cx="178504" cy="178504"/>
            </a:xfrm>
            <a:prstGeom prst="ellipse">
              <a:avLst/>
            </a:prstGeom>
            <a:solidFill>
              <a:schemeClr val="accent4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 dirty="0"/>
            </a:p>
          </p:txBody>
        </p:sp>
        <p:sp>
          <p:nvSpPr>
            <p:cNvPr id="23" name="Овал 22">
              <a:extLst>
                <a:ext uri="{FF2B5EF4-FFF2-40B4-BE49-F238E27FC236}">
                  <a16:creationId xmlns="" xmlns:a16="http://schemas.microsoft.com/office/drawing/2014/main" id="{C96D4A9D-D054-044B-8920-BE06A68ED267}"/>
                </a:ext>
              </a:extLst>
            </p:cNvPr>
            <p:cNvSpPr/>
            <p:nvPr/>
          </p:nvSpPr>
          <p:spPr>
            <a:xfrm>
              <a:off x="5369234" y="2534636"/>
              <a:ext cx="178504" cy="17850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ru-RU" noProof="0" dirty="0"/>
            </a:p>
          </p:txBody>
        </p:sp>
        <p:sp>
          <p:nvSpPr>
            <p:cNvPr id="24" name="Овал 23">
              <a:extLst>
                <a:ext uri="{FF2B5EF4-FFF2-40B4-BE49-F238E27FC236}">
                  <a16:creationId xmlns="" xmlns:a16="http://schemas.microsoft.com/office/drawing/2014/main" id="{843643B7-9DFD-8C46-881C-69B3D67CA91A}"/>
                </a:ext>
              </a:extLst>
            </p:cNvPr>
            <p:cNvSpPr/>
            <p:nvPr/>
          </p:nvSpPr>
          <p:spPr>
            <a:xfrm>
              <a:off x="5645960" y="2534636"/>
              <a:ext cx="178504" cy="17850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ru-RU" noProof="0" dirty="0"/>
            </a:p>
          </p:txBody>
        </p:sp>
      </p:grpSp>
      <p:sp>
        <p:nvSpPr>
          <p:cNvPr id="13" name="Овал 12">
            <a:extLst>
              <a:ext uri="{FF2B5EF4-FFF2-40B4-BE49-F238E27FC236}">
                <a16:creationId xmlns="" xmlns:a16="http://schemas.microsoft.com/office/drawing/2014/main" id="{82D9D565-739D-4898-97BD-79EB8C7F91EC}"/>
              </a:ext>
            </a:extLst>
          </p:cNvPr>
          <p:cNvSpPr/>
          <p:nvPr userDrawn="1"/>
        </p:nvSpPr>
        <p:spPr>
          <a:xfrm>
            <a:off x="4608159" y="4718683"/>
            <a:ext cx="3298372" cy="3298372"/>
          </a:xfrm>
          <a:prstGeom prst="ellipse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14" name="Овал 13">
            <a:extLst>
              <a:ext uri="{FF2B5EF4-FFF2-40B4-BE49-F238E27FC236}">
                <a16:creationId xmlns="" xmlns:a16="http://schemas.microsoft.com/office/drawing/2014/main" id="{620FADA3-E777-489C-976D-0B0C4FD31310}"/>
              </a:ext>
            </a:extLst>
          </p:cNvPr>
          <p:cNvSpPr/>
          <p:nvPr userDrawn="1"/>
        </p:nvSpPr>
        <p:spPr>
          <a:xfrm>
            <a:off x="4289752" y="4494279"/>
            <a:ext cx="1268186" cy="1268186"/>
          </a:xfrm>
          <a:prstGeom prst="ellipse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4365147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15000">
        <p15:prstTrans prst="peelOff"/>
      </p:transition>
    </mc:Choice>
    <mc:Fallback xmlns="">
      <p:transition spd="slow" advTm="1500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Номер слайда 5">
            <a:extLst>
              <a:ext uri="{FF2B5EF4-FFF2-40B4-BE49-F238E27FC236}">
                <a16:creationId xmlns="" xmlns:a16="http://schemas.microsoft.com/office/drawing/2014/main" id="{99564622-96D9-48C4-BB60-87F3F7C8E1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85384" y="6463207"/>
            <a:ext cx="2743200" cy="249385"/>
          </a:xfrm>
        </p:spPr>
        <p:txBody>
          <a:bodyPr rtlCol="0"/>
          <a:lstStyle>
            <a:lvl1pPr algn="r">
              <a:defRPr sz="900">
                <a:solidFill>
                  <a:schemeClr val="accent3"/>
                </a:solidFill>
              </a:defRPr>
            </a:lvl1pPr>
          </a:lstStyle>
          <a:p>
            <a:pPr rtl="0"/>
            <a:fld id="{48BB047D-A6CD-43AB-96F0-683C726B586B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  <p:grpSp>
        <p:nvGrpSpPr>
          <p:cNvPr id="4" name="Группа 3">
            <a:extLst>
              <a:ext uri="{FF2B5EF4-FFF2-40B4-BE49-F238E27FC236}">
                <a16:creationId xmlns="" xmlns:a16="http://schemas.microsoft.com/office/drawing/2014/main" id="{8DCE8039-0D05-4A75-878A-907B8D44B9E7}"/>
              </a:ext>
            </a:extLst>
          </p:cNvPr>
          <p:cNvGrpSpPr/>
          <p:nvPr userDrawn="1"/>
        </p:nvGrpSpPr>
        <p:grpSpPr>
          <a:xfrm>
            <a:off x="363416" y="421045"/>
            <a:ext cx="748798" cy="134113"/>
            <a:chOff x="4827813" y="2534636"/>
            <a:chExt cx="996651" cy="178504"/>
          </a:xfrm>
        </p:grpSpPr>
        <p:sp>
          <p:nvSpPr>
            <p:cNvPr id="5" name="Овал 4">
              <a:extLst>
                <a:ext uri="{FF2B5EF4-FFF2-40B4-BE49-F238E27FC236}">
                  <a16:creationId xmlns="" xmlns:a16="http://schemas.microsoft.com/office/drawing/2014/main" id="{C1402252-45E8-45B3-BA5E-DFA33A45474E}"/>
                </a:ext>
              </a:extLst>
            </p:cNvPr>
            <p:cNvSpPr/>
            <p:nvPr/>
          </p:nvSpPr>
          <p:spPr>
            <a:xfrm>
              <a:off x="4827813" y="2534636"/>
              <a:ext cx="178504" cy="17850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 dirty="0"/>
            </a:p>
          </p:txBody>
        </p:sp>
        <p:sp>
          <p:nvSpPr>
            <p:cNvPr id="6" name="Овал 5">
              <a:extLst>
                <a:ext uri="{FF2B5EF4-FFF2-40B4-BE49-F238E27FC236}">
                  <a16:creationId xmlns="" xmlns:a16="http://schemas.microsoft.com/office/drawing/2014/main" id="{1300C883-1ACE-4AF3-9875-792A769588D5}"/>
                </a:ext>
              </a:extLst>
            </p:cNvPr>
            <p:cNvSpPr/>
            <p:nvPr/>
          </p:nvSpPr>
          <p:spPr>
            <a:xfrm>
              <a:off x="5092508" y="2534636"/>
              <a:ext cx="178504" cy="178504"/>
            </a:xfrm>
            <a:prstGeom prst="ellipse">
              <a:avLst/>
            </a:prstGeom>
            <a:solidFill>
              <a:schemeClr val="accent4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 dirty="0"/>
            </a:p>
          </p:txBody>
        </p:sp>
        <p:sp>
          <p:nvSpPr>
            <p:cNvPr id="7" name="Овал 6">
              <a:extLst>
                <a:ext uri="{FF2B5EF4-FFF2-40B4-BE49-F238E27FC236}">
                  <a16:creationId xmlns="" xmlns:a16="http://schemas.microsoft.com/office/drawing/2014/main" id="{E75483D7-E612-43D2-9B0E-C69356C160DA}"/>
                </a:ext>
              </a:extLst>
            </p:cNvPr>
            <p:cNvSpPr/>
            <p:nvPr/>
          </p:nvSpPr>
          <p:spPr>
            <a:xfrm>
              <a:off x="5369234" y="2534636"/>
              <a:ext cx="178504" cy="17850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ru-RU" noProof="0" dirty="0"/>
            </a:p>
          </p:txBody>
        </p:sp>
        <p:sp>
          <p:nvSpPr>
            <p:cNvPr id="8" name="Овал 7">
              <a:extLst>
                <a:ext uri="{FF2B5EF4-FFF2-40B4-BE49-F238E27FC236}">
                  <a16:creationId xmlns="" xmlns:a16="http://schemas.microsoft.com/office/drawing/2014/main" id="{F279C5F2-4C7F-4470-A44F-E8AD69AC9FA0}"/>
                </a:ext>
              </a:extLst>
            </p:cNvPr>
            <p:cNvSpPr/>
            <p:nvPr/>
          </p:nvSpPr>
          <p:spPr>
            <a:xfrm>
              <a:off x="5645960" y="2534636"/>
              <a:ext cx="178504" cy="17850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ru-RU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val="38750611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15000">
        <p15:prstTrans prst="peelOff"/>
      </p:transition>
    </mc:Choice>
    <mc:Fallback xmlns="">
      <p:transition spd="slow" advTm="15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, объект и большая фотограф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BC16441-0F1F-453B-BACF-543CEDE2AE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08430" y="1046163"/>
            <a:ext cx="5445369" cy="1114784"/>
          </a:xfrm>
        </p:spPr>
        <p:txBody>
          <a:bodyPr lIns="0" tIns="0" rIns="0" bIns="0" rtlCol="0" anchor="b">
            <a:noAutofit/>
          </a:bodyPr>
          <a:lstStyle>
            <a:lvl1pPr>
              <a:defRPr sz="3200" b="1" cap="all" baseline="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61EC9302-80D9-4A88-8591-DE2D4BA1F9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08430" y="2506662"/>
            <a:ext cx="5445370" cy="3454523"/>
          </a:xfrm>
        </p:spPr>
        <p:txBody>
          <a:bodyPr lIns="0" tIns="0" rIns="0" bIns="0" rtlCol="0">
            <a:noAutofit/>
          </a:bodyPr>
          <a:lstStyle>
            <a:lvl1pPr>
              <a:lnSpc>
                <a:spcPct val="100000"/>
              </a:lnSpc>
              <a:buClr>
                <a:schemeClr val="accent1"/>
              </a:buClr>
              <a:defRPr sz="1800"/>
            </a:lvl1pPr>
            <a:lvl2pPr>
              <a:lnSpc>
                <a:spcPct val="100000"/>
              </a:lnSpc>
              <a:buClr>
                <a:schemeClr val="accent1"/>
              </a:buClr>
              <a:defRPr sz="1600"/>
            </a:lvl2pPr>
            <a:lvl3pPr>
              <a:lnSpc>
                <a:spcPct val="100000"/>
              </a:lnSpc>
              <a:buClr>
                <a:schemeClr val="accent1"/>
              </a:buClr>
              <a:defRPr sz="1400"/>
            </a:lvl3pPr>
            <a:lvl4pPr>
              <a:lnSpc>
                <a:spcPct val="100000"/>
              </a:lnSpc>
              <a:buClr>
                <a:schemeClr val="accent1"/>
              </a:buClr>
              <a:defRPr sz="1200"/>
            </a:lvl4pPr>
            <a:lvl5pPr>
              <a:lnSpc>
                <a:spcPct val="100000"/>
              </a:lnSpc>
              <a:buClr>
                <a:schemeClr val="accent1"/>
              </a:buClr>
              <a:defRPr sz="1200"/>
            </a:lvl5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7" name="Номер слайда 5">
            <a:extLst>
              <a:ext uri="{FF2B5EF4-FFF2-40B4-BE49-F238E27FC236}">
                <a16:creationId xmlns="" xmlns:a16="http://schemas.microsoft.com/office/drawing/2014/main" id="{2C89B828-B338-413C-B008-0A8566F488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85384" y="6463207"/>
            <a:ext cx="2743200" cy="249385"/>
          </a:xfrm>
        </p:spPr>
        <p:txBody>
          <a:bodyPr rtlCol="0"/>
          <a:lstStyle>
            <a:lvl1pPr algn="r">
              <a:defRPr sz="900">
                <a:solidFill>
                  <a:schemeClr val="accent3"/>
                </a:solidFill>
              </a:defRPr>
            </a:lvl1pPr>
          </a:lstStyle>
          <a:p>
            <a:pPr rtl="0"/>
            <a:fld id="{48BB047D-A6CD-43AB-96F0-683C726B586B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  <p:sp>
        <p:nvSpPr>
          <p:cNvPr id="8" name="Объект 16">
            <a:extLst>
              <a:ext uri="{FF2B5EF4-FFF2-40B4-BE49-F238E27FC236}">
                <a16:creationId xmlns="" xmlns:a16="http://schemas.microsoft.com/office/drawing/2014/main" id="{6AEAE6ED-58FA-4039-939A-E4032520CB3C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363416" y="6462713"/>
            <a:ext cx="2262187" cy="249237"/>
          </a:xfrm>
        </p:spPr>
        <p:txBody>
          <a:bodyPr rtlCol="0">
            <a:noAutofit/>
          </a:bodyPr>
          <a:lstStyle>
            <a:lvl1pPr marL="0" indent="0">
              <a:buNone/>
              <a:defRPr sz="1400" b="1" cap="all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 rtl="0"/>
            <a:r>
              <a:rPr lang="ru-RU" noProof="0"/>
              <a:t>Название вашей компании</a:t>
            </a:r>
          </a:p>
        </p:txBody>
      </p:sp>
      <p:sp>
        <p:nvSpPr>
          <p:cNvPr id="10" name="Рисунок 9">
            <a:extLst>
              <a:ext uri="{FF2B5EF4-FFF2-40B4-BE49-F238E27FC236}">
                <a16:creationId xmlns="" xmlns:a16="http://schemas.microsoft.com/office/drawing/2014/main" id="{4502AABE-45EB-48A5-AD25-47BD8B79DF6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69045" y="0"/>
            <a:ext cx="5210175" cy="5961063"/>
          </a:xfrm>
          <a:solidFill>
            <a:schemeClr val="bg1">
              <a:lumMod val="85000"/>
            </a:schemeClr>
          </a:solidFill>
        </p:spPr>
        <p:txBody>
          <a:bodyPr rtlCol="0" anchor="ctr"/>
          <a:lstStyle>
            <a:lvl1pPr marL="0" indent="0" algn="ctr">
              <a:buNone/>
              <a:defRPr/>
            </a:lvl1pPr>
          </a:lstStyle>
          <a:p>
            <a:pPr rtl="0"/>
            <a:r>
              <a:rPr lang="ru-RU" noProof="0" dirty="0"/>
              <a:t>Вставка рисунка</a:t>
            </a:r>
          </a:p>
        </p:txBody>
      </p:sp>
      <p:cxnSp>
        <p:nvCxnSpPr>
          <p:cNvPr id="11" name="Прямая соединительная линия 10">
            <a:extLst>
              <a:ext uri="{FF2B5EF4-FFF2-40B4-BE49-F238E27FC236}">
                <a16:creationId xmlns="" xmlns:a16="http://schemas.microsoft.com/office/drawing/2014/main" id="{8888A4FD-81F4-4588-9E6D-70E57577D8BF}"/>
              </a:ext>
            </a:extLst>
          </p:cNvPr>
          <p:cNvCxnSpPr>
            <a:cxnSpLocks/>
          </p:cNvCxnSpPr>
          <p:nvPr userDrawn="1"/>
        </p:nvCxnSpPr>
        <p:spPr>
          <a:xfrm>
            <a:off x="5679219" y="2286312"/>
            <a:ext cx="2250000" cy="0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Группа 11">
            <a:extLst>
              <a:ext uri="{FF2B5EF4-FFF2-40B4-BE49-F238E27FC236}">
                <a16:creationId xmlns="" xmlns:a16="http://schemas.microsoft.com/office/drawing/2014/main" id="{4CF1D2ED-7B25-4251-BF07-47FBAA534810}"/>
              </a:ext>
            </a:extLst>
          </p:cNvPr>
          <p:cNvGrpSpPr/>
          <p:nvPr userDrawn="1"/>
        </p:nvGrpSpPr>
        <p:grpSpPr>
          <a:xfrm>
            <a:off x="11079786" y="421045"/>
            <a:ext cx="748798" cy="134113"/>
            <a:chOff x="4827813" y="2534636"/>
            <a:chExt cx="996651" cy="178504"/>
          </a:xfrm>
        </p:grpSpPr>
        <p:sp>
          <p:nvSpPr>
            <p:cNvPr id="13" name="Овал 12">
              <a:extLst>
                <a:ext uri="{FF2B5EF4-FFF2-40B4-BE49-F238E27FC236}">
                  <a16:creationId xmlns="" xmlns:a16="http://schemas.microsoft.com/office/drawing/2014/main" id="{E397537E-DF51-4990-9447-2DAE98ABC683}"/>
                </a:ext>
              </a:extLst>
            </p:cNvPr>
            <p:cNvSpPr/>
            <p:nvPr/>
          </p:nvSpPr>
          <p:spPr>
            <a:xfrm>
              <a:off x="4827813" y="2534636"/>
              <a:ext cx="178504" cy="17850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 dirty="0"/>
            </a:p>
          </p:txBody>
        </p:sp>
        <p:sp>
          <p:nvSpPr>
            <p:cNvPr id="14" name="Овал 13">
              <a:extLst>
                <a:ext uri="{FF2B5EF4-FFF2-40B4-BE49-F238E27FC236}">
                  <a16:creationId xmlns="" xmlns:a16="http://schemas.microsoft.com/office/drawing/2014/main" id="{3E99CAB5-81F4-4EA8-8B36-4A70C59861FD}"/>
                </a:ext>
              </a:extLst>
            </p:cNvPr>
            <p:cNvSpPr/>
            <p:nvPr/>
          </p:nvSpPr>
          <p:spPr>
            <a:xfrm>
              <a:off x="5092508" y="2534636"/>
              <a:ext cx="178504" cy="178504"/>
            </a:xfrm>
            <a:prstGeom prst="ellipse">
              <a:avLst/>
            </a:prstGeom>
            <a:solidFill>
              <a:schemeClr val="accent4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 dirty="0"/>
            </a:p>
          </p:txBody>
        </p:sp>
        <p:sp>
          <p:nvSpPr>
            <p:cNvPr id="15" name="Овал 14">
              <a:extLst>
                <a:ext uri="{FF2B5EF4-FFF2-40B4-BE49-F238E27FC236}">
                  <a16:creationId xmlns="" xmlns:a16="http://schemas.microsoft.com/office/drawing/2014/main" id="{16AADF9A-A507-4453-8CE3-3F78BB303FA4}"/>
                </a:ext>
              </a:extLst>
            </p:cNvPr>
            <p:cNvSpPr/>
            <p:nvPr/>
          </p:nvSpPr>
          <p:spPr>
            <a:xfrm>
              <a:off x="5369234" y="2534636"/>
              <a:ext cx="178504" cy="17850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ru-RU" noProof="0" dirty="0"/>
            </a:p>
          </p:txBody>
        </p:sp>
        <p:sp>
          <p:nvSpPr>
            <p:cNvPr id="16" name="Овал 15">
              <a:extLst>
                <a:ext uri="{FF2B5EF4-FFF2-40B4-BE49-F238E27FC236}">
                  <a16:creationId xmlns="" xmlns:a16="http://schemas.microsoft.com/office/drawing/2014/main" id="{C33AA69F-C4B8-479C-9F0F-69C184D0611F}"/>
                </a:ext>
              </a:extLst>
            </p:cNvPr>
            <p:cNvSpPr/>
            <p:nvPr/>
          </p:nvSpPr>
          <p:spPr>
            <a:xfrm>
              <a:off x="5645960" y="2534636"/>
              <a:ext cx="178504" cy="17850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ru-RU" noProof="0" dirty="0"/>
            </a:p>
          </p:txBody>
        </p:sp>
      </p:grpSp>
      <p:sp>
        <p:nvSpPr>
          <p:cNvPr id="17" name="Овал 16">
            <a:extLst>
              <a:ext uri="{FF2B5EF4-FFF2-40B4-BE49-F238E27FC236}">
                <a16:creationId xmlns="" xmlns:a16="http://schemas.microsoft.com/office/drawing/2014/main" id="{8725921A-0ED5-431E-899C-28A6920B5029}"/>
              </a:ext>
            </a:extLst>
          </p:cNvPr>
          <p:cNvSpPr/>
          <p:nvPr userDrawn="1"/>
        </p:nvSpPr>
        <p:spPr>
          <a:xfrm>
            <a:off x="10039330" y="896815"/>
            <a:ext cx="3298372" cy="3298372"/>
          </a:xfrm>
          <a:prstGeom prst="ellipse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18" name="Овал 17">
            <a:extLst>
              <a:ext uri="{FF2B5EF4-FFF2-40B4-BE49-F238E27FC236}">
                <a16:creationId xmlns="" xmlns:a16="http://schemas.microsoft.com/office/drawing/2014/main" id="{EE8B169A-8A2F-4425-A9A1-1B828428B434}"/>
              </a:ext>
            </a:extLst>
          </p:cNvPr>
          <p:cNvSpPr/>
          <p:nvPr userDrawn="1"/>
        </p:nvSpPr>
        <p:spPr>
          <a:xfrm>
            <a:off x="9720923" y="672411"/>
            <a:ext cx="1268186" cy="1268186"/>
          </a:xfrm>
          <a:prstGeom prst="ellipse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cxnSp>
        <p:nvCxnSpPr>
          <p:cNvPr id="20" name="Прямая соединительная линия 19">
            <a:extLst>
              <a:ext uri="{FF2B5EF4-FFF2-40B4-BE49-F238E27FC236}">
                <a16:creationId xmlns="" xmlns:a16="http://schemas.microsoft.com/office/drawing/2014/main" id="{43B45974-F6C7-40D3-9399-E05FA19C565E}"/>
              </a:ext>
            </a:extLst>
          </p:cNvPr>
          <p:cNvCxnSpPr>
            <a:cxnSpLocks/>
          </p:cNvCxnSpPr>
          <p:nvPr userDrawn="1"/>
        </p:nvCxnSpPr>
        <p:spPr>
          <a:xfrm>
            <a:off x="8052778" y="2286312"/>
            <a:ext cx="545734" cy="0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018476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15000">
        <p15:prstTrans prst="peelOff"/>
      </p:transition>
    </mc:Choice>
    <mc:Fallback xmlns="">
      <p:transition spd="slow" advTm="15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, объект и три фотографи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BC16441-0F1F-453B-BACF-543CEDE2AE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416" y="1046163"/>
            <a:ext cx="5445369" cy="1114784"/>
          </a:xfrm>
        </p:spPr>
        <p:txBody>
          <a:bodyPr lIns="0" tIns="0" rIns="0" bIns="0" rtlCol="0" anchor="b">
            <a:noAutofit/>
          </a:bodyPr>
          <a:lstStyle>
            <a:lvl1pPr>
              <a:defRPr sz="3200" b="1" cap="all" baseline="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Объект 2">
            <a:extLst>
              <a:ext uri="{FF2B5EF4-FFF2-40B4-BE49-F238E27FC236}">
                <a16:creationId xmlns="" xmlns:a16="http://schemas.microsoft.com/office/drawing/2014/main" id="{61EC9302-80D9-4A88-8591-DE2D4BA1F9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3416" y="2506662"/>
            <a:ext cx="5445370" cy="3454523"/>
          </a:xfrm>
        </p:spPr>
        <p:txBody>
          <a:bodyPr lIns="0" tIns="0" rIns="0" bIns="0" rtlCol="0">
            <a:noAutofit/>
          </a:bodyPr>
          <a:lstStyle>
            <a:lvl1pPr>
              <a:lnSpc>
                <a:spcPct val="100000"/>
              </a:lnSpc>
              <a:defRPr sz="1800"/>
            </a:lvl1pPr>
            <a:lvl2pPr>
              <a:lnSpc>
                <a:spcPct val="100000"/>
              </a:lnSpc>
              <a:defRPr sz="1600"/>
            </a:lvl2pPr>
            <a:lvl3pPr>
              <a:lnSpc>
                <a:spcPct val="100000"/>
              </a:lnSpc>
              <a:defRPr sz="1400"/>
            </a:lvl3pPr>
            <a:lvl4pPr>
              <a:lnSpc>
                <a:spcPct val="100000"/>
              </a:lnSpc>
              <a:defRPr sz="1200"/>
            </a:lvl4pPr>
            <a:lvl5pPr>
              <a:lnSpc>
                <a:spcPct val="100000"/>
              </a:lnSpc>
              <a:defRPr sz="1200"/>
            </a:lvl5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7" name="Номер слайда 5">
            <a:extLst>
              <a:ext uri="{FF2B5EF4-FFF2-40B4-BE49-F238E27FC236}">
                <a16:creationId xmlns="" xmlns:a16="http://schemas.microsoft.com/office/drawing/2014/main" id="{2C89B828-B338-413C-B008-0A8566F488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85384" y="6463207"/>
            <a:ext cx="2743200" cy="249385"/>
          </a:xfrm>
        </p:spPr>
        <p:txBody>
          <a:bodyPr rtlCol="0"/>
          <a:lstStyle>
            <a:lvl1pPr algn="r">
              <a:defRPr sz="900">
                <a:solidFill>
                  <a:schemeClr val="accent3"/>
                </a:solidFill>
              </a:defRPr>
            </a:lvl1pPr>
          </a:lstStyle>
          <a:p>
            <a:pPr rtl="0"/>
            <a:fld id="{48BB047D-A6CD-43AB-96F0-683C726B586B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  <p:sp>
        <p:nvSpPr>
          <p:cNvPr id="8" name="Объект 16">
            <a:extLst>
              <a:ext uri="{FF2B5EF4-FFF2-40B4-BE49-F238E27FC236}">
                <a16:creationId xmlns="" xmlns:a16="http://schemas.microsoft.com/office/drawing/2014/main" id="{6AEAE6ED-58FA-4039-939A-E4032520CB3C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363416" y="6462713"/>
            <a:ext cx="2262187" cy="249237"/>
          </a:xfrm>
        </p:spPr>
        <p:txBody>
          <a:bodyPr rtlCol="0">
            <a:noAutofit/>
          </a:bodyPr>
          <a:lstStyle>
            <a:lvl1pPr marL="0" indent="0">
              <a:buNone/>
              <a:defRPr sz="1400" b="1" cap="all" baseline="0">
                <a:solidFill>
                  <a:schemeClr val="accent3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 rtl="0"/>
            <a:r>
              <a:rPr lang="ru-RU" noProof="0"/>
              <a:t>Название вашей компании</a:t>
            </a:r>
          </a:p>
        </p:txBody>
      </p:sp>
      <p:sp>
        <p:nvSpPr>
          <p:cNvPr id="10" name="Рисунок 9">
            <a:extLst>
              <a:ext uri="{FF2B5EF4-FFF2-40B4-BE49-F238E27FC236}">
                <a16:creationId xmlns="" xmlns:a16="http://schemas.microsoft.com/office/drawing/2014/main" id="{4502AABE-45EB-48A5-AD25-47BD8B79DF6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919755" y="1"/>
            <a:ext cx="3430408" cy="4091942"/>
          </a:xfrm>
          <a:solidFill>
            <a:schemeClr val="bg1">
              <a:lumMod val="85000"/>
            </a:schemeClr>
          </a:solidFill>
        </p:spPr>
        <p:txBody>
          <a:bodyPr rtlCol="0" anchor="ctr"/>
          <a:lstStyle>
            <a:lvl1pPr marL="0" indent="0" algn="ctr">
              <a:buNone/>
              <a:defRPr/>
            </a:lvl1pPr>
          </a:lstStyle>
          <a:p>
            <a:pPr rtl="0"/>
            <a:r>
              <a:rPr lang="ru-RU" noProof="0" dirty="0"/>
              <a:t>Вставка рисунка</a:t>
            </a:r>
          </a:p>
        </p:txBody>
      </p:sp>
      <p:cxnSp>
        <p:nvCxnSpPr>
          <p:cNvPr id="11" name="Прямая соединительная линия 10">
            <a:extLst>
              <a:ext uri="{FF2B5EF4-FFF2-40B4-BE49-F238E27FC236}">
                <a16:creationId xmlns="" xmlns:a16="http://schemas.microsoft.com/office/drawing/2014/main" id="{8888A4FD-81F4-4588-9E6D-70E57577D8BF}"/>
              </a:ext>
            </a:extLst>
          </p:cNvPr>
          <p:cNvCxnSpPr>
            <a:cxnSpLocks/>
          </p:cNvCxnSpPr>
          <p:nvPr userDrawn="1"/>
        </p:nvCxnSpPr>
        <p:spPr>
          <a:xfrm>
            <a:off x="-24056" y="2286312"/>
            <a:ext cx="2304000" cy="0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Группа 11">
            <a:extLst>
              <a:ext uri="{FF2B5EF4-FFF2-40B4-BE49-F238E27FC236}">
                <a16:creationId xmlns="" xmlns:a16="http://schemas.microsoft.com/office/drawing/2014/main" id="{4CF1D2ED-7B25-4251-BF07-47FBAA534810}"/>
              </a:ext>
            </a:extLst>
          </p:cNvPr>
          <p:cNvGrpSpPr/>
          <p:nvPr userDrawn="1"/>
        </p:nvGrpSpPr>
        <p:grpSpPr>
          <a:xfrm>
            <a:off x="363416" y="421045"/>
            <a:ext cx="748798" cy="134113"/>
            <a:chOff x="4827813" y="2534636"/>
            <a:chExt cx="996651" cy="178504"/>
          </a:xfrm>
        </p:grpSpPr>
        <p:sp>
          <p:nvSpPr>
            <p:cNvPr id="13" name="Овал 12">
              <a:extLst>
                <a:ext uri="{FF2B5EF4-FFF2-40B4-BE49-F238E27FC236}">
                  <a16:creationId xmlns="" xmlns:a16="http://schemas.microsoft.com/office/drawing/2014/main" id="{E397537E-DF51-4990-9447-2DAE98ABC683}"/>
                </a:ext>
              </a:extLst>
            </p:cNvPr>
            <p:cNvSpPr/>
            <p:nvPr/>
          </p:nvSpPr>
          <p:spPr>
            <a:xfrm>
              <a:off x="4827813" y="2534636"/>
              <a:ext cx="178504" cy="17850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 dirty="0"/>
            </a:p>
          </p:txBody>
        </p:sp>
        <p:sp>
          <p:nvSpPr>
            <p:cNvPr id="14" name="Овал 13">
              <a:extLst>
                <a:ext uri="{FF2B5EF4-FFF2-40B4-BE49-F238E27FC236}">
                  <a16:creationId xmlns="" xmlns:a16="http://schemas.microsoft.com/office/drawing/2014/main" id="{3E99CAB5-81F4-4EA8-8B36-4A70C59861FD}"/>
                </a:ext>
              </a:extLst>
            </p:cNvPr>
            <p:cNvSpPr/>
            <p:nvPr/>
          </p:nvSpPr>
          <p:spPr>
            <a:xfrm>
              <a:off x="5092508" y="2534636"/>
              <a:ext cx="178504" cy="178504"/>
            </a:xfrm>
            <a:prstGeom prst="ellipse">
              <a:avLst/>
            </a:prstGeom>
            <a:solidFill>
              <a:schemeClr val="accent4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 dirty="0"/>
            </a:p>
          </p:txBody>
        </p:sp>
        <p:sp>
          <p:nvSpPr>
            <p:cNvPr id="15" name="Овал 14">
              <a:extLst>
                <a:ext uri="{FF2B5EF4-FFF2-40B4-BE49-F238E27FC236}">
                  <a16:creationId xmlns="" xmlns:a16="http://schemas.microsoft.com/office/drawing/2014/main" id="{16AADF9A-A507-4453-8CE3-3F78BB303FA4}"/>
                </a:ext>
              </a:extLst>
            </p:cNvPr>
            <p:cNvSpPr/>
            <p:nvPr/>
          </p:nvSpPr>
          <p:spPr>
            <a:xfrm>
              <a:off x="5369234" y="2534636"/>
              <a:ext cx="178504" cy="17850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ru-RU" noProof="0" dirty="0"/>
            </a:p>
          </p:txBody>
        </p:sp>
        <p:sp>
          <p:nvSpPr>
            <p:cNvPr id="16" name="Овал 15">
              <a:extLst>
                <a:ext uri="{FF2B5EF4-FFF2-40B4-BE49-F238E27FC236}">
                  <a16:creationId xmlns="" xmlns:a16="http://schemas.microsoft.com/office/drawing/2014/main" id="{C33AA69F-C4B8-479C-9F0F-69C184D0611F}"/>
                </a:ext>
              </a:extLst>
            </p:cNvPr>
            <p:cNvSpPr/>
            <p:nvPr/>
          </p:nvSpPr>
          <p:spPr>
            <a:xfrm>
              <a:off x="5645960" y="2534636"/>
              <a:ext cx="178504" cy="17850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ru-RU" noProof="0" dirty="0"/>
            </a:p>
          </p:txBody>
        </p:sp>
      </p:grpSp>
      <p:sp>
        <p:nvSpPr>
          <p:cNvPr id="17" name="Овал 16">
            <a:extLst>
              <a:ext uri="{FF2B5EF4-FFF2-40B4-BE49-F238E27FC236}">
                <a16:creationId xmlns="" xmlns:a16="http://schemas.microsoft.com/office/drawing/2014/main" id="{8725921A-0ED5-431E-899C-28A6920B5029}"/>
              </a:ext>
            </a:extLst>
          </p:cNvPr>
          <p:cNvSpPr/>
          <p:nvPr userDrawn="1"/>
        </p:nvSpPr>
        <p:spPr>
          <a:xfrm>
            <a:off x="4608159" y="4718683"/>
            <a:ext cx="3298372" cy="3298372"/>
          </a:xfrm>
          <a:prstGeom prst="ellipse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18" name="Овал 17">
            <a:extLst>
              <a:ext uri="{FF2B5EF4-FFF2-40B4-BE49-F238E27FC236}">
                <a16:creationId xmlns="" xmlns:a16="http://schemas.microsoft.com/office/drawing/2014/main" id="{EE8B169A-8A2F-4425-A9A1-1B828428B434}"/>
              </a:ext>
            </a:extLst>
          </p:cNvPr>
          <p:cNvSpPr/>
          <p:nvPr userDrawn="1"/>
        </p:nvSpPr>
        <p:spPr>
          <a:xfrm>
            <a:off x="4289752" y="4494279"/>
            <a:ext cx="1268186" cy="1268186"/>
          </a:xfrm>
          <a:prstGeom prst="ellipse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cxnSp>
        <p:nvCxnSpPr>
          <p:cNvPr id="20" name="Прямая соединительная линия 19">
            <a:extLst>
              <a:ext uri="{FF2B5EF4-FFF2-40B4-BE49-F238E27FC236}">
                <a16:creationId xmlns="" xmlns:a16="http://schemas.microsoft.com/office/drawing/2014/main" id="{43B45974-F6C7-40D3-9399-E05FA19C565E}"/>
              </a:ext>
            </a:extLst>
          </p:cNvPr>
          <p:cNvCxnSpPr>
            <a:cxnSpLocks/>
          </p:cNvCxnSpPr>
          <p:nvPr userDrawn="1"/>
        </p:nvCxnSpPr>
        <p:spPr>
          <a:xfrm>
            <a:off x="2398130" y="2286312"/>
            <a:ext cx="545734" cy="0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Рисунок 9">
            <a:extLst>
              <a:ext uri="{FF2B5EF4-FFF2-40B4-BE49-F238E27FC236}">
                <a16:creationId xmlns="" xmlns:a16="http://schemas.microsoft.com/office/drawing/2014/main" id="{63A2A33D-4D91-454D-A35B-6DA97069EC3F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9542186" y="555157"/>
            <a:ext cx="2649814" cy="4298197"/>
          </a:xfrm>
          <a:solidFill>
            <a:schemeClr val="bg1">
              <a:lumMod val="85000"/>
            </a:schemeClr>
          </a:solidFill>
        </p:spPr>
        <p:txBody>
          <a:bodyPr rtlCol="0" anchor="ctr"/>
          <a:lstStyle>
            <a:lvl1pPr marL="0" indent="0" algn="ctr">
              <a:buNone/>
              <a:defRPr/>
            </a:lvl1pPr>
          </a:lstStyle>
          <a:p>
            <a:pPr rtl="0"/>
            <a:r>
              <a:rPr lang="ru-RU" noProof="0" dirty="0"/>
              <a:t>Вставка рисунка</a:t>
            </a:r>
          </a:p>
        </p:txBody>
      </p:sp>
      <p:sp>
        <p:nvSpPr>
          <p:cNvPr id="21" name="Рисунок 9">
            <a:extLst>
              <a:ext uri="{FF2B5EF4-FFF2-40B4-BE49-F238E27FC236}">
                <a16:creationId xmlns="" xmlns:a16="http://schemas.microsoft.com/office/drawing/2014/main" id="{7EC67FB7-777C-473E-95B8-585AA8E66406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919754" y="4289110"/>
            <a:ext cx="3430407" cy="1672075"/>
          </a:xfrm>
          <a:solidFill>
            <a:schemeClr val="bg1">
              <a:lumMod val="85000"/>
            </a:schemeClr>
          </a:solidFill>
        </p:spPr>
        <p:txBody>
          <a:bodyPr rtlCol="0" anchor="ctr"/>
          <a:lstStyle>
            <a:lvl1pPr marL="0" indent="0" algn="ctr">
              <a:buNone/>
              <a:defRPr/>
            </a:lvl1pPr>
          </a:lstStyle>
          <a:p>
            <a:pPr rtl="0"/>
            <a:r>
              <a:rPr lang="ru-RU" noProof="0" dirty="0"/>
              <a:t>Вставка рисунка</a:t>
            </a:r>
          </a:p>
        </p:txBody>
      </p:sp>
    </p:spTree>
    <p:extLst>
      <p:ext uri="{BB962C8B-B14F-4D97-AF65-F5344CB8AC3E}">
        <p14:creationId xmlns:p14="http://schemas.microsoft.com/office/powerpoint/2010/main" val="2340589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15000">
        <p15:prstTrans prst="peelOff"/>
      </p:transition>
    </mc:Choice>
    <mc:Fallback xmlns="">
      <p:transition spd="slow" advTm="15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Горизонтальное изображение на половине слайд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CD44E22-137C-4913-A29E-04F82EA8786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3794663"/>
            <a:ext cx="10515600" cy="823232"/>
          </a:xfrm>
        </p:spPr>
        <p:txBody>
          <a:bodyPr vert="horz" lIns="91440" tIns="45720" rIns="91440" bIns="45720" rtlCol="0" anchor="b">
            <a:noAutofit/>
          </a:bodyPr>
          <a:lstStyle>
            <a:lvl1pPr algn="ctr">
              <a:defRPr lang="en-IN" sz="3600" b="1" cap="all" baseline="0"/>
            </a:lvl1pPr>
          </a:lstStyle>
          <a:p>
            <a:pPr lvl="0" rtl="0"/>
            <a:r>
              <a:rPr lang="ru-RU" noProof="0"/>
              <a:t>ЗАГОЛОВОК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6E8BFC94-FFEC-4290-AC27-760323F21B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839691"/>
            <a:ext cx="10515600" cy="1305379"/>
          </a:xfrm>
        </p:spPr>
        <p:txBody>
          <a:bodyPr vert="horz" lIns="91440" tIns="45720" rIns="91440" bIns="45720" rtlCol="0">
            <a:noAutofit/>
          </a:bodyPr>
          <a:lstStyle>
            <a:lvl1pPr marL="0" indent="0" algn="ctr">
              <a:lnSpc>
                <a:spcPct val="100000"/>
              </a:lnSpc>
              <a:buNone/>
              <a:defRPr lang="en-US" sz="1800" b="0" cap="none" baseline="0" dirty="0" smtClean="0"/>
            </a:lvl1pPr>
          </a:lstStyle>
          <a:p>
            <a:pPr marL="228600" lvl="0" indent="-228600" rtl="0"/>
            <a:r>
              <a:rPr lang="ru-RU" noProof="0"/>
              <a:t>Образец текста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B44139FA-A83B-432B-9C7C-26634F4630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85384" y="6463207"/>
            <a:ext cx="2743200" cy="249385"/>
          </a:xfrm>
        </p:spPr>
        <p:txBody>
          <a:bodyPr rtlCol="0"/>
          <a:lstStyle>
            <a:lvl1pPr algn="r">
              <a:defRPr sz="900">
                <a:solidFill>
                  <a:schemeClr val="accent3"/>
                </a:solidFill>
              </a:defRPr>
            </a:lvl1pPr>
          </a:lstStyle>
          <a:p>
            <a:pPr rtl="0"/>
            <a:fld id="{48BB047D-A6CD-43AB-96F0-683C726B586B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  <p:sp>
        <p:nvSpPr>
          <p:cNvPr id="14" name="Рисунок 13">
            <a:extLst>
              <a:ext uri="{FF2B5EF4-FFF2-40B4-BE49-F238E27FC236}">
                <a16:creationId xmlns="" xmlns:a16="http://schemas.microsoft.com/office/drawing/2014/main" id="{A7389277-B3D3-4AEE-8BE0-0559A739698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3713018"/>
          </a:xfrm>
          <a:solidFill>
            <a:schemeClr val="bg1">
              <a:lumMod val="85000"/>
            </a:schemeClr>
          </a:solidFill>
        </p:spPr>
        <p:txBody>
          <a:bodyPr rtlCol="0" anchor="ctr">
            <a:normAutofit/>
          </a:bodyPr>
          <a:lstStyle>
            <a:lvl1pPr marL="0" indent="0" algn="ctr">
              <a:buNone/>
              <a:defRPr sz="2000"/>
            </a:lvl1pPr>
          </a:lstStyle>
          <a:p>
            <a:pPr rtl="0"/>
            <a:r>
              <a:rPr lang="ru-RU" noProof="0" dirty="0"/>
              <a:t>Вставка рисунка</a:t>
            </a:r>
          </a:p>
        </p:txBody>
      </p:sp>
      <p:cxnSp>
        <p:nvCxnSpPr>
          <p:cNvPr id="7" name="Прямая соединительная линия 6">
            <a:extLst>
              <a:ext uri="{FF2B5EF4-FFF2-40B4-BE49-F238E27FC236}">
                <a16:creationId xmlns="" xmlns:a16="http://schemas.microsoft.com/office/drawing/2014/main" id="{D93E40EC-FFAE-4BC0-932E-60CC9A1785C0}"/>
              </a:ext>
            </a:extLst>
          </p:cNvPr>
          <p:cNvCxnSpPr>
            <a:cxnSpLocks/>
          </p:cNvCxnSpPr>
          <p:nvPr userDrawn="1"/>
        </p:nvCxnSpPr>
        <p:spPr>
          <a:xfrm>
            <a:off x="5351690" y="3748188"/>
            <a:ext cx="1488621" cy="0"/>
          </a:xfrm>
          <a:prstGeom prst="line">
            <a:avLst/>
          </a:prstGeom>
          <a:ln w="139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Объект 16">
            <a:extLst>
              <a:ext uri="{FF2B5EF4-FFF2-40B4-BE49-F238E27FC236}">
                <a16:creationId xmlns="" xmlns:a16="http://schemas.microsoft.com/office/drawing/2014/main" id="{B34A1799-63F2-4B23-A188-7BAB23FB821F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363416" y="6462713"/>
            <a:ext cx="2262187" cy="249237"/>
          </a:xfrm>
        </p:spPr>
        <p:txBody>
          <a:bodyPr rtlCol="0">
            <a:noAutofit/>
          </a:bodyPr>
          <a:lstStyle>
            <a:lvl1pPr marL="0" indent="0">
              <a:buNone/>
              <a:defRPr sz="1400" b="1" cap="all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 rtl="0"/>
            <a:r>
              <a:rPr lang="ru-RU" noProof="0"/>
              <a:t>Название вашей компании</a:t>
            </a:r>
          </a:p>
        </p:txBody>
      </p:sp>
      <p:grpSp>
        <p:nvGrpSpPr>
          <p:cNvPr id="18" name="Группа 17">
            <a:extLst>
              <a:ext uri="{FF2B5EF4-FFF2-40B4-BE49-F238E27FC236}">
                <a16:creationId xmlns="" xmlns:a16="http://schemas.microsoft.com/office/drawing/2014/main" id="{65844635-8274-49B1-BBEC-354A0872E526}"/>
              </a:ext>
            </a:extLst>
          </p:cNvPr>
          <p:cNvGrpSpPr/>
          <p:nvPr userDrawn="1"/>
        </p:nvGrpSpPr>
        <p:grpSpPr>
          <a:xfrm>
            <a:off x="5721601" y="4594679"/>
            <a:ext cx="748798" cy="134113"/>
            <a:chOff x="4827813" y="2534636"/>
            <a:chExt cx="996651" cy="178504"/>
          </a:xfrm>
        </p:grpSpPr>
        <p:sp>
          <p:nvSpPr>
            <p:cNvPr id="19" name="Овал 18">
              <a:extLst>
                <a:ext uri="{FF2B5EF4-FFF2-40B4-BE49-F238E27FC236}">
                  <a16:creationId xmlns="" xmlns:a16="http://schemas.microsoft.com/office/drawing/2014/main" id="{9754643C-5B30-4FC2-BFAC-4FD007AC9EC7}"/>
                </a:ext>
              </a:extLst>
            </p:cNvPr>
            <p:cNvSpPr/>
            <p:nvPr/>
          </p:nvSpPr>
          <p:spPr>
            <a:xfrm>
              <a:off x="4827813" y="2534636"/>
              <a:ext cx="178504" cy="17850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 dirty="0"/>
            </a:p>
          </p:txBody>
        </p:sp>
        <p:sp>
          <p:nvSpPr>
            <p:cNvPr id="20" name="Овал 19">
              <a:extLst>
                <a:ext uri="{FF2B5EF4-FFF2-40B4-BE49-F238E27FC236}">
                  <a16:creationId xmlns="" xmlns:a16="http://schemas.microsoft.com/office/drawing/2014/main" id="{23FDDB55-6BA5-4489-9E37-4A76254A5CD7}"/>
                </a:ext>
              </a:extLst>
            </p:cNvPr>
            <p:cNvSpPr/>
            <p:nvPr/>
          </p:nvSpPr>
          <p:spPr>
            <a:xfrm>
              <a:off x="5092508" y="2534636"/>
              <a:ext cx="178504" cy="178504"/>
            </a:xfrm>
            <a:prstGeom prst="ellipse">
              <a:avLst/>
            </a:prstGeom>
            <a:solidFill>
              <a:schemeClr val="accent4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 dirty="0"/>
            </a:p>
          </p:txBody>
        </p:sp>
        <p:sp>
          <p:nvSpPr>
            <p:cNvPr id="21" name="Овал 20">
              <a:extLst>
                <a:ext uri="{FF2B5EF4-FFF2-40B4-BE49-F238E27FC236}">
                  <a16:creationId xmlns="" xmlns:a16="http://schemas.microsoft.com/office/drawing/2014/main" id="{DA023CF8-2471-40A5-B2EF-E9BF4DF2C0E1}"/>
                </a:ext>
              </a:extLst>
            </p:cNvPr>
            <p:cNvSpPr/>
            <p:nvPr/>
          </p:nvSpPr>
          <p:spPr>
            <a:xfrm>
              <a:off x="5369234" y="2534636"/>
              <a:ext cx="178504" cy="17850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ru-RU" noProof="0" dirty="0"/>
            </a:p>
          </p:txBody>
        </p:sp>
        <p:sp>
          <p:nvSpPr>
            <p:cNvPr id="22" name="Овал 21">
              <a:extLst>
                <a:ext uri="{FF2B5EF4-FFF2-40B4-BE49-F238E27FC236}">
                  <a16:creationId xmlns="" xmlns:a16="http://schemas.microsoft.com/office/drawing/2014/main" id="{F9B0428F-5D1A-4CD3-BDA2-9CA7F5141455}"/>
                </a:ext>
              </a:extLst>
            </p:cNvPr>
            <p:cNvSpPr/>
            <p:nvPr/>
          </p:nvSpPr>
          <p:spPr>
            <a:xfrm>
              <a:off x="5645960" y="2534636"/>
              <a:ext cx="178504" cy="17850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ru-RU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val="42780638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15000">
        <p15:prstTrans prst="peelOff"/>
      </p:transition>
    </mc:Choice>
    <mc:Fallback xmlns="">
      <p:transition spd="slow" advTm="15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92237E7-A574-47D2-9624-D12F4756051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3416" y="246186"/>
            <a:ext cx="3206261" cy="1037492"/>
          </a:xfrm>
        </p:spPr>
        <p:txBody>
          <a:bodyPr lIns="0" tIns="0" rIns="0" bIns="0" rtlCol="0" anchor="b">
            <a:noAutofit/>
          </a:bodyPr>
          <a:lstStyle>
            <a:lvl1pPr>
              <a:defRPr sz="3200" b="1" cap="all" baseline="0"/>
            </a:lvl1pPr>
          </a:lstStyle>
          <a:p>
            <a:pPr rtl="0"/>
            <a:r>
              <a:rPr lang="ru-RU" noProof="0"/>
              <a:t>Заголовок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712D9B6D-CE43-4FB1-87C0-D3565E7302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080986" y="2426274"/>
            <a:ext cx="3008434" cy="601087"/>
          </a:xfrm>
        </p:spPr>
        <p:txBody>
          <a:bodyPr lIns="0" tIns="0" rIns="0" bIns="0" rtlCol="0" anchor="b">
            <a:no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4" name="Объект 3">
            <a:extLst>
              <a:ext uri="{FF2B5EF4-FFF2-40B4-BE49-F238E27FC236}">
                <a16:creationId xmlns="" xmlns:a16="http://schemas.microsoft.com/office/drawing/2014/main" id="{249D73CD-EB11-4ED6-80CF-B68320D57E9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080986" y="3097702"/>
            <a:ext cx="3008434" cy="3091961"/>
          </a:xfrm>
        </p:spPr>
        <p:txBody>
          <a:bodyPr lIns="0" tIns="0" rIns="0" bIns="0" rtlCol="0">
            <a:noAutofit/>
          </a:bodyPr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10" name="Номер слайда 5">
            <a:extLst>
              <a:ext uri="{FF2B5EF4-FFF2-40B4-BE49-F238E27FC236}">
                <a16:creationId xmlns="" xmlns:a16="http://schemas.microsoft.com/office/drawing/2014/main" id="{99564622-96D9-48C4-BB60-87F3F7C8E1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85384" y="6463207"/>
            <a:ext cx="2743200" cy="249385"/>
          </a:xfrm>
        </p:spPr>
        <p:txBody>
          <a:bodyPr rtlCol="0"/>
          <a:lstStyle>
            <a:lvl1pPr algn="r">
              <a:defRPr sz="900">
                <a:solidFill>
                  <a:schemeClr val="accent3"/>
                </a:solidFill>
              </a:defRPr>
            </a:lvl1pPr>
          </a:lstStyle>
          <a:p>
            <a:pPr rtl="0"/>
            <a:fld id="{48BB047D-A6CD-43AB-96F0-683C726B586B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  <p:sp>
        <p:nvSpPr>
          <p:cNvPr id="11" name="Объект 16">
            <a:extLst>
              <a:ext uri="{FF2B5EF4-FFF2-40B4-BE49-F238E27FC236}">
                <a16:creationId xmlns="" xmlns:a16="http://schemas.microsoft.com/office/drawing/2014/main" id="{57889B18-CC7E-47A7-B83B-45D7871D298A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363416" y="6462713"/>
            <a:ext cx="2262187" cy="249237"/>
          </a:xfrm>
        </p:spPr>
        <p:txBody>
          <a:bodyPr rtlCol="0">
            <a:noAutofit/>
          </a:bodyPr>
          <a:lstStyle>
            <a:lvl1pPr marL="0" indent="0">
              <a:buNone/>
              <a:defRPr sz="1400" b="1" cap="all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 rtl="0"/>
            <a:r>
              <a:rPr lang="ru-RU" noProof="0"/>
              <a:t>Название вашей компании</a:t>
            </a:r>
          </a:p>
        </p:txBody>
      </p:sp>
      <p:grpSp>
        <p:nvGrpSpPr>
          <p:cNvPr id="6" name="Группа 5">
            <a:extLst>
              <a:ext uri="{FF2B5EF4-FFF2-40B4-BE49-F238E27FC236}">
                <a16:creationId xmlns="" xmlns:a16="http://schemas.microsoft.com/office/drawing/2014/main" id="{A6A27954-3A0E-430B-AD48-05A3F3278D70}"/>
              </a:ext>
            </a:extLst>
          </p:cNvPr>
          <p:cNvGrpSpPr/>
          <p:nvPr userDrawn="1"/>
        </p:nvGrpSpPr>
        <p:grpSpPr>
          <a:xfrm>
            <a:off x="-24056" y="1452564"/>
            <a:ext cx="3385227" cy="134113"/>
            <a:chOff x="-24055" y="1452565"/>
            <a:chExt cx="2374534" cy="0"/>
          </a:xfrm>
        </p:grpSpPr>
        <p:cxnSp>
          <p:nvCxnSpPr>
            <p:cNvPr id="12" name="Прямая соединительная линия 11">
              <a:extLst>
                <a:ext uri="{FF2B5EF4-FFF2-40B4-BE49-F238E27FC236}">
                  <a16:creationId xmlns="" xmlns:a16="http://schemas.microsoft.com/office/drawing/2014/main" id="{D9C089FD-3BC7-434F-810A-04F78AFC84D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24055" y="1452565"/>
              <a:ext cx="1717831" cy="0"/>
            </a:xfrm>
            <a:prstGeom prst="line">
              <a:avLst/>
            </a:prstGeom>
            <a:ln w="571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Прямая соединительная линия 17">
              <a:extLst>
                <a:ext uri="{FF2B5EF4-FFF2-40B4-BE49-F238E27FC236}">
                  <a16:creationId xmlns="" xmlns:a16="http://schemas.microsoft.com/office/drawing/2014/main" id="{EF7AC837-D78F-424C-9FDC-C3A445A5E0B6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804745" y="1452565"/>
              <a:ext cx="545734" cy="0"/>
            </a:xfrm>
            <a:prstGeom prst="line">
              <a:avLst/>
            </a:prstGeom>
            <a:ln w="571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2" name="Прямая соединительная линия 21">
            <a:extLst>
              <a:ext uri="{FF2B5EF4-FFF2-40B4-BE49-F238E27FC236}">
                <a16:creationId xmlns="" xmlns:a16="http://schemas.microsoft.com/office/drawing/2014/main" id="{6831C4EF-58CF-4AEC-9F81-CB38D946A457}"/>
              </a:ext>
            </a:extLst>
          </p:cNvPr>
          <p:cNvCxnSpPr>
            <a:cxnSpLocks/>
          </p:cNvCxnSpPr>
          <p:nvPr userDrawn="1"/>
        </p:nvCxnSpPr>
        <p:spPr>
          <a:xfrm flipV="1">
            <a:off x="3639489" y="421045"/>
            <a:ext cx="0" cy="5768619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Текст 2">
            <a:extLst>
              <a:ext uri="{FF2B5EF4-FFF2-40B4-BE49-F238E27FC236}">
                <a16:creationId xmlns="" xmlns:a16="http://schemas.microsoft.com/office/drawing/2014/main" id="{A09F60F9-61AE-4464-B369-1CF86DB708DA}"/>
              </a:ext>
            </a:extLst>
          </p:cNvPr>
          <p:cNvSpPr>
            <a:spLocks noGrp="1"/>
          </p:cNvSpPr>
          <p:nvPr>
            <p:ph type="body" idx="15"/>
          </p:nvPr>
        </p:nvSpPr>
        <p:spPr>
          <a:xfrm>
            <a:off x="7870582" y="2426274"/>
            <a:ext cx="3008434" cy="601087"/>
          </a:xfrm>
        </p:spPr>
        <p:txBody>
          <a:bodyPr lIns="0" tIns="0" rIns="0" bIns="0" rtlCol="0" anchor="b">
            <a:no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20" name="Объект 3">
            <a:extLst>
              <a:ext uri="{FF2B5EF4-FFF2-40B4-BE49-F238E27FC236}">
                <a16:creationId xmlns="" xmlns:a16="http://schemas.microsoft.com/office/drawing/2014/main" id="{124CEF01-2C7C-4568-8A45-5F5A058ECFC1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7870582" y="3097702"/>
            <a:ext cx="3008434" cy="3091961"/>
          </a:xfrm>
        </p:spPr>
        <p:txBody>
          <a:bodyPr lIns="0" tIns="0" rIns="0" bIns="0" rtlCol="0">
            <a:noAutofit/>
          </a:bodyPr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23" name="Рисунок 8">
            <a:extLst>
              <a:ext uri="{FF2B5EF4-FFF2-40B4-BE49-F238E27FC236}">
                <a16:creationId xmlns="" xmlns:a16="http://schemas.microsoft.com/office/drawing/2014/main" id="{BAF86618-E012-4E70-91E3-A72E71C63E64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4080986" y="1676296"/>
            <a:ext cx="587932" cy="587932"/>
          </a:xfrm>
          <a:noFill/>
        </p:spPr>
        <p:txBody>
          <a:bodyPr rtlCol="0" anchor="ctr">
            <a:noAutofit/>
          </a:bodyPr>
          <a:lstStyle>
            <a:lvl1pPr marL="0" indent="0" algn="ctr">
              <a:buNone/>
              <a:defRPr sz="1400">
                <a:solidFill>
                  <a:schemeClr val="tx1"/>
                </a:solidFill>
              </a:defRPr>
            </a:lvl1pPr>
          </a:lstStyle>
          <a:p>
            <a:pPr rtl="0"/>
            <a:r>
              <a:rPr lang="ru-RU" noProof="0" dirty="0"/>
              <a:t>Значок</a:t>
            </a:r>
          </a:p>
        </p:txBody>
      </p:sp>
      <p:sp>
        <p:nvSpPr>
          <p:cNvPr id="24" name="Рисунок 8">
            <a:extLst>
              <a:ext uri="{FF2B5EF4-FFF2-40B4-BE49-F238E27FC236}">
                <a16:creationId xmlns="" xmlns:a16="http://schemas.microsoft.com/office/drawing/2014/main" id="{4FF378B9-734E-4C43-836C-CB80566DDB15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7868008" y="1676296"/>
            <a:ext cx="587932" cy="587932"/>
          </a:xfrm>
          <a:noFill/>
        </p:spPr>
        <p:txBody>
          <a:bodyPr rtlCol="0" anchor="ctr">
            <a:noAutofit/>
          </a:bodyPr>
          <a:lstStyle>
            <a:lvl1pPr marL="0" indent="0" algn="ctr">
              <a:buNone/>
              <a:defRPr sz="1400">
                <a:solidFill>
                  <a:schemeClr val="tx1"/>
                </a:solidFill>
              </a:defRPr>
            </a:lvl1pPr>
          </a:lstStyle>
          <a:p>
            <a:pPr rtl="0"/>
            <a:r>
              <a:rPr lang="ru-RU" noProof="0" dirty="0"/>
              <a:t>Значок</a:t>
            </a:r>
          </a:p>
        </p:txBody>
      </p:sp>
      <p:sp>
        <p:nvSpPr>
          <p:cNvPr id="25" name="Овал 24">
            <a:extLst>
              <a:ext uri="{FF2B5EF4-FFF2-40B4-BE49-F238E27FC236}">
                <a16:creationId xmlns="" xmlns:a16="http://schemas.microsoft.com/office/drawing/2014/main" id="{3F366940-FB5E-4B76-8829-80C14F137B3A}"/>
              </a:ext>
            </a:extLst>
          </p:cNvPr>
          <p:cNvSpPr/>
          <p:nvPr userDrawn="1"/>
        </p:nvSpPr>
        <p:spPr>
          <a:xfrm>
            <a:off x="10251393" y="555158"/>
            <a:ext cx="3298372" cy="3298372"/>
          </a:xfrm>
          <a:prstGeom prst="ellipse">
            <a:avLst/>
          </a:prstGeom>
          <a:noFill/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26" name="Овал 25">
            <a:extLst>
              <a:ext uri="{FF2B5EF4-FFF2-40B4-BE49-F238E27FC236}">
                <a16:creationId xmlns="" xmlns:a16="http://schemas.microsoft.com/office/drawing/2014/main" id="{75486FFB-46EF-4E74-BFFF-7ED054DB0D9C}"/>
              </a:ext>
            </a:extLst>
          </p:cNvPr>
          <p:cNvSpPr/>
          <p:nvPr userDrawn="1"/>
        </p:nvSpPr>
        <p:spPr>
          <a:xfrm>
            <a:off x="9932986" y="330754"/>
            <a:ext cx="1268186" cy="1268186"/>
          </a:xfrm>
          <a:prstGeom prst="ellipse">
            <a:avLst/>
          </a:prstGeom>
          <a:noFill/>
          <a:ln w="3175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29" name="Текст 2">
            <a:extLst>
              <a:ext uri="{FF2B5EF4-FFF2-40B4-BE49-F238E27FC236}">
                <a16:creationId xmlns="" xmlns:a16="http://schemas.microsoft.com/office/drawing/2014/main" id="{76F2CCF2-293A-49CA-B2A9-134BB5DEF98E}"/>
              </a:ext>
            </a:extLst>
          </p:cNvPr>
          <p:cNvSpPr>
            <a:spLocks noGrp="1"/>
          </p:cNvSpPr>
          <p:nvPr>
            <p:ph type="body" idx="20"/>
          </p:nvPr>
        </p:nvSpPr>
        <p:spPr>
          <a:xfrm>
            <a:off x="4080985" y="480157"/>
            <a:ext cx="6944563" cy="823912"/>
          </a:xfrm>
        </p:spPr>
        <p:txBody>
          <a:bodyPr lIns="0" tIns="0" rIns="0" bIns="0" rtlCol="0" anchor="ctr">
            <a:noAutofit/>
          </a:bodyPr>
          <a:lstStyle>
            <a:lvl1pPr marL="0" indent="0">
              <a:buNone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grpSp>
        <p:nvGrpSpPr>
          <p:cNvPr id="27" name="Группа 26">
            <a:extLst>
              <a:ext uri="{FF2B5EF4-FFF2-40B4-BE49-F238E27FC236}">
                <a16:creationId xmlns="" xmlns:a16="http://schemas.microsoft.com/office/drawing/2014/main" id="{6D35CCD2-B73F-944C-B572-7FBFC7DE22E4}"/>
              </a:ext>
            </a:extLst>
          </p:cNvPr>
          <p:cNvGrpSpPr/>
          <p:nvPr userDrawn="1"/>
        </p:nvGrpSpPr>
        <p:grpSpPr>
          <a:xfrm>
            <a:off x="363416" y="421045"/>
            <a:ext cx="748798" cy="134113"/>
            <a:chOff x="4827813" y="2534636"/>
            <a:chExt cx="996651" cy="178504"/>
          </a:xfrm>
        </p:grpSpPr>
        <p:sp>
          <p:nvSpPr>
            <p:cNvPr id="28" name="Овал 27">
              <a:extLst>
                <a:ext uri="{FF2B5EF4-FFF2-40B4-BE49-F238E27FC236}">
                  <a16:creationId xmlns="" xmlns:a16="http://schemas.microsoft.com/office/drawing/2014/main" id="{9D8F78D8-558F-3540-A5F4-B1AD8942B341}"/>
                </a:ext>
              </a:extLst>
            </p:cNvPr>
            <p:cNvSpPr/>
            <p:nvPr/>
          </p:nvSpPr>
          <p:spPr>
            <a:xfrm>
              <a:off x="4827813" y="2534636"/>
              <a:ext cx="178504" cy="17850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 dirty="0"/>
            </a:p>
          </p:txBody>
        </p:sp>
        <p:sp>
          <p:nvSpPr>
            <p:cNvPr id="35" name="Овал 34">
              <a:extLst>
                <a:ext uri="{FF2B5EF4-FFF2-40B4-BE49-F238E27FC236}">
                  <a16:creationId xmlns="" xmlns:a16="http://schemas.microsoft.com/office/drawing/2014/main" id="{3F8F621A-F298-2B48-B7E0-8D9BEE8AA763}"/>
                </a:ext>
              </a:extLst>
            </p:cNvPr>
            <p:cNvSpPr/>
            <p:nvPr/>
          </p:nvSpPr>
          <p:spPr>
            <a:xfrm>
              <a:off x="5092508" y="2534636"/>
              <a:ext cx="178504" cy="178504"/>
            </a:xfrm>
            <a:prstGeom prst="ellipse">
              <a:avLst/>
            </a:prstGeom>
            <a:solidFill>
              <a:schemeClr val="accent4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 dirty="0"/>
            </a:p>
          </p:txBody>
        </p:sp>
        <p:sp>
          <p:nvSpPr>
            <p:cNvPr id="36" name="Овал 35">
              <a:extLst>
                <a:ext uri="{FF2B5EF4-FFF2-40B4-BE49-F238E27FC236}">
                  <a16:creationId xmlns="" xmlns:a16="http://schemas.microsoft.com/office/drawing/2014/main" id="{C17A3A3B-82AE-0A46-AE32-9B111F975BDB}"/>
                </a:ext>
              </a:extLst>
            </p:cNvPr>
            <p:cNvSpPr/>
            <p:nvPr/>
          </p:nvSpPr>
          <p:spPr>
            <a:xfrm>
              <a:off x="5369234" y="2534636"/>
              <a:ext cx="178504" cy="17850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ru-RU" noProof="0" dirty="0"/>
            </a:p>
          </p:txBody>
        </p:sp>
        <p:sp>
          <p:nvSpPr>
            <p:cNvPr id="37" name="Овал 36">
              <a:extLst>
                <a:ext uri="{FF2B5EF4-FFF2-40B4-BE49-F238E27FC236}">
                  <a16:creationId xmlns="" xmlns:a16="http://schemas.microsoft.com/office/drawing/2014/main" id="{DF206CE3-6B94-C340-8BA3-A2A4E407E499}"/>
                </a:ext>
              </a:extLst>
            </p:cNvPr>
            <p:cNvSpPr/>
            <p:nvPr/>
          </p:nvSpPr>
          <p:spPr>
            <a:xfrm>
              <a:off x="5645960" y="2534636"/>
              <a:ext cx="178504" cy="17850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ru-RU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val="32190516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15000">
        <p15:prstTrans prst="peelOff"/>
      </p:transition>
    </mc:Choice>
    <mc:Fallback xmlns="">
      <p:transition spd="slow" advTm="15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ертикальное изображение на половине слайда (сиреневый цве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Рисунок 13">
            <a:extLst>
              <a:ext uri="{FF2B5EF4-FFF2-40B4-BE49-F238E27FC236}">
                <a16:creationId xmlns="" xmlns:a16="http://schemas.microsoft.com/office/drawing/2014/main" id="{A7389277-B3D3-4AEE-8BE0-0559A739698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316488" y="0"/>
            <a:ext cx="6875511" cy="6858000"/>
          </a:xfrm>
          <a:solidFill>
            <a:schemeClr val="bg1">
              <a:lumMod val="85000"/>
            </a:schemeClr>
          </a:solidFill>
        </p:spPr>
        <p:txBody>
          <a:bodyPr rtlCol="0" anchor="ctr">
            <a:normAutofit/>
          </a:bodyPr>
          <a:lstStyle>
            <a:lvl1pPr marL="0" indent="0" algn="ctr">
              <a:buNone/>
              <a:defRPr sz="2000"/>
            </a:lvl1pPr>
          </a:lstStyle>
          <a:p>
            <a:pPr rtl="0"/>
            <a:r>
              <a:rPr lang="ru-RU" noProof="0" dirty="0"/>
              <a:t>Вставка рисунка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9536DA47-61AF-4CF1-8DF3-3721934D13E3}"/>
              </a:ext>
            </a:extLst>
          </p:cNvPr>
          <p:cNvSpPr/>
          <p:nvPr userDrawn="1"/>
        </p:nvSpPr>
        <p:spPr>
          <a:xfrm>
            <a:off x="0" y="0"/>
            <a:ext cx="5316488" cy="6857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056FD760-FBDC-4410-A039-469F7931D3A3}"/>
              </a:ext>
            </a:extLst>
          </p:cNvPr>
          <p:cNvSpPr/>
          <p:nvPr userDrawn="1"/>
        </p:nvSpPr>
        <p:spPr>
          <a:xfrm>
            <a:off x="831850" y="1723292"/>
            <a:ext cx="5307246" cy="37455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CD44E22-137C-4913-A29E-04F82EA8786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4651" y="1087907"/>
            <a:ext cx="4468698" cy="1444275"/>
          </a:xfrm>
        </p:spPr>
        <p:txBody>
          <a:bodyPr vert="horz" lIns="91440" tIns="792000" rIns="91440" bIns="45720" rtlCol="0" anchor="t">
            <a:noAutofit/>
          </a:bodyPr>
          <a:lstStyle>
            <a:lvl1pPr algn="l">
              <a:defRPr lang="en-IN" sz="3600" b="1" cap="all" baseline="0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ru-RU" noProof="0"/>
              <a:t>ЗАГОЛОВОК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6E8BFC94-FFEC-4290-AC27-760323F21B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68711" y="2552611"/>
            <a:ext cx="4097778" cy="1992819"/>
          </a:xfrm>
        </p:spPr>
        <p:txBody>
          <a:bodyPr vert="horz" lIns="91440" tIns="45720" rIns="91440" bIns="45720" rtlCol="0">
            <a:noAutofit/>
          </a:bodyPr>
          <a:lstStyle>
            <a:lvl1pPr marL="0" indent="0" algn="l">
              <a:lnSpc>
                <a:spcPct val="100000"/>
              </a:lnSpc>
              <a:buNone/>
              <a:defRPr lang="en-US" sz="1800" b="0" cap="none" baseline="0" dirty="0" smtClean="0">
                <a:solidFill>
                  <a:schemeClr val="bg1"/>
                </a:solidFill>
              </a:defRPr>
            </a:lvl1pPr>
          </a:lstStyle>
          <a:p>
            <a:pPr marL="228600" lvl="0" indent="-228600" rtl="0"/>
            <a:r>
              <a:rPr lang="ru-RU" noProof="0"/>
              <a:t>Образец текста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B44139FA-A83B-432B-9C7C-26634F4630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85384" y="6463207"/>
            <a:ext cx="2743200" cy="249385"/>
          </a:xfrm>
        </p:spPr>
        <p:txBody>
          <a:bodyPr rtlCol="0"/>
          <a:lstStyle>
            <a:lvl1pPr algn="r">
              <a:defRPr sz="900">
                <a:solidFill>
                  <a:schemeClr val="accent3"/>
                </a:solidFill>
              </a:defRPr>
            </a:lvl1pPr>
          </a:lstStyle>
          <a:p>
            <a:pPr rtl="0"/>
            <a:fld id="{48BB047D-A6CD-43AB-96F0-683C726B586B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  <p:cxnSp>
        <p:nvCxnSpPr>
          <p:cNvPr id="7" name="Прямая соединительная линия 6">
            <a:extLst>
              <a:ext uri="{FF2B5EF4-FFF2-40B4-BE49-F238E27FC236}">
                <a16:creationId xmlns="" xmlns:a16="http://schemas.microsoft.com/office/drawing/2014/main" id="{D93E40EC-FFAE-4BC0-932E-60CC9A1785C0}"/>
              </a:ext>
            </a:extLst>
          </p:cNvPr>
          <p:cNvCxnSpPr>
            <a:cxnSpLocks/>
          </p:cNvCxnSpPr>
          <p:nvPr userDrawn="1"/>
        </p:nvCxnSpPr>
        <p:spPr>
          <a:xfrm>
            <a:off x="454990" y="1620451"/>
            <a:ext cx="2124000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Объект 16">
            <a:extLst>
              <a:ext uri="{FF2B5EF4-FFF2-40B4-BE49-F238E27FC236}">
                <a16:creationId xmlns="" xmlns:a16="http://schemas.microsoft.com/office/drawing/2014/main" id="{B34A1799-63F2-4B23-A188-7BAB23FB821F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363416" y="6462713"/>
            <a:ext cx="2262187" cy="249237"/>
          </a:xfrm>
        </p:spPr>
        <p:txBody>
          <a:bodyPr rtlCol="0">
            <a:noAutofit/>
          </a:bodyPr>
          <a:lstStyle>
            <a:lvl1pPr marL="0" indent="0">
              <a:buNone/>
              <a:defRPr sz="14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 rtl="0"/>
            <a:r>
              <a:rPr lang="ru-RU" noProof="0"/>
              <a:t>Название вашей компании</a:t>
            </a:r>
          </a:p>
        </p:txBody>
      </p:sp>
      <p:grpSp>
        <p:nvGrpSpPr>
          <p:cNvPr id="13" name="Группа 12">
            <a:extLst>
              <a:ext uri="{FF2B5EF4-FFF2-40B4-BE49-F238E27FC236}">
                <a16:creationId xmlns="" xmlns:a16="http://schemas.microsoft.com/office/drawing/2014/main" id="{C5F2EA84-5150-479B-86D5-F4BAE1263488}"/>
              </a:ext>
            </a:extLst>
          </p:cNvPr>
          <p:cNvGrpSpPr/>
          <p:nvPr userDrawn="1"/>
        </p:nvGrpSpPr>
        <p:grpSpPr>
          <a:xfrm flipH="1">
            <a:off x="1130928" y="4803540"/>
            <a:ext cx="3616779" cy="3522776"/>
            <a:chOff x="2555621" y="3917613"/>
            <a:chExt cx="3616779" cy="3522776"/>
          </a:xfrm>
        </p:grpSpPr>
        <p:sp>
          <p:nvSpPr>
            <p:cNvPr id="15" name="Овал 14">
              <a:extLst>
                <a:ext uri="{FF2B5EF4-FFF2-40B4-BE49-F238E27FC236}">
                  <a16:creationId xmlns="" xmlns:a16="http://schemas.microsoft.com/office/drawing/2014/main" id="{C0699C4B-8D8E-47E2-A0C5-D71C25ABAC72}"/>
                </a:ext>
              </a:extLst>
            </p:cNvPr>
            <p:cNvSpPr/>
            <p:nvPr userDrawn="1"/>
          </p:nvSpPr>
          <p:spPr>
            <a:xfrm>
              <a:off x="2874028" y="4142017"/>
              <a:ext cx="3298372" cy="3298372"/>
            </a:xfrm>
            <a:prstGeom prst="ellipse">
              <a:avLst/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 dirty="0"/>
            </a:p>
          </p:txBody>
        </p:sp>
        <p:sp>
          <p:nvSpPr>
            <p:cNvPr id="16" name="Овал 15">
              <a:extLst>
                <a:ext uri="{FF2B5EF4-FFF2-40B4-BE49-F238E27FC236}">
                  <a16:creationId xmlns="" xmlns:a16="http://schemas.microsoft.com/office/drawing/2014/main" id="{2F607AB9-31A7-4B79-9AFE-0DFDB792E20C}"/>
                </a:ext>
              </a:extLst>
            </p:cNvPr>
            <p:cNvSpPr/>
            <p:nvPr userDrawn="1"/>
          </p:nvSpPr>
          <p:spPr>
            <a:xfrm>
              <a:off x="2555621" y="3917613"/>
              <a:ext cx="1268186" cy="1268186"/>
            </a:xfrm>
            <a:prstGeom prst="ellipse">
              <a:avLst/>
            </a:prstGeom>
            <a:noFill/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val="19417493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15000">
        <p15:prstTrans prst="peelOff"/>
      </p:transition>
    </mc:Choice>
    <mc:Fallback xmlns="">
      <p:transition spd="slow" advTm="15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пасибо за внимание!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33CABAC-B403-4354-A27F-4C38B08C1D3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2885" y="2704121"/>
            <a:ext cx="6556248" cy="750278"/>
          </a:xfrm>
        </p:spPr>
        <p:txBody>
          <a:bodyPr rtlCol="0"/>
          <a:lstStyle>
            <a:lvl1pPr>
              <a:defRPr lang="en-US" sz="4800" b="1" kern="1200" cap="all" baseline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rtl="0"/>
            <a:r>
              <a:rPr lang="ru-RU" noProof="0"/>
              <a:t>Спасибо за внимание!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ABDE5D2F-535D-4D7C-9BE1-84BFEC7A654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rtlCol="0"/>
          <a:lstStyle/>
          <a:p>
            <a:pPr rtl="0"/>
            <a:fld id="{C8BE9A47-3F47-459D-832D-2366AFF350A9}" type="datetime1">
              <a:rPr lang="ru-RU" noProof="0" smtClean="0"/>
              <a:pPr rtl="0"/>
              <a:t>15.01.2021</a:t>
            </a:fld>
            <a:endParaRPr lang="ru-RU" noProof="0" dirty="0"/>
          </a:p>
        </p:txBody>
      </p:sp>
      <p:cxnSp>
        <p:nvCxnSpPr>
          <p:cNvPr id="7" name="Прямая соединительная линия 6">
            <a:extLst>
              <a:ext uri="{FF2B5EF4-FFF2-40B4-BE49-F238E27FC236}">
                <a16:creationId xmlns="" xmlns:a16="http://schemas.microsoft.com/office/drawing/2014/main" id="{64363625-95D4-4DF0-A1AA-D060728EC426}"/>
              </a:ext>
            </a:extLst>
          </p:cNvPr>
          <p:cNvCxnSpPr>
            <a:cxnSpLocks/>
          </p:cNvCxnSpPr>
          <p:nvPr userDrawn="1"/>
        </p:nvCxnSpPr>
        <p:spPr>
          <a:xfrm>
            <a:off x="4827812" y="3760408"/>
            <a:ext cx="2700000" cy="0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Рисунок 13">
            <a:extLst>
              <a:ext uri="{FF2B5EF4-FFF2-40B4-BE49-F238E27FC236}">
                <a16:creationId xmlns="" xmlns:a16="http://schemas.microsoft.com/office/drawing/2014/main" id="{F0C7F772-E2DA-4B13-AC2E-28A0EE6D84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1"/>
            <a:ext cx="4424363" cy="6858000"/>
          </a:xfrm>
          <a:solidFill>
            <a:schemeClr val="bg2"/>
          </a:solidFill>
        </p:spPr>
        <p:txBody>
          <a:bodyPr rtlCol="0" anchor="ctr"/>
          <a:lstStyle>
            <a:lvl1pPr marL="0" indent="0" algn="ctr">
              <a:buNone/>
              <a:defRPr/>
            </a:lvl1pPr>
          </a:lstStyle>
          <a:p>
            <a:pPr rtl="0"/>
            <a:r>
              <a:rPr lang="ru-RU" noProof="0" dirty="0"/>
              <a:t>Вставка рисунка</a:t>
            </a:r>
          </a:p>
        </p:txBody>
      </p:sp>
      <p:sp>
        <p:nvSpPr>
          <p:cNvPr id="15" name="Овал 14">
            <a:extLst>
              <a:ext uri="{FF2B5EF4-FFF2-40B4-BE49-F238E27FC236}">
                <a16:creationId xmlns="" xmlns:a16="http://schemas.microsoft.com/office/drawing/2014/main" id="{47953C80-71A5-4AA2-AEAD-21948D1AA6DC}"/>
              </a:ext>
            </a:extLst>
          </p:cNvPr>
          <p:cNvSpPr/>
          <p:nvPr userDrawn="1"/>
        </p:nvSpPr>
        <p:spPr>
          <a:xfrm>
            <a:off x="8621485" y="4408714"/>
            <a:ext cx="3298372" cy="3298372"/>
          </a:xfrm>
          <a:prstGeom prst="ellipse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16" name="Овал 15">
            <a:extLst>
              <a:ext uri="{FF2B5EF4-FFF2-40B4-BE49-F238E27FC236}">
                <a16:creationId xmlns="" xmlns:a16="http://schemas.microsoft.com/office/drawing/2014/main" id="{9C4582D1-F710-4E2F-9868-CB89116D5932}"/>
              </a:ext>
            </a:extLst>
          </p:cNvPr>
          <p:cNvSpPr/>
          <p:nvPr userDrawn="1"/>
        </p:nvSpPr>
        <p:spPr>
          <a:xfrm>
            <a:off x="8303078" y="4184310"/>
            <a:ext cx="1268186" cy="1268186"/>
          </a:xfrm>
          <a:prstGeom prst="ellipse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pic>
        <p:nvPicPr>
          <p:cNvPr id="23" name="Графический объект 22" descr="Конверт">
            <a:extLst>
              <a:ext uri="{FF2B5EF4-FFF2-40B4-BE49-F238E27FC236}">
                <a16:creationId xmlns="" xmlns:a16="http://schemas.microsoft.com/office/drawing/2014/main" id="{3C32C7E5-809C-4E12-8962-1B868951E67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834803" y="4029040"/>
            <a:ext cx="469232" cy="469232"/>
          </a:xfrm>
          <a:prstGeom prst="rect">
            <a:avLst/>
          </a:prstGeom>
        </p:spPr>
      </p:pic>
      <p:sp>
        <p:nvSpPr>
          <p:cNvPr id="34" name="Подзаголовок 2">
            <a:extLst>
              <a:ext uri="{FF2B5EF4-FFF2-40B4-BE49-F238E27FC236}">
                <a16:creationId xmlns="" xmlns:a16="http://schemas.microsoft.com/office/drawing/2014/main" id="{31AD270F-1692-4526-B979-6B5945A20D9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406809" y="4126311"/>
            <a:ext cx="3640478" cy="433938"/>
          </a:xfrm>
        </p:spPr>
        <p:txBody>
          <a:bodyPr rtlCol="0">
            <a:normAutofit/>
          </a:bodyPr>
          <a:lstStyle>
            <a:lvl1pPr marL="0" indent="0" algn="l">
              <a:buNone/>
              <a:defRPr sz="1800" b="0" cap="none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/>
              <a:t>Образец подзаголовка</a:t>
            </a:r>
          </a:p>
        </p:txBody>
      </p:sp>
      <p:sp>
        <p:nvSpPr>
          <p:cNvPr id="39" name="Объект 38">
            <a:extLst>
              <a:ext uri="{FF2B5EF4-FFF2-40B4-BE49-F238E27FC236}">
                <a16:creationId xmlns="" xmlns:a16="http://schemas.microsoft.com/office/drawing/2014/main" id="{382940E6-7963-411F-B35A-57121171A988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408614" y="4836222"/>
            <a:ext cx="3638674" cy="453938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lang="en-US" sz="1800" b="0" cap="none" baseline="0" dirty="0" smtClean="0"/>
            </a:lvl1pPr>
            <a:lvl2pPr>
              <a:defRPr lang="en-US" sz="2000" dirty="0" smtClean="0"/>
            </a:lvl2pPr>
            <a:lvl3pPr>
              <a:defRPr lang="en-US" sz="1800" dirty="0" smtClean="0"/>
            </a:lvl3pPr>
            <a:lvl4pPr>
              <a:defRPr lang="en-US" sz="1600" dirty="0" smtClean="0"/>
            </a:lvl4pPr>
            <a:lvl5pPr>
              <a:defRPr lang="en-IN" sz="1600" dirty="0"/>
            </a:lvl5pPr>
          </a:lstStyle>
          <a:p>
            <a:pPr marL="228600" lvl="0" indent="-228600" rtl="0"/>
            <a:r>
              <a:rPr lang="ru-RU" noProof="0"/>
              <a:t>Образец текста</a:t>
            </a:r>
          </a:p>
        </p:txBody>
      </p:sp>
      <p:grpSp>
        <p:nvGrpSpPr>
          <p:cNvPr id="20" name="Группа 19">
            <a:extLst>
              <a:ext uri="{FF2B5EF4-FFF2-40B4-BE49-F238E27FC236}">
                <a16:creationId xmlns="" xmlns:a16="http://schemas.microsoft.com/office/drawing/2014/main" id="{1F8FC2D7-B114-3444-8684-995FC4D6D459}"/>
              </a:ext>
            </a:extLst>
          </p:cNvPr>
          <p:cNvGrpSpPr/>
          <p:nvPr userDrawn="1"/>
        </p:nvGrpSpPr>
        <p:grpSpPr>
          <a:xfrm>
            <a:off x="4793474" y="2475187"/>
            <a:ext cx="748798" cy="134113"/>
            <a:chOff x="4827813" y="2534636"/>
            <a:chExt cx="996651" cy="178504"/>
          </a:xfrm>
        </p:grpSpPr>
        <p:sp>
          <p:nvSpPr>
            <p:cNvPr id="21" name="Овал 20">
              <a:extLst>
                <a:ext uri="{FF2B5EF4-FFF2-40B4-BE49-F238E27FC236}">
                  <a16:creationId xmlns="" xmlns:a16="http://schemas.microsoft.com/office/drawing/2014/main" id="{CEE45073-ED8E-0544-85FA-9AF5A478417E}"/>
                </a:ext>
              </a:extLst>
            </p:cNvPr>
            <p:cNvSpPr/>
            <p:nvPr/>
          </p:nvSpPr>
          <p:spPr>
            <a:xfrm>
              <a:off x="4827813" y="2534636"/>
              <a:ext cx="178504" cy="17850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 dirty="0"/>
            </a:p>
          </p:txBody>
        </p:sp>
        <p:sp>
          <p:nvSpPr>
            <p:cNvPr id="22" name="Овал 21">
              <a:extLst>
                <a:ext uri="{FF2B5EF4-FFF2-40B4-BE49-F238E27FC236}">
                  <a16:creationId xmlns="" xmlns:a16="http://schemas.microsoft.com/office/drawing/2014/main" id="{B8BAF06E-A8A8-484C-8F6C-E42EDC46BBCB}"/>
                </a:ext>
              </a:extLst>
            </p:cNvPr>
            <p:cNvSpPr/>
            <p:nvPr/>
          </p:nvSpPr>
          <p:spPr>
            <a:xfrm>
              <a:off x="5092508" y="2534636"/>
              <a:ext cx="178504" cy="178504"/>
            </a:xfrm>
            <a:prstGeom prst="ellipse">
              <a:avLst/>
            </a:prstGeom>
            <a:solidFill>
              <a:schemeClr val="accent4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 dirty="0"/>
            </a:p>
          </p:txBody>
        </p:sp>
        <p:sp>
          <p:nvSpPr>
            <p:cNvPr id="24" name="Овал 23">
              <a:extLst>
                <a:ext uri="{FF2B5EF4-FFF2-40B4-BE49-F238E27FC236}">
                  <a16:creationId xmlns="" xmlns:a16="http://schemas.microsoft.com/office/drawing/2014/main" id="{586EB62D-13C7-6E43-9D98-B706D2B9ADDF}"/>
                </a:ext>
              </a:extLst>
            </p:cNvPr>
            <p:cNvSpPr/>
            <p:nvPr/>
          </p:nvSpPr>
          <p:spPr>
            <a:xfrm>
              <a:off x="5369234" y="2534636"/>
              <a:ext cx="178504" cy="17850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ru-RU" noProof="0" dirty="0"/>
            </a:p>
          </p:txBody>
        </p:sp>
        <p:sp>
          <p:nvSpPr>
            <p:cNvPr id="26" name="Овал 25">
              <a:extLst>
                <a:ext uri="{FF2B5EF4-FFF2-40B4-BE49-F238E27FC236}">
                  <a16:creationId xmlns="" xmlns:a16="http://schemas.microsoft.com/office/drawing/2014/main" id="{35CF3453-ED5A-024D-8815-C08EFA13D1A6}"/>
                </a:ext>
              </a:extLst>
            </p:cNvPr>
            <p:cNvSpPr/>
            <p:nvPr/>
          </p:nvSpPr>
          <p:spPr>
            <a:xfrm>
              <a:off x="5645960" y="2534636"/>
              <a:ext cx="178504" cy="17850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ru-RU" noProof="0" dirty="0"/>
            </a:p>
          </p:txBody>
        </p:sp>
      </p:grpSp>
      <p:pic>
        <p:nvPicPr>
          <p:cNvPr id="3" name="Графический объект 2" descr="Ссылка">
            <a:extLst>
              <a:ext uri="{FF2B5EF4-FFF2-40B4-BE49-F238E27FC236}">
                <a16:creationId xmlns="" xmlns:a16="http://schemas.microsoft.com/office/drawing/2014/main" id="{16E3F5A0-978F-8D46-BBFB-19A7F7883D9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787152" y="4809677"/>
            <a:ext cx="542081" cy="542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4359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15000">
        <p15:prstTrans prst="peelOff"/>
      </p:transition>
    </mc:Choice>
    <mc:Fallback xmlns="">
      <p:transition spd="slow" advTm="15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08582E5-8FA2-4056-805F-EF36F706689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686300" y="2726872"/>
            <a:ext cx="7233557" cy="832077"/>
          </a:xfrm>
        </p:spPr>
        <p:txBody>
          <a:bodyPr rtlCol="0" anchor="b">
            <a:normAutofit/>
          </a:bodyPr>
          <a:lstStyle>
            <a:lvl1pPr algn="l">
              <a:defRPr sz="4800" b="1" cap="all" baseline="0">
                <a:solidFill>
                  <a:schemeClr val="tx1"/>
                </a:solidFill>
              </a:defRPr>
            </a:lvl1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1C085D6F-874B-44F8-B241-51EF13CA9C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686300" y="3569380"/>
            <a:ext cx="7233557" cy="365125"/>
          </a:xfrm>
        </p:spPr>
        <p:txBody>
          <a:bodyPr lIns="0" rtlCol="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ABDE5D2F-535D-4D7C-9BE1-84BFEC7A654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rtlCol="0"/>
          <a:lstStyle/>
          <a:p>
            <a:pPr rtl="0"/>
            <a:fld id="{27EE462B-1D46-4035-9EDC-32DAA9617D94}" type="datetime1">
              <a:rPr lang="ru-RU" noProof="0" smtClean="0"/>
              <a:pPr rtl="0"/>
              <a:t>15.01.2021</a:t>
            </a:fld>
            <a:endParaRPr lang="ru-RU" noProof="0" dirty="0"/>
          </a:p>
        </p:txBody>
      </p:sp>
      <p:cxnSp>
        <p:nvCxnSpPr>
          <p:cNvPr id="7" name="Прямая соединительная линия 6">
            <a:extLst>
              <a:ext uri="{FF2B5EF4-FFF2-40B4-BE49-F238E27FC236}">
                <a16:creationId xmlns="" xmlns:a16="http://schemas.microsoft.com/office/drawing/2014/main" id="{64363625-95D4-4DF0-A1AA-D060728EC426}"/>
              </a:ext>
            </a:extLst>
          </p:cNvPr>
          <p:cNvCxnSpPr>
            <a:cxnSpLocks/>
          </p:cNvCxnSpPr>
          <p:nvPr userDrawn="1"/>
        </p:nvCxnSpPr>
        <p:spPr>
          <a:xfrm>
            <a:off x="4827813" y="4082142"/>
            <a:ext cx="1488621" cy="0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Группа 7">
            <a:extLst>
              <a:ext uri="{FF2B5EF4-FFF2-40B4-BE49-F238E27FC236}">
                <a16:creationId xmlns="" xmlns:a16="http://schemas.microsoft.com/office/drawing/2014/main" id="{ECBCF8A4-C2B4-4945-8D79-C9D46B7FBECB}"/>
              </a:ext>
            </a:extLst>
          </p:cNvPr>
          <p:cNvGrpSpPr/>
          <p:nvPr userDrawn="1"/>
        </p:nvGrpSpPr>
        <p:grpSpPr>
          <a:xfrm>
            <a:off x="4793474" y="2475187"/>
            <a:ext cx="748798" cy="134113"/>
            <a:chOff x="4827813" y="2534636"/>
            <a:chExt cx="996651" cy="178504"/>
          </a:xfrm>
        </p:grpSpPr>
        <p:sp>
          <p:nvSpPr>
            <p:cNvPr id="9" name="Овал 8">
              <a:extLst>
                <a:ext uri="{FF2B5EF4-FFF2-40B4-BE49-F238E27FC236}">
                  <a16:creationId xmlns="" xmlns:a16="http://schemas.microsoft.com/office/drawing/2014/main" id="{479C2256-8A0F-4625-86F0-FB439F3EAD4E}"/>
                </a:ext>
              </a:extLst>
            </p:cNvPr>
            <p:cNvSpPr/>
            <p:nvPr/>
          </p:nvSpPr>
          <p:spPr>
            <a:xfrm>
              <a:off x="4827813" y="2534636"/>
              <a:ext cx="178504" cy="17850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 dirty="0"/>
            </a:p>
          </p:txBody>
        </p:sp>
        <p:sp>
          <p:nvSpPr>
            <p:cNvPr id="10" name="Овал 9">
              <a:extLst>
                <a:ext uri="{FF2B5EF4-FFF2-40B4-BE49-F238E27FC236}">
                  <a16:creationId xmlns="" xmlns:a16="http://schemas.microsoft.com/office/drawing/2014/main" id="{253CF488-6D31-4B63-A3C6-C4D838C23FCE}"/>
                </a:ext>
              </a:extLst>
            </p:cNvPr>
            <p:cNvSpPr/>
            <p:nvPr/>
          </p:nvSpPr>
          <p:spPr>
            <a:xfrm>
              <a:off x="5092508" y="2534636"/>
              <a:ext cx="178504" cy="178504"/>
            </a:xfrm>
            <a:prstGeom prst="ellipse">
              <a:avLst/>
            </a:prstGeom>
            <a:solidFill>
              <a:schemeClr val="accent4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 dirty="0"/>
            </a:p>
          </p:txBody>
        </p:sp>
        <p:sp>
          <p:nvSpPr>
            <p:cNvPr id="11" name="Овал 10">
              <a:extLst>
                <a:ext uri="{FF2B5EF4-FFF2-40B4-BE49-F238E27FC236}">
                  <a16:creationId xmlns="" xmlns:a16="http://schemas.microsoft.com/office/drawing/2014/main" id="{E32985B6-7260-445A-A580-6993E0DEBFD9}"/>
                </a:ext>
              </a:extLst>
            </p:cNvPr>
            <p:cNvSpPr/>
            <p:nvPr/>
          </p:nvSpPr>
          <p:spPr>
            <a:xfrm>
              <a:off x="5369234" y="2534636"/>
              <a:ext cx="178504" cy="17850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ru-RU" noProof="0" dirty="0"/>
            </a:p>
          </p:txBody>
        </p:sp>
        <p:sp>
          <p:nvSpPr>
            <p:cNvPr id="12" name="Овал 11">
              <a:extLst>
                <a:ext uri="{FF2B5EF4-FFF2-40B4-BE49-F238E27FC236}">
                  <a16:creationId xmlns="" xmlns:a16="http://schemas.microsoft.com/office/drawing/2014/main" id="{3BC682E1-4E5D-4006-81EA-550DD98166E4}"/>
                </a:ext>
              </a:extLst>
            </p:cNvPr>
            <p:cNvSpPr/>
            <p:nvPr/>
          </p:nvSpPr>
          <p:spPr>
            <a:xfrm>
              <a:off x="5645960" y="2534636"/>
              <a:ext cx="178504" cy="17850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ru-RU" noProof="0" dirty="0"/>
            </a:p>
          </p:txBody>
        </p:sp>
      </p:grpSp>
      <p:sp>
        <p:nvSpPr>
          <p:cNvPr id="15" name="Овал 14">
            <a:extLst>
              <a:ext uri="{FF2B5EF4-FFF2-40B4-BE49-F238E27FC236}">
                <a16:creationId xmlns="" xmlns:a16="http://schemas.microsoft.com/office/drawing/2014/main" id="{47953C80-71A5-4AA2-AEAD-21948D1AA6DC}"/>
              </a:ext>
            </a:extLst>
          </p:cNvPr>
          <p:cNvSpPr/>
          <p:nvPr userDrawn="1"/>
        </p:nvSpPr>
        <p:spPr>
          <a:xfrm>
            <a:off x="8621485" y="4408714"/>
            <a:ext cx="3298372" cy="3298372"/>
          </a:xfrm>
          <a:prstGeom prst="ellipse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16" name="Овал 15">
            <a:extLst>
              <a:ext uri="{FF2B5EF4-FFF2-40B4-BE49-F238E27FC236}">
                <a16:creationId xmlns="" xmlns:a16="http://schemas.microsoft.com/office/drawing/2014/main" id="{9C4582D1-F710-4E2F-9868-CB89116D5932}"/>
              </a:ext>
            </a:extLst>
          </p:cNvPr>
          <p:cNvSpPr/>
          <p:nvPr userDrawn="1"/>
        </p:nvSpPr>
        <p:spPr>
          <a:xfrm>
            <a:off x="8303078" y="4184310"/>
            <a:ext cx="1268186" cy="1268186"/>
          </a:xfrm>
          <a:prstGeom prst="ellipse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17" name="Прямоугольник 16">
            <a:extLst>
              <a:ext uri="{FF2B5EF4-FFF2-40B4-BE49-F238E27FC236}">
                <a16:creationId xmlns="" xmlns:a16="http://schemas.microsoft.com/office/drawing/2014/main" id="{25F8A1A8-E078-4836-ABD1-CD4E75BBF58F}"/>
              </a:ext>
            </a:extLst>
          </p:cNvPr>
          <p:cNvSpPr/>
          <p:nvPr userDrawn="1"/>
        </p:nvSpPr>
        <p:spPr>
          <a:xfrm>
            <a:off x="0" y="0"/>
            <a:ext cx="4424363" cy="6857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9617753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15000">
        <p15:prstTrans prst="peelOff"/>
      </p:transition>
    </mc:Choice>
    <mc:Fallback xmlns="">
      <p:transition spd="slow" advTm="15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5">
            <a:extLst>
              <a:ext uri="{FF2B5EF4-FFF2-40B4-BE49-F238E27FC236}">
                <a16:creationId xmlns="" xmlns:a16="http://schemas.microsoft.com/office/drawing/2014/main" id="{2C89B828-B338-413C-B008-0A8566F488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85384" y="6463207"/>
            <a:ext cx="2743200" cy="249385"/>
          </a:xfrm>
        </p:spPr>
        <p:txBody>
          <a:bodyPr rtlCol="0"/>
          <a:lstStyle>
            <a:lvl1pPr algn="r">
              <a:defRPr sz="900">
                <a:solidFill>
                  <a:schemeClr val="accent3"/>
                </a:solidFill>
              </a:defRPr>
            </a:lvl1pPr>
          </a:lstStyle>
          <a:p>
            <a:pPr rtl="0"/>
            <a:fld id="{48BB047D-A6CD-43AB-96F0-683C726B586B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  <p:cxnSp>
        <p:nvCxnSpPr>
          <p:cNvPr id="11" name="Прямая соединительная линия 10">
            <a:extLst>
              <a:ext uri="{FF2B5EF4-FFF2-40B4-BE49-F238E27FC236}">
                <a16:creationId xmlns="" xmlns:a16="http://schemas.microsoft.com/office/drawing/2014/main" id="{8888A4FD-81F4-4588-9E6D-70E57577D8BF}"/>
              </a:ext>
            </a:extLst>
          </p:cNvPr>
          <p:cNvCxnSpPr>
            <a:cxnSpLocks/>
          </p:cNvCxnSpPr>
          <p:nvPr userDrawn="1"/>
        </p:nvCxnSpPr>
        <p:spPr>
          <a:xfrm>
            <a:off x="5679220" y="2286312"/>
            <a:ext cx="1717831" cy="0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Группа 11">
            <a:extLst>
              <a:ext uri="{FF2B5EF4-FFF2-40B4-BE49-F238E27FC236}">
                <a16:creationId xmlns="" xmlns:a16="http://schemas.microsoft.com/office/drawing/2014/main" id="{4CF1D2ED-7B25-4251-BF07-47FBAA534810}"/>
              </a:ext>
            </a:extLst>
          </p:cNvPr>
          <p:cNvGrpSpPr/>
          <p:nvPr userDrawn="1"/>
        </p:nvGrpSpPr>
        <p:grpSpPr>
          <a:xfrm>
            <a:off x="11079786" y="421045"/>
            <a:ext cx="748798" cy="134113"/>
            <a:chOff x="4827813" y="2534636"/>
            <a:chExt cx="996651" cy="178504"/>
          </a:xfrm>
        </p:grpSpPr>
        <p:sp>
          <p:nvSpPr>
            <p:cNvPr id="13" name="Овал 12">
              <a:extLst>
                <a:ext uri="{FF2B5EF4-FFF2-40B4-BE49-F238E27FC236}">
                  <a16:creationId xmlns="" xmlns:a16="http://schemas.microsoft.com/office/drawing/2014/main" id="{E397537E-DF51-4990-9447-2DAE98ABC683}"/>
                </a:ext>
              </a:extLst>
            </p:cNvPr>
            <p:cNvSpPr/>
            <p:nvPr/>
          </p:nvSpPr>
          <p:spPr>
            <a:xfrm>
              <a:off x="4827813" y="2534636"/>
              <a:ext cx="178504" cy="17850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 dirty="0"/>
            </a:p>
          </p:txBody>
        </p:sp>
        <p:sp>
          <p:nvSpPr>
            <p:cNvPr id="14" name="Овал 13">
              <a:extLst>
                <a:ext uri="{FF2B5EF4-FFF2-40B4-BE49-F238E27FC236}">
                  <a16:creationId xmlns="" xmlns:a16="http://schemas.microsoft.com/office/drawing/2014/main" id="{3E99CAB5-81F4-4EA8-8B36-4A70C59861FD}"/>
                </a:ext>
              </a:extLst>
            </p:cNvPr>
            <p:cNvSpPr/>
            <p:nvPr/>
          </p:nvSpPr>
          <p:spPr>
            <a:xfrm>
              <a:off x="5092508" y="2534636"/>
              <a:ext cx="178504" cy="178504"/>
            </a:xfrm>
            <a:prstGeom prst="ellipse">
              <a:avLst/>
            </a:prstGeom>
            <a:solidFill>
              <a:schemeClr val="accent4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 dirty="0"/>
            </a:p>
          </p:txBody>
        </p:sp>
        <p:sp>
          <p:nvSpPr>
            <p:cNvPr id="15" name="Овал 14">
              <a:extLst>
                <a:ext uri="{FF2B5EF4-FFF2-40B4-BE49-F238E27FC236}">
                  <a16:creationId xmlns="" xmlns:a16="http://schemas.microsoft.com/office/drawing/2014/main" id="{16AADF9A-A507-4453-8CE3-3F78BB303FA4}"/>
                </a:ext>
              </a:extLst>
            </p:cNvPr>
            <p:cNvSpPr/>
            <p:nvPr/>
          </p:nvSpPr>
          <p:spPr>
            <a:xfrm>
              <a:off x="5369234" y="2534636"/>
              <a:ext cx="178504" cy="17850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ru-RU" noProof="0" dirty="0"/>
            </a:p>
          </p:txBody>
        </p:sp>
        <p:sp>
          <p:nvSpPr>
            <p:cNvPr id="16" name="Овал 15">
              <a:extLst>
                <a:ext uri="{FF2B5EF4-FFF2-40B4-BE49-F238E27FC236}">
                  <a16:creationId xmlns="" xmlns:a16="http://schemas.microsoft.com/office/drawing/2014/main" id="{C33AA69F-C4B8-479C-9F0F-69C184D0611F}"/>
                </a:ext>
              </a:extLst>
            </p:cNvPr>
            <p:cNvSpPr/>
            <p:nvPr/>
          </p:nvSpPr>
          <p:spPr>
            <a:xfrm>
              <a:off x="5645960" y="2534636"/>
              <a:ext cx="178504" cy="17850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ru-RU" noProof="0" dirty="0"/>
            </a:p>
          </p:txBody>
        </p:sp>
      </p:grpSp>
      <p:sp>
        <p:nvSpPr>
          <p:cNvPr id="17" name="Овал 16">
            <a:extLst>
              <a:ext uri="{FF2B5EF4-FFF2-40B4-BE49-F238E27FC236}">
                <a16:creationId xmlns="" xmlns:a16="http://schemas.microsoft.com/office/drawing/2014/main" id="{8725921A-0ED5-431E-899C-28A6920B5029}"/>
              </a:ext>
            </a:extLst>
          </p:cNvPr>
          <p:cNvSpPr/>
          <p:nvPr userDrawn="1"/>
        </p:nvSpPr>
        <p:spPr>
          <a:xfrm>
            <a:off x="10039330" y="896815"/>
            <a:ext cx="3298372" cy="3298372"/>
          </a:xfrm>
          <a:prstGeom prst="ellipse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18" name="Овал 17">
            <a:extLst>
              <a:ext uri="{FF2B5EF4-FFF2-40B4-BE49-F238E27FC236}">
                <a16:creationId xmlns="" xmlns:a16="http://schemas.microsoft.com/office/drawing/2014/main" id="{EE8B169A-8A2F-4425-A9A1-1B828428B434}"/>
              </a:ext>
            </a:extLst>
          </p:cNvPr>
          <p:cNvSpPr/>
          <p:nvPr userDrawn="1"/>
        </p:nvSpPr>
        <p:spPr>
          <a:xfrm>
            <a:off x="9720923" y="672411"/>
            <a:ext cx="1268186" cy="1268186"/>
          </a:xfrm>
          <a:prstGeom prst="ellipse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cxnSp>
        <p:nvCxnSpPr>
          <p:cNvPr id="20" name="Прямая соединительная линия 19">
            <a:extLst>
              <a:ext uri="{FF2B5EF4-FFF2-40B4-BE49-F238E27FC236}">
                <a16:creationId xmlns="" xmlns:a16="http://schemas.microsoft.com/office/drawing/2014/main" id="{43B45974-F6C7-40D3-9399-E05FA19C565E}"/>
              </a:ext>
            </a:extLst>
          </p:cNvPr>
          <p:cNvCxnSpPr>
            <a:cxnSpLocks/>
          </p:cNvCxnSpPr>
          <p:nvPr userDrawn="1"/>
        </p:nvCxnSpPr>
        <p:spPr>
          <a:xfrm>
            <a:off x="7508020" y="2286312"/>
            <a:ext cx="545734" cy="0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>
            <a:extLst>
              <a:ext uri="{FF2B5EF4-FFF2-40B4-BE49-F238E27FC236}">
                <a16:creationId xmlns="" xmlns:a16="http://schemas.microsoft.com/office/drawing/2014/main" id="{9A55704E-D515-4774-90C6-5F887DDAE55E}"/>
              </a:ext>
            </a:extLst>
          </p:cNvPr>
          <p:cNvSpPr/>
          <p:nvPr userDrawn="1"/>
        </p:nvSpPr>
        <p:spPr>
          <a:xfrm>
            <a:off x="469044" y="1"/>
            <a:ext cx="5210176" cy="596106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cxnSp>
        <p:nvCxnSpPr>
          <p:cNvPr id="23" name="Прямая соединительная линия 22">
            <a:extLst>
              <a:ext uri="{FF2B5EF4-FFF2-40B4-BE49-F238E27FC236}">
                <a16:creationId xmlns="" xmlns:a16="http://schemas.microsoft.com/office/drawing/2014/main" id="{84878778-0299-471F-A4C9-D0C1E82ED8D2}"/>
              </a:ext>
            </a:extLst>
          </p:cNvPr>
          <p:cNvCxnSpPr>
            <a:cxnSpLocks/>
          </p:cNvCxnSpPr>
          <p:nvPr userDrawn="1"/>
        </p:nvCxnSpPr>
        <p:spPr>
          <a:xfrm>
            <a:off x="1001746" y="1290512"/>
            <a:ext cx="1488621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Заголовок 3">
            <a:extLst>
              <a:ext uri="{FF2B5EF4-FFF2-40B4-BE49-F238E27FC236}">
                <a16:creationId xmlns="" xmlns:a16="http://schemas.microsoft.com/office/drawing/2014/main" id="{E39D1C78-6110-4052-8455-7E7893F7FC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5466" y="1276857"/>
            <a:ext cx="4097778" cy="1255325"/>
          </a:xfrm>
        </p:spPr>
        <p:txBody>
          <a:bodyPr rtlCol="0"/>
          <a:lstStyle>
            <a:lvl1pPr>
              <a:defRPr lang="en-US" sz="3600" b="1" kern="1200" cap="all" baseline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24" name="Текст 2">
            <a:extLst>
              <a:ext uri="{FF2B5EF4-FFF2-40B4-BE49-F238E27FC236}">
                <a16:creationId xmlns="" xmlns:a16="http://schemas.microsoft.com/office/drawing/2014/main" id="{E3405997-7AE2-4C6E-8A7D-735F58A49D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15467" y="2620651"/>
            <a:ext cx="4097778" cy="1933681"/>
          </a:xfrm>
        </p:spPr>
        <p:txBody>
          <a:bodyPr vert="horz" lIns="91440" tIns="45720" rIns="91440" bIns="45720" rtlCol="0">
            <a:noAutofit/>
          </a:bodyPr>
          <a:lstStyle>
            <a:lvl1pPr>
              <a:defRPr lang="en-US" b="0" cap="none" baseline="0">
                <a:solidFill>
                  <a:schemeClr val="bg1"/>
                </a:solidFill>
              </a:defRPr>
            </a:lvl1pPr>
          </a:lstStyle>
          <a:p>
            <a:pPr lvl="0" rtl="0">
              <a:lnSpc>
                <a:spcPct val="100000"/>
              </a:lnSpc>
              <a:buNone/>
            </a:pPr>
            <a:r>
              <a:rPr lang="ru-RU" noProof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9315337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15000">
        <p15:prstTrans prst="peelOff"/>
      </p:transition>
    </mc:Choice>
    <mc:Fallback xmlns="">
      <p:transition spd="slow" advTm="15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40D79E1-5F46-41CA-85E7-44C2A6C628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416" y="365125"/>
            <a:ext cx="11465168" cy="918553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D7B0B511-05FD-459E-AC79-A87540961F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63416" y="1825625"/>
            <a:ext cx="1146516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FC32B635-1E22-483C-94B9-F587908DE6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endParaRPr lang="ru-RU" noProof="0" dirty="0"/>
          </a:p>
        </p:txBody>
      </p:sp>
      <p:sp>
        <p:nvSpPr>
          <p:cNvPr id="6" name="Номер слайда 5">
            <a:extLst>
              <a:ext uri="{FF2B5EF4-FFF2-40B4-BE49-F238E27FC236}">
                <a16:creationId xmlns="" xmlns:a16="http://schemas.microsoft.com/office/drawing/2014/main" id="{6DB98321-594C-4030-A2B0-3492F77EE0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85384" y="6463207"/>
            <a:ext cx="2743200" cy="2582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3"/>
                </a:solidFill>
              </a:defRPr>
            </a:lvl1pPr>
          </a:lstStyle>
          <a:p>
            <a:pPr rtl="0"/>
            <a:fld id="{48BB047D-A6CD-43AB-96F0-683C726B586B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053652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51" r:id="rId4"/>
    <p:sldLayoutId id="2147483662" r:id="rId5"/>
    <p:sldLayoutId id="2147483660" r:id="rId6"/>
    <p:sldLayoutId id="2147483663" r:id="rId7"/>
    <p:sldLayoutId id="2147483667" r:id="rId8"/>
    <p:sldLayoutId id="2147483668" r:id="rId9"/>
    <p:sldLayoutId id="2147483666" r:id="rId10"/>
    <p:sldLayoutId id="2147483669" r:id="rId11"/>
    <p:sldLayoutId id="2147483670" r:id="rId12"/>
    <p:sldLayoutId id="2147483671" r:id="rId13"/>
    <p:sldLayoutId id="2147483672" r:id="rId14"/>
    <p:sldLayoutId id="2147483664" r:id="rId15"/>
    <p:sldLayoutId id="2147483665" r:id="rId16"/>
  </p:sldLayoutIdLst>
  <mc:AlternateContent xmlns:mc="http://schemas.openxmlformats.org/markup-compatibility/2006" xmlns:p15="http://schemas.microsoft.com/office/powerpoint/2012/main">
    <mc:Choice Requires="p15">
      <p:transition spd="slow" advTm="15000">
        <p15:prstTrans prst="peelOff"/>
      </p:transition>
    </mc:Choice>
    <mc:Fallback xmlns="">
      <p:transition spd="slow" advTm="15000">
        <p:fade/>
      </p:transition>
    </mc:Fallback>
  </mc:AlternateConten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chart" Target="../charts/chart2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5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5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5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5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5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5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1.jpeg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5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5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chart" Target="../charts/chart4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5.xml"/><Relationship Id="rId4" Type="http://schemas.openxmlformats.org/officeDocument/2006/relationships/chart" Target="../charts/chart25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5.xml"/><Relationship Id="rId5" Type="http://schemas.openxmlformats.org/officeDocument/2006/relationships/chart" Target="../charts/chart12.xml"/><Relationship Id="rId4" Type="http://schemas.openxmlformats.org/officeDocument/2006/relationships/image" Target="../media/image31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58.svg"/><Relationship Id="rId3" Type="http://schemas.openxmlformats.org/officeDocument/2006/relationships/chart" Target="../charts/chart13.xml"/><Relationship Id="rId7" Type="http://schemas.openxmlformats.org/officeDocument/2006/relationships/image" Target="../media/image52.svg"/><Relationship Id="rId12" Type="http://schemas.openxmlformats.org/officeDocument/2006/relationships/image" Target="../media/image3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33.png"/><Relationship Id="rId11" Type="http://schemas.openxmlformats.org/officeDocument/2006/relationships/image" Target="../media/image56.svg"/><Relationship Id="rId5" Type="http://schemas.openxmlformats.org/officeDocument/2006/relationships/image" Target="../media/image50.svg"/><Relationship Id="rId10" Type="http://schemas.openxmlformats.org/officeDocument/2006/relationships/image" Target="../media/image35.png"/><Relationship Id="rId4" Type="http://schemas.openxmlformats.org/officeDocument/2006/relationships/image" Target="../media/image32.png"/><Relationship Id="rId9" Type="http://schemas.openxmlformats.org/officeDocument/2006/relationships/image" Target="../media/image54.sv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44.jpeg"/><Relationship Id="rId4" Type="http://schemas.openxmlformats.org/officeDocument/2006/relationships/image" Target="../media/image66.sv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16.xml"/><Relationship Id="rId5" Type="http://schemas.openxmlformats.org/officeDocument/2006/relationships/chart" Target="../charts/chart17.xml"/><Relationship Id="rId4" Type="http://schemas.openxmlformats.org/officeDocument/2006/relationships/chart" Target="../charts/chart1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8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4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9.xm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46.jpe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5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0.xm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48.jpeg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5.xml"/><Relationship Id="rId4" Type="http://schemas.openxmlformats.org/officeDocument/2006/relationships/chart" Target="../charts/chart2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svg"/><Relationship Id="rId13" Type="http://schemas.openxmlformats.org/officeDocument/2006/relationships/image" Target="../media/image17.png"/><Relationship Id="rId18" Type="http://schemas.openxmlformats.org/officeDocument/2006/relationships/diagramData" Target="../diagrams/data1.xml"/><Relationship Id="rId3" Type="http://schemas.openxmlformats.org/officeDocument/2006/relationships/image" Target="../media/image12.png"/><Relationship Id="rId21" Type="http://schemas.openxmlformats.org/officeDocument/2006/relationships/diagramColors" Target="../diagrams/colors1.xml"/><Relationship Id="rId7" Type="http://schemas.openxmlformats.org/officeDocument/2006/relationships/image" Target="../media/image14.png"/><Relationship Id="rId12" Type="http://schemas.openxmlformats.org/officeDocument/2006/relationships/image" Target="../media/image23.svg"/><Relationship Id="rId17" Type="http://schemas.openxmlformats.org/officeDocument/2006/relationships/image" Target="../media/image28.svg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27.svg"/><Relationship Id="rId20" Type="http://schemas.openxmlformats.org/officeDocument/2006/relationships/diagramQuickStyle" Target="../diagrams/quickStyle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.svg"/><Relationship Id="rId11" Type="http://schemas.openxmlformats.org/officeDocument/2006/relationships/image" Target="../media/image16.png"/><Relationship Id="rId5" Type="http://schemas.openxmlformats.org/officeDocument/2006/relationships/image" Target="../media/image13.png"/><Relationship Id="rId15" Type="http://schemas.openxmlformats.org/officeDocument/2006/relationships/image" Target="../media/image18.png"/><Relationship Id="rId10" Type="http://schemas.openxmlformats.org/officeDocument/2006/relationships/image" Target="../media/image21.svg"/><Relationship Id="rId19" Type="http://schemas.openxmlformats.org/officeDocument/2006/relationships/diagramLayout" Target="../diagrams/layout1.xml"/><Relationship Id="rId4" Type="http://schemas.openxmlformats.org/officeDocument/2006/relationships/image" Target="../media/image15.svg"/><Relationship Id="rId9" Type="http://schemas.openxmlformats.org/officeDocument/2006/relationships/image" Target="../media/image15.png"/><Relationship Id="rId14" Type="http://schemas.openxmlformats.org/officeDocument/2006/relationships/image" Target="../media/image25.svg"/><Relationship Id="rId22" Type="http://schemas.microsoft.com/office/2007/relationships/diagramDrawing" Target="../diagrams/drawing1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2.xm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50.jpeg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5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3.xml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51.jpeg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svg"/><Relationship Id="rId13" Type="http://schemas.openxmlformats.org/officeDocument/2006/relationships/image" Target="../media/image24.png"/><Relationship Id="rId18" Type="http://schemas.openxmlformats.org/officeDocument/2006/relationships/diagramLayout" Target="../diagrams/layout2.xml"/><Relationship Id="rId3" Type="http://schemas.openxmlformats.org/officeDocument/2006/relationships/image" Target="../media/image19.png"/><Relationship Id="rId21" Type="http://schemas.microsoft.com/office/2007/relationships/diagramDrawing" Target="../diagrams/drawing2.xml"/><Relationship Id="rId7" Type="http://schemas.openxmlformats.org/officeDocument/2006/relationships/image" Target="../media/image21.png"/><Relationship Id="rId12" Type="http://schemas.openxmlformats.org/officeDocument/2006/relationships/image" Target="../media/image38.svg"/><Relationship Id="rId17" Type="http://schemas.openxmlformats.org/officeDocument/2006/relationships/diagramData" Target="../diagrams/data2.xml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42.svg"/><Relationship Id="rId20" Type="http://schemas.openxmlformats.org/officeDocument/2006/relationships/diagramColors" Target="../diagrams/colors2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32.svg"/><Relationship Id="rId11" Type="http://schemas.openxmlformats.org/officeDocument/2006/relationships/image" Target="../media/image23.png"/><Relationship Id="rId5" Type="http://schemas.openxmlformats.org/officeDocument/2006/relationships/image" Target="../media/image20.png"/><Relationship Id="rId15" Type="http://schemas.openxmlformats.org/officeDocument/2006/relationships/image" Target="../media/image25.png"/><Relationship Id="rId10" Type="http://schemas.openxmlformats.org/officeDocument/2006/relationships/image" Target="../media/image36.svg"/><Relationship Id="rId19" Type="http://schemas.openxmlformats.org/officeDocument/2006/relationships/diagramQuickStyle" Target="../diagrams/quickStyle2.xml"/><Relationship Id="rId4" Type="http://schemas.openxmlformats.org/officeDocument/2006/relationships/image" Target="../media/image30.svg"/><Relationship Id="rId9" Type="http://schemas.openxmlformats.org/officeDocument/2006/relationships/image" Target="../media/image22.png"/><Relationship Id="rId14" Type="http://schemas.openxmlformats.org/officeDocument/2006/relationships/image" Target="../media/image40.svg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4.xml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52.jpeg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5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5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7513" y="0"/>
            <a:ext cx="12249513" cy="6877751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243170" y="622095"/>
            <a:ext cx="9648146" cy="5655334"/>
          </a:xfrm>
          <a:prstGeom prst="rect">
            <a:avLst/>
          </a:prstGeom>
          <a:solidFill>
            <a:schemeClr val="lt1">
              <a:alpha val="4000"/>
            </a:schemeClr>
          </a:solidFill>
          <a:ln w="85725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102640" y="4319757"/>
            <a:ext cx="7986713" cy="1389066"/>
          </a:xfrm>
          <a:prstGeom prst="rect">
            <a:avLst/>
          </a:prstGeom>
          <a:solidFill>
            <a:schemeClr val="bg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809871" y="242888"/>
            <a:ext cx="6572250" cy="71437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rgbClr val="48A1FA"/>
              </a:gs>
              <a:gs pos="68302">
                <a:srgbClr val="48A1FA"/>
              </a:gs>
              <a:gs pos="83000">
                <a:srgbClr val="48A1FA"/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solidFill>
              <a:srgbClr val="00B0F0"/>
            </a:solidFill>
          </a:ln>
          <a:effectLst>
            <a:outerShdw blurRad="50800" dist="152400" dir="1680000" algn="ctr" rotWithShape="0">
              <a:schemeClr val="tx1">
                <a:alpha val="38000"/>
              </a:schemeClr>
            </a:outerShdw>
          </a:effectLst>
          <a:scene3d>
            <a:camera prst="orthographicFront"/>
            <a:lightRig rig="threePt" dir="t">
              <a:rot lat="0" lon="0" rev="5400000"/>
            </a:lightRig>
          </a:scene3d>
          <a:sp3d extrusionH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30359CD-8DFF-4AF2-B957-630ED2A60E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27219" y="125186"/>
            <a:ext cx="6554902" cy="832077"/>
          </a:xfrm>
        </p:spPr>
        <p:txBody>
          <a:bodyPr rtlCol="0">
            <a:normAutofit/>
          </a:bodyPr>
          <a:lstStyle/>
          <a:p>
            <a:pPr rtl="0"/>
            <a:r>
              <a:rPr lang="ru-RU" dirty="0"/>
              <a:t>Бюджет для граждан 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F1DF7D53-1D50-48D8-B3B4-B9632324B2A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75935" y="4308390"/>
            <a:ext cx="8031892" cy="1408670"/>
          </a:xfrm>
        </p:spPr>
        <p:txBody>
          <a:bodyPr rtlCol="0" anchor="ctr">
            <a:normAutofit fontScale="85000" lnSpcReduction="10000"/>
            <a:scene3d>
              <a:camera prst="orthographicFront"/>
              <a:lightRig rig="threePt" dir="t"/>
            </a:scene3d>
            <a:sp3d contourW="127000"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</a:pPr>
            <a:r>
              <a:rPr lang="ru-RU" sz="2000" dirty="0"/>
              <a:t>НА основании РЕШЕНИя СОВЕТА ДЕПУТАТОВ ГОРОДСКОГО ОКРУГА </a:t>
            </a:r>
            <a:br>
              <a:rPr lang="ru-RU" sz="2000" dirty="0"/>
            </a:br>
            <a:r>
              <a:rPr lang="ru-RU" sz="2000" dirty="0"/>
              <a:t>№ 261/23 ОТ 24.12.2020 </a:t>
            </a:r>
          </a:p>
          <a:p>
            <a:pPr algn="ctr">
              <a:lnSpc>
                <a:spcPct val="120000"/>
              </a:lnSpc>
              <a:spcBef>
                <a:spcPts val="0"/>
              </a:spcBef>
            </a:pPr>
            <a:r>
              <a:rPr lang="ru-RU" sz="2000" dirty="0"/>
              <a:t>о БЮДЖТЕ ОРЕХОВО – ЗУЕВСКОГО ГОРОДСКОГО ОКРУГА МОСКОВСКОЙ ОБЛАСТИ </a:t>
            </a:r>
          </a:p>
          <a:p>
            <a:pPr algn="ctr">
              <a:lnSpc>
                <a:spcPct val="120000"/>
              </a:lnSpc>
              <a:spcBef>
                <a:spcPts val="0"/>
              </a:spcBef>
            </a:pPr>
            <a:r>
              <a:rPr lang="ru-RU" sz="2000" dirty="0"/>
              <a:t>НА 2021 ГОД И НА ПЛАНОВЫЙ ПЕРИОД 2022 И 2023 ГОДОВ </a:t>
            </a:r>
          </a:p>
        </p:txBody>
      </p:sp>
      <p:sp>
        <p:nvSpPr>
          <p:cNvPr id="9" name="Подзаголовок 2">
            <a:extLst>
              <a:ext uri="{FF2B5EF4-FFF2-40B4-BE49-F238E27FC236}">
                <a16:creationId xmlns="" xmlns:a16="http://schemas.microsoft.com/office/drawing/2014/main" id="{F1DF7D53-1D50-48D8-B3B4-B9632324B2AB}"/>
              </a:ext>
            </a:extLst>
          </p:cNvPr>
          <p:cNvSpPr txBox="1">
            <a:spLocks/>
          </p:cNvSpPr>
          <p:nvPr/>
        </p:nvSpPr>
        <p:spPr>
          <a:xfrm>
            <a:off x="2190895" y="4821360"/>
            <a:ext cx="7233557" cy="365125"/>
          </a:xfrm>
          <a:prstGeom prst="rect">
            <a:avLst/>
          </a:prstGeom>
        </p:spPr>
        <p:txBody>
          <a:bodyPr vert="horz" lIns="0" tIns="45720" rIns="91440" bIns="45720" rtlCol="0">
            <a:normAutofit/>
            <a:scene3d>
              <a:camera prst="orthographicFront"/>
              <a:lightRig rig="threePt" dir="t"/>
            </a:scene3d>
            <a:sp3d contourW="127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800" b="0" kern="1200" cap="all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959961" y="6732462"/>
            <a:ext cx="2214564" cy="1285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644069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8000">
        <p15:prstTrans prst="peelOff"/>
      </p:transition>
    </mc:Choice>
    <mc:Fallback xmlns="">
      <p:transition spd="slow" advTm="8000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7959737-6B13-46AD-93F6-FE801BC76D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416" y="442895"/>
            <a:ext cx="11661112" cy="657376"/>
          </a:xfrm>
        </p:spPr>
        <p:txBody>
          <a:bodyPr rtlCol="0"/>
          <a:lstStyle/>
          <a:p>
            <a:r>
              <a:rPr lang="ru-RU" altLang="ru-RU" sz="2800" i="1" dirty="0"/>
              <a:t>          Основные показатели социально-экономического развития Орехово-Зуевского городского округа Московской области   </a:t>
            </a:r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9063037" y="1030956"/>
            <a:ext cx="3128963" cy="3496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"/>
            <a:r>
              <a:rPr lang="ru-RU" altLang="ru-RU" sz="12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endParaRPr lang="ru-RU" sz="1200" b="1" dirty="0">
              <a:solidFill>
                <a:schemeClr val="tx1"/>
              </a:solidFill>
              <a:latin typeface="Times New Roman"/>
            </a:endParaRPr>
          </a:p>
        </p:txBody>
      </p:sp>
      <p:graphicFrame>
        <p:nvGraphicFramePr>
          <p:cNvPr id="11" name="Диаграмма 10"/>
          <p:cNvGraphicFramePr/>
          <p:nvPr/>
        </p:nvGraphicFramePr>
        <p:xfrm>
          <a:off x="-1" y="1844476"/>
          <a:ext cx="6715125" cy="41562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val="458819822"/>
              </p:ext>
            </p:extLst>
          </p:nvPr>
        </p:nvGraphicFramePr>
        <p:xfrm>
          <a:off x="6529614" y="1899370"/>
          <a:ext cx="5494914" cy="41562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4862286" y="2510971"/>
            <a:ext cx="800101" cy="370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чел.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0784116" y="2675604"/>
            <a:ext cx="799200" cy="3708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%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8BB047D-A6CD-43AB-96F0-683C726B586B}" type="slidenum">
              <a:rPr lang="ru-RU" noProof="0" smtClean="0"/>
              <a:pPr rtl="0"/>
              <a:t>10</a:t>
            </a:fld>
            <a:endParaRPr lang="ru-RU" noProof="0" dirty="0"/>
          </a:p>
        </p:txBody>
      </p:sp>
      <p:pic>
        <p:nvPicPr>
          <p:cNvPr id="3074" name="Picture 2" descr="семья, в, с, потолка, план бесплатно значок из humanitarian Icons 1"/>
          <p:cNvPicPr>
            <a:picLocks noChangeAspect="1" noChangeArrowheads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294" y="1789582"/>
            <a:ext cx="721294" cy="721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Мужской символ поиск работы | Бесплатно значок"/>
          <p:cNvPicPr>
            <a:picLocks noChangeArrowheads="1"/>
          </p:cNvPicPr>
          <p:nvPr/>
        </p:nvPicPr>
        <p:blipFill>
          <a:blip r:embed="rId6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2262" y="1990360"/>
            <a:ext cx="720000" cy="7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85611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15000">
        <p15:prstTrans prst="peelOff"/>
      </p:transition>
    </mc:Choice>
    <mc:Fallback xmlns="">
      <p:transition spd="slow" advTm="15000">
        <p:fade/>
      </p:transition>
    </mc:Fallback>
  </mc:AlternateContent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Дом культуры на площади Пушкина: Полная перезагрузк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5347" y="1607754"/>
            <a:ext cx="6814829" cy="3934820"/>
          </a:xfrm>
          <a:prstGeom prst="rect">
            <a:avLst/>
          </a:prstGeom>
          <a:noFill/>
          <a:effectLst>
            <a:outerShdw blurRad="266700" dist="50800" dir="15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CAF209E-D17D-4F20-A6D0-C685853DE7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472" y="785323"/>
            <a:ext cx="3206261" cy="1037492"/>
          </a:xfrm>
        </p:spPr>
        <p:txBody>
          <a:bodyPr rtlCol="0"/>
          <a:lstStyle/>
          <a:p>
            <a:r>
              <a:rPr lang="ru-RU" sz="2400" i="1" dirty="0"/>
              <a:t>общественно значимые проекты</a:t>
            </a:r>
            <a:r>
              <a:rPr lang="ru" dirty="0"/>
              <a:t/>
            </a:r>
            <a:br>
              <a:rPr lang="ru" dirty="0"/>
            </a:br>
            <a:endParaRPr lang="ru-RU" dirty="0"/>
          </a:p>
        </p:txBody>
      </p:sp>
      <p:sp>
        <p:nvSpPr>
          <p:cNvPr id="19" name="Текст 18">
            <a:extLst>
              <a:ext uri="{FF2B5EF4-FFF2-40B4-BE49-F238E27FC236}">
                <a16:creationId xmlns="" xmlns:a16="http://schemas.microsoft.com/office/drawing/2014/main" id="{4DBB6E2A-723F-48F4-9592-AC166B8A2562}"/>
              </a:ext>
            </a:extLst>
          </p:cNvPr>
          <p:cNvSpPr>
            <a:spLocks noGrp="1"/>
          </p:cNvSpPr>
          <p:nvPr>
            <p:ph type="body" idx="20"/>
          </p:nvPr>
        </p:nvSpPr>
        <p:spPr>
          <a:xfrm>
            <a:off x="4119086" y="427101"/>
            <a:ext cx="6944563" cy="483417"/>
          </a:xfrm>
        </p:spPr>
        <p:txBody>
          <a:bodyPr rtlCol="0"/>
          <a:lstStyle/>
          <a:p>
            <a:pPr algn="ctr"/>
            <a:r>
              <a:rPr lang="ru-RU" sz="2800" dirty="0">
                <a:solidFill>
                  <a:schemeClr val="tx1"/>
                </a:solidFill>
              </a:rPr>
              <a:t>МУК «Дом культуры на площади Пушкина»</a:t>
            </a:r>
            <a:r>
              <a:rPr lang="ru-RU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18" name="Объект 17">
            <a:extLst>
              <a:ext uri="{FF2B5EF4-FFF2-40B4-BE49-F238E27FC236}">
                <a16:creationId xmlns="" xmlns:a16="http://schemas.microsoft.com/office/drawing/2014/main" id="{CD6CEFA7-5AB5-47CF-83D8-F5F3DF38D2AF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-1" y="6415315"/>
            <a:ext cx="3569677" cy="296636"/>
          </a:xfrm>
        </p:spPr>
        <p:txBody>
          <a:bodyPr rtlCol="0"/>
          <a:lstStyle/>
          <a:p>
            <a:pPr rtl="0"/>
            <a:r>
              <a:rPr lang="ru-RU" dirty="0"/>
              <a:t>Орехово-зуевский городской округ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2005503"/>
            <a:ext cx="356967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Капитальный  ремонт, техническое  переоснащение и благоустройство  территории  </a:t>
            </a:r>
            <a:r>
              <a:rPr lang="ru-RU" b="1" dirty="0"/>
              <a:t>МУК «Дом культуры на площади Пушкина», </a:t>
            </a:r>
            <a:r>
              <a:rPr lang="ru-RU" dirty="0"/>
              <a:t>по адресу: Московская область, г. Орехово-Зуево, пл. Пушкина, д.4</a:t>
            </a:r>
          </a:p>
          <a:p>
            <a:r>
              <a:rPr lang="ru-RU" dirty="0"/>
              <a:t>Срок реализации проекта: 2020-2021г.г;</a:t>
            </a:r>
          </a:p>
          <a:p>
            <a:r>
              <a:rPr lang="ru-RU" dirty="0"/>
              <a:t>83 267,66 тыс.руб.;</a:t>
            </a:r>
          </a:p>
          <a:p>
            <a:r>
              <a:rPr lang="ru-RU" dirty="0"/>
              <a:t>Завершение проекта 4 квартал 2021 года.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10645200" y="1058400"/>
            <a:ext cx="1457325" cy="27876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i="1" dirty="0">
                <a:solidFill>
                  <a:schemeClr val="tx1"/>
                </a:solidFill>
              </a:rPr>
              <a:t>(тыс. руб.)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9718261" y="1304069"/>
            <a:ext cx="1818872" cy="1601316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60000"/>
                  <a:lumOff val="40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effectLst>
            <a:outerShdw blurRad="266700" dist="50800" dir="1500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83 267,66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8BB047D-A6CD-43AB-96F0-683C726B586B}" type="slidenum">
              <a:rPr lang="ru-RU" noProof="0" smtClean="0"/>
              <a:pPr rtl="0"/>
              <a:t>100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1581447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15000">
        <p15:prstTrans prst="peelOff"/>
      </p:transition>
    </mc:Choice>
    <mc:Fallback xmlns="">
      <p:transition spd="slow" advTm="15000">
        <p:fade/>
      </p:transition>
    </mc:Fallback>
  </mc:AlternateContent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CAF209E-D17D-4F20-A6D0-C685853DE7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472" y="785323"/>
            <a:ext cx="3206261" cy="1037492"/>
          </a:xfrm>
        </p:spPr>
        <p:txBody>
          <a:bodyPr rtlCol="0"/>
          <a:lstStyle/>
          <a:p>
            <a:r>
              <a:rPr lang="ru-RU" sz="2400" i="1" dirty="0"/>
              <a:t>общественно значимые проекты</a:t>
            </a:r>
            <a:r>
              <a:rPr lang="ru" dirty="0"/>
              <a:t/>
            </a:r>
            <a:br>
              <a:rPr lang="ru" dirty="0"/>
            </a:br>
            <a:endParaRPr lang="ru-RU" dirty="0"/>
          </a:p>
        </p:txBody>
      </p:sp>
      <p:sp>
        <p:nvSpPr>
          <p:cNvPr id="19" name="Текст 18">
            <a:extLst>
              <a:ext uri="{FF2B5EF4-FFF2-40B4-BE49-F238E27FC236}">
                <a16:creationId xmlns="" xmlns:a16="http://schemas.microsoft.com/office/drawing/2014/main" id="{4DBB6E2A-723F-48F4-9592-AC166B8A2562}"/>
              </a:ext>
            </a:extLst>
          </p:cNvPr>
          <p:cNvSpPr>
            <a:spLocks noGrp="1"/>
          </p:cNvSpPr>
          <p:nvPr>
            <p:ph type="body" idx="20"/>
          </p:nvPr>
        </p:nvSpPr>
        <p:spPr>
          <a:xfrm>
            <a:off x="4023836" y="381560"/>
            <a:ext cx="6944563" cy="483417"/>
          </a:xfrm>
        </p:spPr>
        <p:txBody>
          <a:bodyPr rtlCol="0"/>
          <a:lstStyle/>
          <a:p>
            <a:pPr algn="ctr"/>
            <a:r>
              <a:rPr lang="ru-RU" sz="2800" dirty="0">
                <a:solidFill>
                  <a:schemeClr val="tx1"/>
                </a:solidFill>
              </a:rPr>
              <a:t>МУК «Культурно-досуговый центр Зимний театр»</a:t>
            </a:r>
          </a:p>
        </p:txBody>
      </p:sp>
      <p:sp>
        <p:nvSpPr>
          <p:cNvPr id="18" name="Объект 17">
            <a:extLst>
              <a:ext uri="{FF2B5EF4-FFF2-40B4-BE49-F238E27FC236}">
                <a16:creationId xmlns="" xmlns:a16="http://schemas.microsoft.com/office/drawing/2014/main" id="{CD6CEFA7-5AB5-47CF-83D8-F5F3DF38D2AF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-1" y="6415315"/>
            <a:ext cx="3569677" cy="296636"/>
          </a:xfrm>
        </p:spPr>
        <p:txBody>
          <a:bodyPr rtlCol="0"/>
          <a:lstStyle/>
          <a:p>
            <a:pPr rtl="0"/>
            <a:r>
              <a:rPr lang="ru-RU" dirty="0"/>
              <a:t>Орехово-зуевский городской округ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1472" y="1609200"/>
            <a:ext cx="3569676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В рамках мероприятия сохранения объектов культурного наследия планируется ремонт </a:t>
            </a:r>
            <a:r>
              <a:rPr lang="ru-RU" b="1" dirty="0"/>
              <a:t>МУК «Культурно-досуговый центр Зимний театр», </a:t>
            </a:r>
            <a:r>
              <a:rPr lang="ru-RU" dirty="0"/>
              <a:t>по адресу: Московская область, г. Орехово-Зуево,  ул. Бугрова, д.5</a:t>
            </a:r>
          </a:p>
          <a:p>
            <a:r>
              <a:rPr lang="ru-RU" dirty="0"/>
              <a:t>Срок ввода объекта 2021 год ; Сроки реализации проекта: 2020-2021г.г;</a:t>
            </a:r>
          </a:p>
          <a:p>
            <a:r>
              <a:rPr lang="ru-RU" dirty="0"/>
              <a:t>23 940 тыс. руб.;</a:t>
            </a:r>
          </a:p>
          <a:p>
            <a:r>
              <a:rPr lang="ru-RU" dirty="0"/>
              <a:t>Завершение проекта 4 квартал 2021 года.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10645200" y="1058400"/>
            <a:ext cx="1457325" cy="27876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i="1" dirty="0">
                <a:solidFill>
                  <a:schemeClr val="tx1"/>
                </a:solidFill>
              </a:rPr>
              <a:t>(тыс. руб.) 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0" name="Picture 8" descr="https://cdn.kassir.ru/msk/venue/c7/c7de634d3f759a7a549a79c8b898a75d.jpg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6400" y="1609200"/>
            <a:ext cx="6814800" cy="3934800"/>
          </a:xfrm>
          <a:prstGeom prst="rect">
            <a:avLst/>
          </a:prstGeom>
          <a:noFill/>
          <a:effectLst>
            <a:outerShdw blurRad="266700" dist="50800" dir="15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Овал 10"/>
          <p:cNvSpPr/>
          <p:nvPr/>
        </p:nvSpPr>
        <p:spPr>
          <a:xfrm>
            <a:off x="9720000" y="1303200"/>
            <a:ext cx="1818000" cy="1602000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bg2">
                  <a:lumMod val="50000"/>
                </a:schemeClr>
              </a:gs>
              <a:gs pos="83000">
                <a:schemeClr val="bg2">
                  <a:lumMod val="50000"/>
                </a:schemeClr>
              </a:gs>
              <a:gs pos="100000">
                <a:schemeClr val="bg2">
                  <a:lumMod val="50000"/>
                </a:schemeClr>
              </a:gs>
            </a:gsLst>
            <a:lin ang="5400000" scaled="1"/>
          </a:gradFill>
          <a:effectLst>
            <a:outerShdw blurRad="50800" dist="50800" dir="288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/>
          </a:p>
          <a:p>
            <a:pPr algn="ctr"/>
            <a:r>
              <a:rPr lang="ru-RU" sz="2000" b="1" dirty="0"/>
              <a:t>23 940,00</a:t>
            </a:r>
          </a:p>
          <a:p>
            <a:pPr algn="ctr"/>
            <a:endParaRPr lang="ru-RU" sz="2000" b="1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8BB047D-A6CD-43AB-96F0-683C726B586B}" type="slidenum">
              <a:rPr lang="ru-RU" noProof="0" smtClean="0"/>
              <a:pPr rtl="0"/>
              <a:t>101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1719478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15000">
        <p15:prstTrans prst="peelOff"/>
      </p:transition>
    </mc:Choice>
    <mc:Fallback xmlns="">
      <p:transition spd="slow" advTm="15000">
        <p:fade/>
      </p:transition>
    </mc:Fallback>
  </mc:AlternateContent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14" descr="VS0HGtEmQHg.jpg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6400" y="1609200"/>
            <a:ext cx="6814800" cy="3934800"/>
          </a:xfrm>
          <a:prstGeom prst="rect">
            <a:avLst/>
          </a:prstGeom>
          <a:noFill/>
          <a:effectLst>
            <a:outerShdw blurRad="266700" dist="50800" dir="15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CAF209E-D17D-4F20-A6D0-C685853DE7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472" y="785323"/>
            <a:ext cx="3206261" cy="1037492"/>
          </a:xfrm>
        </p:spPr>
        <p:txBody>
          <a:bodyPr rtlCol="0"/>
          <a:lstStyle/>
          <a:p>
            <a:r>
              <a:rPr lang="ru-RU" sz="2400" i="1" dirty="0"/>
              <a:t>общественно значимые проекты</a:t>
            </a:r>
            <a:r>
              <a:rPr lang="ru" dirty="0"/>
              <a:t/>
            </a:r>
            <a:br>
              <a:rPr lang="ru" dirty="0"/>
            </a:br>
            <a:endParaRPr lang="ru-RU" dirty="0"/>
          </a:p>
        </p:txBody>
      </p:sp>
      <p:sp>
        <p:nvSpPr>
          <p:cNvPr id="19" name="Текст 18">
            <a:extLst>
              <a:ext uri="{FF2B5EF4-FFF2-40B4-BE49-F238E27FC236}">
                <a16:creationId xmlns="" xmlns:a16="http://schemas.microsoft.com/office/drawing/2014/main" id="{4DBB6E2A-723F-48F4-9592-AC166B8A2562}"/>
              </a:ext>
            </a:extLst>
          </p:cNvPr>
          <p:cNvSpPr>
            <a:spLocks noGrp="1"/>
          </p:cNvSpPr>
          <p:nvPr>
            <p:ph type="body" idx="20"/>
          </p:nvPr>
        </p:nvSpPr>
        <p:spPr>
          <a:xfrm>
            <a:off x="4023836" y="381560"/>
            <a:ext cx="6944563" cy="483417"/>
          </a:xfrm>
        </p:spPr>
        <p:txBody>
          <a:bodyPr rtlCol="0"/>
          <a:lstStyle/>
          <a:p>
            <a:pPr algn="ctr"/>
            <a:r>
              <a:rPr lang="ru-RU" sz="2400" dirty="0">
                <a:solidFill>
                  <a:schemeClr val="tx1"/>
                </a:solidFill>
              </a:rPr>
              <a:t>Филиал в городе Куровское  МУДО «Ликино-Дулёвская детская школа искусств»</a:t>
            </a:r>
          </a:p>
        </p:txBody>
      </p:sp>
      <p:sp>
        <p:nvSpPr>
          <p:cNvPr id="18" name="Объект 17">
            <a:extLst>
              <a:ext uri="{FF2B5EF4-FFF2-40B4-BE49-F238E27FC236}">
                <a16:creationId xmlns="" xmlns:a16="http://schemas.microsoft.com/office/drawing/2014/main" id="{CD6CEFA7-5AB5-47CF-83D8-F5F3DF38D2AF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-1" y="6415315"/>
            <a:ext cx="3569677" cy="296636"/>
          </a:xfrm>
        </p:spPr>
        <p:txBody>
          <a:bodyPr rtlCol="0"/>
          <a:lstStyle/>
          <a:p>
            <a:pPr rtl="0"/>
            <a:r>
              <a:rPr lang="ru-RU" dirty="0"/>
              <a:t>Орехово-зуевский городской округ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-1" y="1861985"/>
            <a:ext cx="356967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Капитальный ремонт </a:t>
            </a:r>
            <a:r>
              <a:rPr lang="ru-RU" b="1" dirty="0"/>
              <a:t>Куровско</a:t>
            </a:r>
            <a:r>
              <a:rPr lang="ru-RU" dirty="0"/>
              <a:t>й </a:t>
            </a:r>
            <a:r>
              <a:rPr lang="ru-RU" b="1" dirty="0"/>
              <a:t>детской музыкальной школы </a:t>
            </a:r>
            <a:r>
              <a:rPr lang="ru-RU" dirty="0"/>
              <a:t>- </a:t>
            </a:r>
            <a:r>
              <a:rPr lang="ru-RU" b="1" dirty="0"/>
              <a:t>филиал МУДО «Ликино-Дулёвская детская школа искусств», </a:t>
            </a:r>
            <a:r>
              <a:rPr lang="ru-RU" dirty="0"/>
              <a:t>расположенной по адресу: Московская область, Орехово-Зуевский городской округ, г. Куровское, ул. Школьная, д.1 </a:t>
            </a:r>
          </a:p>
          <a:p>
            <a:r>
              <a:rPr lang="ru-RU" dirty="0"/>
              <a:t>Сроки реализации проекта: 2020-2021г.г;</a:t>
            </a:r>
          </a:p>
          <a:p>
            <a:r>
              <a:rPr lang="ru-RU" dirty="0"/>
              <a:t>76 729 тыс.руб.;</a:t>
            </a:r>
          </a:p>
          <a:p>
            <a:r>
              <a:rPr lang="ru-RU" dirty="0"/>
              <a:t>Завершение проекта 4 квартал 2021 года.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10645200" y="1058400"/>
            <a:ext cx="1457325" cy="27876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i="1" dirty="0">
                <a:solidFill>
                  <a:schemeClr val="tx1"/>
                </a:solidFill>
              </a:rPr>
              <a:t>(тыс. руб.)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9720000" y="1303200"/>
            <a:ext cx="1818000" cy="1602000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6">
                  <a:lumMod val="75000"/>
                </a:schemeClr>
              </a:gs>
              <a:gs pos="84000">
                <a:srgbClr val="92D050"/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5400000" scaled="1"/>
          </a:gradFill>
          <a:effectLst>
            <a:outerShdw blurRad="50800" dist="50800" dir="246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/>
          </a:p>
          <a:p>
            <a:pPr algn="ctr"/>
            <a:r>
              <a:rPr lang="ru-RU" sz="2000" b="1" dirty="0"/>
              <a:t>76 729,00</a:t>
            </a:r>
          </a:p>
          <a:p>
            <a:pPr algn="ctr"/>
            <a:endParaRPr lang="ru-RU" sz="2000" b="1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8BB047D-A6CD-43AB-96F0-683C726B586B}" type="slidenum">
              <a:rPr lang="ru-RU" noProof="0" smtClean="0"/>
              <a:pPr rtl="0"/>
              <a:t>102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3143734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15000">
        <p15:prstTrans prst="peelOff"/>
      </p:transition>
    </mc:Choice>
    <mc:Fallback xmlns="">
      <p:transition spd="slow" advTm="15000">
        <p:fade/>
      </p:transition>
    </mc:Fallback>
  </mc:AlternateContent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CAF209E-D17D-4F20-A6D0-C685853DE7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472" y="785323"/>
            <a:ext cx="3206261" cy="1037492"/>
          </a:xfrm>
        </p:spPr>
        <p:txBody>
          <a:bodyPr rtlCol="0"/>
          <a:lstStyle/>
          <a:p>
            <a:r>
              <a:rPr lang="ru-RU" sz="2400" i="1" dirty="0"/>
              <a:t>общественно значимые проекты</a:t>
            </a:r>
            <a:r>
              <a:rPr lang="ru" dirty="0"/>
              <a:t/>
            </a:r>
            <a:br>
              <a:rPr lang="ru" dirty="0"/>
            </a:br>
            <a:endParaRPr lang="ru-RU" dirty="0"/>
          </a:p>
        </p:txBody>
      </p:sp>
      <p:sp>
        <p:nvSpPr>
          <p:cNvPr id="19" name="Текст 18">
            <a:extLst>
              <a:ext uri="{FF2B5EF4-FFF2-40B4-BE49-F238E27FC236}">
                <a16:creationId xmlns="" xmlns:a16="http://schemas.microsoft.com/office/drawing/2014/main" id="{4DBB6E2A-723F-48F4-9592-AC166B8A2562}"/>
              </a:ext>
            </a:extLst>
          </p:cNvPr>
          <p:cNvSpPr>
            <a:spLocks noGrp="1"/>
          </p:cNvSpPr>
          <p:nvPr>
            <p:ph type="body" idx="20"/>
          </p:nvPr>
        </p:nvSpPr>
        <p:spPr>
          <a:xfrm>
            <a:off x="4023836" y="381560"/>
            <a:ext cx="6944563" cy="483417"/>
          </a:xfrm>
        </p:spPr>
        <p:txBody>
          <a:bodyPr rtlCol="0"/>
          <a:lstStyle/>
          <a:p>
            <a:pPr algn="ctr"/>
            <a:r>
              <a:rPr lang="ru-RU" sz="2800" dirty="0">
                <a:solidFill>
                  <a:schemeClr val="tx1"/>
                </a:solidFill>
              </a:rPr>
              <a:t>Приобретение музыкальных инструментов</a:t>
            </a:r>
          </a:p>
        </p:txBody>
      </p:sp>
      <p:sp>
        <p:nvSpPr>
          <p:cNvPr id="18" name="Объект 17">
            <a:extLst>
              <a:ext uri="{FF2B5EF4-FFF2-40B4-BE49-F238E27FC236}">
                <a16:creationId xmlns="" xmlns:a16="http://schemas.microsoft.com/office/drawing/2014/main" id="{CD6CEFA7-5AB5-47CF-83D8-F5F3DF38D2AF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-1" y="6415315"/>
            <a:ext cx="3569677" cy="296636"/>
          </a:xfrm>
        </p:spPr>
        <p:txBody>
          <a:bodyPr rtlCol="0"/>
          <a:lstStyle/>
          <a:p>
            <a:pPr rtl="0"/>
            <a:r>
              <a:rPr lang="ru-RU" dirty="0"/>
              <a:t>Орехово-зуевский городской округ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-1" y="2840456"/>
            <a:ext cx="356967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Приобретение музыкальных инструментов</a:t>
            </a:r>
            <a:r>
              <a:rPr lang="ru-RU" dirty="0"/>
              <a:t> для муниципальных организаций дополнительного образования</a:t>
            </a:r>
          </a:p>
          <a:p>
            <a:r>
              <a:rPr lang="ru-RU" dirty="0"/>
              <a:t> Сроки реализации проекта:2020-2021г.г;</a:t>
            </a:r>
          </a:p>
          <a:p>
            <a:r>
              <a:rPr lang="ru-RU" dirty="0"/>
              <a:t>20 590 тыс. руб.;</a:t>
            </a:r>
          </a:p>
          <a:p>
            <a:r>
              <a:rPr lang="ru-RU" dirty="0"/>
              <a:t>Завершение 4 квартал 2021 года.  </a:t>
            </a:r>
          </a:p>
        </p:txBody>
      </p:sp>
      <p:pic>
        <p:nvPicPr>
          <p:cNvPr id="10" name="Picture 12" descr="https://scontent-arn2-2.xx.fbcdn.net/v/t1.0-1/p720x720/48355775_2230173367254987_8599955592515158016_o.jpg?_nc_cat=105&amp;ccb=2&amp;_nc_sid=dbb9e7&amp;_nc_ohc=SO2zNI3RuOQAX9irVts&amp;_nc_ht=scontent-arn2-2.xx&amp;tp=6&amp;oh=6e3f936380edab501bde86deedfc9d50&amp;oe=5FE89F0A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5376" y="1672502"/>
            <a:ext cx="6814800" cy="3934800"/>
          </a:xfrm>
          <a:prstGeom prst="rect">
            <a:avLst/>
          </a:prstGeom>
          <a:noFill/>
          <a:effectLst>
            <a:outerShdw blurRad="266700" dist="50800" dir="15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Овал 10"/>
          <p:cNvSpPr/>
          <p:nvPr/>
        </p:nvSpPr>
        <p:spPr>
          <a:xfrm>
            <a:off x="9720000" y="1303200"/>
            <a:ext cx="1818000" cy="1602000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rgbClr val="04A3DB"/>
              </a:gs>
              <a:gs pos="83000">
                <a:srgbClr val="48A1FA"/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effectLst>
            <a:outerShdw blurRad="266700" dist="50800" dir="1500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20 590,00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8BB047D-A6CD-43AB-96F0-683C726B586B}" type="slidenum">
              <a:rPr lang="ru-RU" noProof="0" smtClean="0"/>
              <a:pPr rtl="0"/>
              <a:t>103</a:t>
            </a:fld>
            <a:endParaRPr lang="ru-RU" noProof="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0645200" y="1058400"/>
            <a:ext cx="1457325" cy="27876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i="1" dirty="0">
                <a:solidFill>
                  <a:schemeClr val="tx1"/>
                </a:solidFill>
              </a:rPr>
              <a:t>(тыс. руб.) 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20867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15000">
        <p15:prstTrans prst="peelOff"/>
      </p:transition>
    </mc:Choice>
    <mc:Fallback xmlns="">
      <p:transition spd="slow" advTm="15000">
        <p:fade/>
      </p:transition>
    </mc:Fallback>
  </mc:AlternateContent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slide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6400" y="1609200"/>
            <a:ext cx="6814800" cy="3934800"/>
          </a:xfrm>
          <a:prstGeom prst="rect">
            <a:avLst/>
          </a:prstGeom>
          <a:noFill/>
          <a:effectLst>
            <a:outerShdw blurRad="266700" dist="50800" dir="1500000" algn="ctr" rotWithShape="0">
              <a:srgbClr val="000000">
                <a:alpha val="4313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CAF209E-D17D-4F20-A6D0-C685853DE7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472" y="785323"/>
            <a:ext cx="3206261" cy="1037492"/>
          </a:xfrm>
        </p:spPr>
        <p:txBody>
          <a:bodyPr rtlCol="0"/>
          <a:lstStyle/>
          <a:p>
            <a:r>
              <a:rPr lang="ru-RU" sz="2400" i="1" dirty="0"/>
              <a:t>общественно значимые проекты</a:t>
            </a:r>
            <a:r>
              <a:rPr lang="ru" dirty="0"/>
              <a:t/>
            </a:r>
            <a:br>
              <a:rPr lang="ru" dirty="0"/>
            </a:br>
            <a:endParaRPr lang="ru-RU" dirty="0"/>
          </a:p>
        </p:txBody>
      </p:sp>
      <p:sp>
        <p:nvSpPr>
          <p:cNvPr id="19" name="Текст 18">
            <a:extLst>
              <a:ext uri="{FF2B5EF4-FFF2-40B4-BE49-F238E27FC236}">
                <a16:creationId xmlns="" xmlns:a16="http://schemas.microsoft.com/office/drawing/2014/main" id="{4DBB6E2A-723F-48F4-9592-AC166B8A2562}"/>
              </a:ext>
            </a:extLst>
          </p:cNvPr>
          <p:cNvSpPr>
            <a:spLocks noGrp="1"/>
          </p:cNvSpPr>
          <p:nvPr>
            <p:ph type="body" idx="20"/>
          </p:nvPr>
        </p:nvSpPr>
        <p:spPr>
          <a:xfrm>
            <a:off x="4119086" y="427101"/>
            <a:ext cx="6944563" cy="483417"/>
          </a:xfrm>
        </p:spPr>
        <p:txBody>
          <a:bodyPr rtlCol="0"/>
          <a:lstStyle/>
          <a:p>
            <a:pPr algn="ctr"/>
            <a:r>
              <a:rPr lang="ru-RU" sz="2800" dirty="0">
                <a:solidFill>
                  <a:schemeClr val="tx1"/>
                </a:solidFill>
              </a:rPr>
              <a:t>Пристройка на 400 мест к зданию МОУ лицей город Орехово-Зуево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8" name="Объект 17">
            <a:extLst>
              <a:ext uri="{FF2B5EF4-FFF2-40B4-BE49-F238E27FC236}">
                <a16:creationId xmlns="" xmlns:a16="http://schemas.microsoft.com/office/drawing/2014/main" id="{CD6CEFA7-5AB5-47CF-83D8-F5F3DF38D2AF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-1" y="6415315"/>
            <a:ext cx="3569677" cy="296636"/>
          </a:xfrm>
        </p:spPr>
        <p:txBody>
          <a:bodyPr rtlCol="0"/>
          <a:lstStyle/>
          <a:p>
            <a:pPr rtl="0"/>
            <a:r>
              <a:rPr lang="ru-RU" dirty="0"/>
              <a:t>Орехово-зуевский городской округ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-34368" y="2198673"/>
            <a:ext cx="356967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Пристройка на 400 мест </a:t>
            </a:r>
            <a:r>
              <a:rPr lang="ru-RU" dirty="0"/>
              <a:t>к зданию МОУ лицей  по адресу: Московская область, г. Орехово-Зуево, ул. Володарского, д. 6  (ПИР и строительство);</a:t>
            </a:r>
          </a:p>
          <a:p>
            <a:r>
              <a:rPr lang="ru-RU" dirty="0"/>
              <a:t>Сроки реализации проекта: 2017-2021г.г.;</a:t>
            </a:r>
          </a:p>
          <a:p>
            <a:r>
              <a:rPr lang="ru-RU" dirty="0"/>
              <a:t>546 748,92 тыс. руб.; (в том числе на 2021 год 391 289,39 тыс. руб.)</a:t>
            </a:r>
          </a:p>
          <a:p>
            <a:r>
              <a:rPr lang="ru-RU" dirty="0"/>
              <a:t>Ввод в эксплуатацию пристройки на 400 мест к зданию МОУ лицея обеспечит ликвидацию 2-ой смены в данном районе городского округа.</a:t>
            </a:r>
          </a:p>
        </p:txBody>
      </p:sp>
      <p:sp>
        <p:nvSpPr>
          <p:cNvPr id="8" name="Овал 7"/>
          <p:cNvSpPr/>
          <p:nvPr/>
        </p:nvSpPr>
        <p:spPr>
          <a:xfrm>
            <a:off x="9718261" y="1304069"/>
            <a:ext cx="1818872" cy="1601316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60000"/>
                  <a:lumOff val="40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effectLst>
            <a:outerShdw blurRad="266700" dist="50800" dir="1500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391 289,39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8BB047D-A6CD-43AB-96F0-683C726B586B}" type="slidenum">
              <a:rPr lang="ru-RU" noProof="0" smtClean="0"/>
              <a:pPr rtl="0"/>
              <a:t>104</a:t>
            </a:fld>
            <a:endParaRPr lang="ru-RU" noProof="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0645200" y="1058400"/>
            <a:ext cx="1457325" cy="27876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i="1" dirty="0">
                <a:solidFill>
                  <a:schemeClr val="tx1"/>
                </a:solidFill>
              </a:rPr>
              <a:t>(тыс. руб.) 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27052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15000">
        <p15:prstTrans prst="peelOff"/>
      </p:transition>
    </mc:Choice>
    <mc:Fallback xmlns="">
      <p:transition spd="slow" advTm="15000">
        <p:fade/>
      </p:transition>
    </mc:Fallback>
  </mc:AlternateContent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Школа в Орехово-Зуево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6400" y="1609200"/>
            <a:ext cx="6814800" cy="3934800"/>
          </a:xfrm>
          <a:prstGeom prst="rect">
            <a:avLst/>
          </a:prstGeom>
          <a:noFill/>
          <a:effectLst>
            <a:outerShdw blurRad="266700" dist="50800" dir="1500000" algn="ctr" rotWithShape="0">
              <a:srgbClr val="000000">
                <a:alpha val="4313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CAF209E-D17D-4F20-A6D0-C685853DE7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472" y="785323"/>
            <a:ext cx="3206261" cy="1037492"/>
          </a:xfrm>
        </p:spPr>
        <p:txBody>
          <a:bodyPr rtlCol="0"/>
          <a:lstStyle/>
          <a:p>
            <a:r>
              <a:rPr lang="ru-RU" sz="2400" i="1" dirty="0"/>
              <a:t>общественно значимые проекты</a:t>
            </a:r>
            <a:r>
              <a:rPr lang="ru" dirty="0"/>
              <a:t/>
            </a:r>
            <a:br>
              <a:rPr lang="ru" dirty="0"/>
            </a:br>
            <a:endParaRPr lang="ru-RU" dirty="0"/>
          </a:p>
        </p:txBody>
      </p:sp>
      <p:sp>
        <p:nvSpPr>
          <p:cNvPr id="19" name="Текст 18">
            <a:extLst>
              <a:ext uri="{FF2B5EF4-FFF2-40B4-BE49-F238E27FC236}">
                <a16:creationId xmlns="" xmlns:a16="http://schemas.microsoft.com/office/drawing/2014/main" id="{4DBB6E2A-723F-48F4-9592-AC166B8A2562}"/>
              </a:ext>
            </a:extLst>
          </p:cNvPr>
          <p:cNvSpPr>
            <a:spLocks noGrp="1"/>
          </p:cNvSpPr>
          <p:nvPr>
            <p:ph type="body" idx="20"/>
          </p:nvPr>
        </p:nvSpPr>
        <p:spPr>
          <a:xfrm>
            <a:off x="4023836" y="381560"/>
            <a:ext cx="6944563" cy="483417"/>
          </a:xfrm>
        </p:spPr>
        <p:txBody>
          <a:bodyPr rtlCol="0"/>
          <a:lstStyle/>
          <a:p>
            <a:pPr algn="ctr"/>
            <a:r>
              <a:rPr lang="ru-RU" sz="2800" dirty="0">
                <a:solidFill>
                  <a:schemeClr val="tx1"/>
                </a:solidFill>
              </a:rPr>
              <a:t>Школа на 550 мест город Ликино-</a:t>
            </a:r>
            <a:r>
              <a:rPr lang="ru-RU" sz="2800" dirty="0" err="1">
                <a:solidFill>
                  <a:schemeClr val="tx1"/>
                </a:solidFill>
              </a:rPr>
              <a:t>Дулёво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18" name="Объект 17">
            <a:extLst>
              <a:ext uri="{FF2B5EF4-FFF2-40B4-BE49-F238E27FC236}">
                <a16:creationId xmlns="" xmlns:a16="http://schemas.microsoft.com/office/drawing/2014/main" id="{CD6CEFA7-5AB5-47CF-83D8-F5F3DF38D2AF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-1" y="6415315"/>
            <a:ext cx="3569677" cy="296636"/>
          </a:xfrm>
        </p:spPr>
        <p:txBody>
          <a:bodyPr rtlCol="0"/>
          <a:lstStyle/>
          <a:p>
            <a:pPr rtl="0"/>
            <a:r>
              <a:rPr lang="ru-RU" dirty="0"/>
              <a:t>Орехово-зуевский городской округ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1472" y="2180498"/>
            <a:ext cx="3569676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Школа на 550 мест  </a:t>
            </a:r>
            <a:r>
              <a:rPr lang="ru-RU" dirty="0"/>
              <a:t>по адресу: Орехово-Зуевский район, г. Ликино-Дулево, мкр. Ликино (ПИР и строительство);</a:t>
            </a:r>
          </a:p>
          <a:p>
            <a:r>
              <a:rPr lang="ru-RU" dirty="0"/>
              <a:t>Сроки реализации проекта:2017-2021г.г.;</a:t>
            </a:r>
          </a:p>
          <a:p>
            <a:r>
              <a:rPr lang="ru-RU" dirty="0"/>
              <a:t>710 944,45 тыс.руб.; (в том числе на 2021 год 188 239,58 тыс. руб.)</a:t>
            </a:r>
          </a:p>
          <a:p>
            <a:r>
              <a:rPr lang="ru-RU" dirty="0"/>
              <a:t>Ввод в эксплуатацию нового здания школы на 550 мест обеспечит ликвидацию 2-ой смены в данном районе городского округа.</a:t>
            </a:r>
          </a:p>
        </p:txBody>
      </p:sp>
      <p:sp>
        <p:nvSpPr>
          <p:cNvPr id="11" name="Овал 10"/>
          <p:cNvSpPr/>
          <p:nvPr/>
        </p:nvSpPr>
        <p:spPr>
          <a:xfrm>
            <a:off x="9720000" y="1303200"/>
            <a:ext cx="1818000" cy="1602000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bg2">
                  <a:lumMod val="50000"/>
                </a:schemeClr>
              </a:gs>
              <a:gs pos="83000">
                <a:schemeClr val="bg2">
                  <a:lumMod val="50000"/>
                </a:schemeClr>
              </a:gs>
              <a:gs pos="100000">
                <a:schemeClr val="bg2">
                  <a:lumMod val="50000"/>
                </a:schemeClr>
              </a:gs>
            </a:gsLst>
            <a:lin ang="5400000" scaled="1"/>
          </a:gradFill>
          <a:effectLst>
            <a:outerShdw blurRad="50800" dist="50800" dir="288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/>
          </a:p>
          <a:p>
            <a:pPr algn="ctr"/>
            <a:r>
              <a:rPr lang="ru-RU" b="1" dirty="0"/>
              <a:t>188 239,58</a:t>
            </a:r>
          </a:p>
          <a:p>
            <a:pPr algn="ctr"/>
            <a:endParaRPr lang="ru-RU" sz="2000" b="1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8BB047D-A6CD-43AB-96F0-683C726B586B}" type="slidenum">
              <a:rPr lang="ru-RU" noProof="0" smtClean="0"/>
              <a:pPr rtl="0"/>
              <a:t>105</a:t>
            </a:fld>
            <a:endParaRPr lang="ru-RU" noProof="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0645200" y="1058400"/>
            <a:ext cx="1457325" cy="27876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i="1" dirty="0">
                <a:solidFill>
                  <a:schemeClr val="tx1"/>
                </a:solidFill>
              </a:rPr>
              <a:t>(тыс. руб.) 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28479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15000">
        <p15:prstTrans prst="peelOff"/>
      </p:transition>
    </mc:Choice>
    <mc:Fallback xmlns="">
      <p:transition spd="slow" advTm="15000">
        <p:fade/>
      </p:transition>
    </mc:Fallback>
  </mc:AlternateContent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inorehovo.ru/upload/resizeproxy/720_/e3700fcca0d0ad171695f29b7878da8c.png?1605530965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1444" y="1581967"/>
            <a:ext cx="6814800" cy="3934800"/>
          </a:xfrm>
          <a:prstGeom prst="rect">
            <a:avLst/>
          </a:prstGeom>
          <a:noFill/>
          <a:effectLst>
            <a:outerShdw blurRad="266700" dist="50800" dir="15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CAF209E-D17D-4F20-A6D0-C685853DE7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472" y="785323"/>
            <a:ext cx="3206261" cy="1037492"/>
          </a:xfrm>
        </p:spPr>
        <p:txBody>
          <a:bodyPr rtlCol="0"/>
          <a:lstStyle/>
          <a:p>
            <a:r>
              <a:rPr lang="ru-RU" sz="2400" i="1" dirty="0"/>
              <a:t>общественно значимые проекты</a:t>
            </a:r>
            <a:r>
              <a:rPr lang="ru" dirty="0"/>
              <a:t/>
            </a:r>
            <a:br>
              <a:rPr lang="ru" dirty="0"/>
            </a:br>
            <a:endParaRPr lang="ru-RU" dirty="0"/>
          </a:p>
        </p:txBody>
      </p:sp>
      <p:sp>
        <p:nvSpPr>
          <p:cNvPr id="19" name="Текст 18">
            <a:extLst>
              <a:ext uri="{FF2B5EF4-FFF2-40B4-BE49-F238E27FC236}">
                <a16:creationId xmlns="" xmlns:a16="http://schemas.microsoft.com/office/drawing/2014/main" id="{4DBB6E2A-723F-48F4-9592-AC166B8A2562}"/>
              </a:ext>
            </a:extLst>
          </p:cNvPr>
          <p:cNvSpPr>
            <a:spLocks noGrp="1"/>
          </p:cNvSpPr>
          <p:nvPr>
            <p:ph type="body" idx="20"/>
          </p:nvPr>
        </p:nvSpPr>
        <p:spPr>
          <a:xfrm>
            <a:off x="4023836" y="381560"/>
            <a:ext cx="6944563" cy="483417"/>
          </a:xfrm>
        </p:spPr>
        <p:txBody>
          <a:bodyPr rtlCol="0"/>
          <a:lstStyle/>
          <a:p>
            <a:pPr algn="ctr"/>
            <a:r>
              <a:rPr lang="ru-RU" sz="2800" dirty="0">
                <a:solidFill>
                  <a:schemeClr val="tx1"/>
                </a:solidFill>
              </a:rPr>
              <a:t>Физкультурно-оздоровительный комплекс город Дрезна</a:t>
            </a:r>
          </a:p>
        </p:txBody>
      </p:sp>
      <p:sp>
        <p:nvSpPr>
          <p:cNvPr id="18" name="Объект 17">
            <a:extLst>
              <a:ext uri="{FF2B5EF4-FFF2-40B4-BE49-F238E27FC236}">
                <a16:creationId xmlns="" xmlns:a16="http://schemas.microsoft.com/office/drawing/2014/main" id="{CD6CEFA7-5AB5-47CF-83D8-F5F3DF38D2AF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-1" y="6415315"/>
            <a:ext cx="3569677" cy="296636"/>
          </a:xfrm>
        </p:spPr>
        <p:txBody>
          <a:bodyPr rtlCol="0"/>
          <a:lstStyle/>
          <a:p>
            <a:pPr rtl="0"/>
            <a:r>
              <a:rPr lang="ru-RU" dirty="0"/>
              <a:t>Орехово-зуевский городской округ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5918" y="1509586"/>
            <a:ext cx="3698462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Орехово-Зуевский городской округ, г. Дрезна, 4 микрорайон, ул. Южная, </a:t>
            </a:r>
            <a:r>
              <a:rPr lang="ru-RU" b="1" dirty="0"/>
              <a:t>физкультурно-оздоровительный комплек</a:t>
            </a:r>
            <a:r>
              <a:rPr lang="ru-RU" dirty="0"/>
              <a:t>с с плавательным бассейном (ПИР и строительство)</a:t>
            </a:r>
          </a:p>
          <a:p>
            <a:r>
              <a:rPr lang="ru-RU" dirty="0"/>
              <a:t>Сроки реализации проекта:2013-2021г.г.</a:t>
            </a:r>
            <a:r>
              <a:rPr lang="ru-RU" sz="1600" dirty="0"/>
              <a:t>;</a:t>
            </a:r>
          </a:p>
          <a:p>
            <a:r>
              <a:rPr lang="ru-RU" dirty="0"/>
              <a:t>204 151,20 тыс. руб.; (в том числе на 2021 год 1 209,42 тыс. руб.)</a:t>
            </a:r>
          </a:p>
          <a:p>
            <a:r>
              <a:rPr lang="ru-RU" dirty="0"/>
              <a:t>Ввод в эксплуатацию нового здания физкультурно-оздоровительного комплекса с плавательным бассейном обеспечит жителей городского округа  возможностью систематически заниматься физической культурой и спортом.</a:t>
            </a:r>
          </a:p>
        </p:txBody>
      </p:sp>
      <p:sp>
        <p:nvSpPr>
          <p:cNvPr id="12" name="Овал 11"/>
          <p:cNvSpPr/>
          <p:nvPr/>
        </p:nvSpPr>
        <p:spPr>
          <a:xfrm>
            <a:off x="9720000" y="1303200"/>
            <a:ext cx="1818000" cy="1602000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6">
                  <a:lumMod val="75000"/>
                </a:schemeClr>
              </a:gs>
              <a:gs pos="84000">
                <a:srgbClr val="92D050"/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5400000" scaled="1"/>
          </a:gradFill>
          <a:effectLst>
            <a:outerShdw blurRad="50800" dist="50800" dir="246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/>
          </a:p>
          <a:p>
            <a:pPr algn="ctr"/>
            <a:r>
              <a:rPr lang="ru-RU" sz="2000" b="1" dirty="0"/>
              <a:t>12 029,42</a:t>
            </a:r>
          </a:p>
          <a:p>
            <a:pPr algn="ctr"/>
            <a:endParaRPr lang="ru-RU" sz="2000" b="1" dirty="0"/>
          </a:p>
        </p:txBody>
      </p:sp>
      <p:pic>
        <p:nvPicPr>
          <p:cNvPr id="5124" name="Picture 4" descr="qYiSA74_LtQ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3836" y="4318452"/>
            <a:ext cx="7291864" cy="2096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8BB047D-A6CD-43AB-96F0-683C726B586B}" type="slidenum">
              <a:rPr lang="ru-RU" noProof="0" smtClean="0"/>
              <a:pPr rtl="0"/>
              <a:t>106</a:t>
            </a:fld>
            <a:endParaRPr lang="ru-RU" noProof="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0645200" y="1058400"/>
            <a:ext cx="1457325" cy="27876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i="1" dirty="0">
                <a:solidFill>
                  <a:schemeClr val="tx1"/>
                </a:solidFill>
              </a:rPr>
              <a:t>(тыс. руб.) 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54131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15000">
        <p15:prstTrans prst="peelOff"/>
      </p:transition>
    </mc:Choice>
    <mc:Fallback xmlns="">
      <p:transition spd="slow" advTm="15000">
        <p:fade/>
      </p:transition>
    </mc:Fallback>
  </mc:AlternateContent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cityreporter.ru/wp-content/uploads/2017/01/0_181788_79f77fa7_orig.jpg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6400" y="1609200"/>
            <a:ext cx="6814800" cy="3934800"/>
          </a:xfrm>
          <a:prstGeom prst="rect">
            <a:avLst/>
          </a:prstGeom>
          <a:noFill/>
          <a:effectLst>
            <a:outerShdw blurRad="266700" dist="50800" dir="15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CAF209E-D17D-4F20-A6D0-C685853DE7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472" y="785323"/>
            <a:ext cx="3206261" cy="1037492"/>
          </a:xfrm>
        </p:spPr>
        <p:txBody>
          <a:bodyPr rtlCol="0"/>
          <a:lstStyle/>
          <a:p>
            <a:r>
              <a:rPr lang="ru-RU" sz="2400" i="1" dirty="0"/>
              <a:t>общественно значимые проекты</a:t>
            </a:r>
            <a:r>
              <a:rPr lang="ru" dirty="0"/>
              <a:t/>
            </a:r>
            <a:br>
              <a:rPr lang="ru" dirty="0"/>
            </a:br>
            <a:endParaRPr lang="ru-RU" dirty="0"/>
          </a:p>
        </p:txBody>
      </p:sp>
      <p:sp>
        <p:nvSpPr>
          <p:cNvPr id="19" name="Текст 18">
            <a:extLst>
              <a:ext uri="{FF2B5EF4-FFF2-40B4-BE49-F238E27FC236}">
                <a16:creationId xmlns="" xmlns:a16="http://schemas.microsoft.com/office/drawing/2014/main" id="{4DBB6E2A-723F-48F4-9592-AC166B8A2562}"/>
              </a:ext>
            </a:extLst>
          </p:cNvPr>
          <p:cNvSpPr>
            <a:spLocks noGrp="1"/>
          </p:cNvSpPr>
          <p:nvPr>
            <p:ph type="body" idx="20"/>
          </p:nvPr>
        </p:nvSpPr>
        <p:spPr>
          <a:xfrm>
            <a:off x="4023836" y="381560"/>
            <a:ext cx="6944563" cy="483417"/>
          </a:xfrm>
        </p:spPr>
        <p:txBody>
          <a:bodyPr rtlCol="0"/>
          <a:lstStyle/>
          <a:p>
            <a:pPr algn="ctr"/>
            <a:r>
              <a:rPr lang="ru-RU" sz="2800" dirty="0">
                <a:solidFill>
                  <a:schemeClr val="tx1"/>
                </a:solidFill>
              </a:rPr>
              <a:t>Капитальный ремонт главного самотечного канализационного коллектора</a:t>
            </a:r>
          </a:p>
        </p:txBody>
      </p:sp>
      <p:sp>
        <p:nvSpPr>
          <p:cNvPr id="18" name="Объект 17">
            <a:extLst>
              <a:ext uri="{FF2B5EF4-FFF2-40B4-BE49-F238E27FC236}">
                <a16:creationId xmlns="" xmlns:a16="http://schemas.microsoft.com/office/drawing/2014/main" id="{CD6CEFA7-5AB5-47CF-83D8-F5F3DF38D2AF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-1" y="6415315"/>
            <a:ext cx="3569677" cy="296636"/>
          </a:xfrm>
        </p:spPr>
        <p:txBody>
          <a:bodyPr rtlCol="0"/>
          <a:lstStyle/>
          <a:p>
            <a:pPr rtl="0"/>
            <a:r>
              <a:rPr lang="ru-RU" dirty="0"/>
              <a:t>Орехово-зуевский городской округ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-35238" y="1889281"/>
            <a:ext cx="3569676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Капитальный ремонт главного самотечного канализационного </a:t>
            </a:r>
            <a:r>
              <a:rPr lang="ru-RU" b="1" dirty="0"/>
              <a:t>коллектора </a:t>
            </a:r>
            <a:r>
              <a:rPr lang="ru-RU" dirty="0"/>
              <a:t>Д 1500 мм из ж/б труб, расположенного в г. Орехово-Зуево, Московской области, вдоль левого берега р. Клязьма от ул. Карасово, д. 8 до ул. Набережная (КНС-6) с пересечением ул.Северная </a:t>
            </a:r>
          </a:p>
          <a:p>
            <a:r>
              <a:rPr lang="ru-RU" dirty="0"/>
              <a:t>Сроки реализации проекта:2020-2021г.г;</a:t>
            </a:r>
          </a:p>
          <a:p>
            <a:r>
              <a:rPr lang="ru-RU" dirty="0"/>
              <a:t>262 771,98 тыс. руб.; (в том числе на 2021 год 133 051,26 тыс. руб.)</a:t>
            </a:r>
          </a:p>
          <a:p>
            <a:r>
              <a:rPr lang="ru-RU" dirty="0"/>
              <a:t>Ввод в эксплуатацию 4 квартал 2021 года.</a:t>
            </a:r>
          </a:p>
        </p:txBody>
      </p:sp>
      <p:sp>
        <p:nvSpPr>
          <p:cNvPr id="11" name="Овал 10"/>
          <p:cNvSpPr/>
          <p:nvPr/>
        </p:nvSpPr>
        <p:spPr>
          <a:xfrm>
            <a:off x="9720000" y="1303200"/>
            <a:ext cx="1818000" cy="1602000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rgbClr val="04A3DB"/>
              </a:gs>
              <a:gs pos="83000">
                <a:srgbClr val="48A1FA"/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effectLst>
            <a:outerShdw blurRad="266700" dist="50800" dir="1500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133 051,26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8BB047D-A6CD-43AB-96F0-683C726B586B}" type="slidenum">
              <a:rPr lang="ru-RU" noProof="0" smtClean="0"/>
              <a:pPr rtl="0"/>
              <a:t>107</a:t>
            </a:fld>
            <a:endParaRPr lang="ru-RU" noProof="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0645200" y="1058400"/>
            <a:ext cx="1457325" cy="27876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i="1" dirty="0">
                <a:solidFill>
                  <a:schemeClr val="tx1"/>
                </a:solidFill>
              </a:rPr>
              <a:t>(тыс. руб.) 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11836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15000">
        <p15:prstTrans prst="peelOff"/>
      </p:transition>
    </mc:Choice>
    <mc:Fallback xmlns="">
      <p:transition spd="slow" advTm="15000">
        <p:fade/>
      </p:transition>
    </mc:Fallback>
  </mc:AlternateContent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набережная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6400" y="1609200"/>
            <a:ext cx="6814800" cy="3934800"/>
          </a:xfrm>
          <a:prstGeom prst="rect">
            <a:avLst/>
          </a:prstGeom>
          <a:noFill/>
          <a:effectLst>
            <a:outerShdw blurRad="266700" dist="50800" dir="15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CAF209E-D17D-4F20-A6D0-C685853DE7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472" y="785323"/>
            <a:ext cx="3206261" cy="1037492"/>
          </a:xfrm>
        </p:spPr>
        <p:txBody>
          <a:bodyPr rtlCol="0"/>
          <a:lstStyle/>
          <a:p>
            <a:r>
              <a:rPr lang="ru-RU" sz="2400" i="1" dirty="0"/>
              <a:t>общественно значимые проекты</a:t>
            </a:r>
            <a:r>
              <a:rPr lang="ru" dirty="0"/>
              <a:t/>
            </a:r>
            <a:br>
              <a:rPr lang="ru" dirty="0"/>
            </a:br>
            <a:endParaRPr lang="ru-RU" dirty="0"/>
          </a:p>
        </p:txBody>
      </p:sp>
      <p:sp>
        <p:nvSpPr>
          <p:cNvPr id="19" name="Текст 18">
            <a:extLst>
              <a:ext uri="{FF2B5EF4-FFF2-40B4-BE49-F238E27FC236}">
                <a16:creationId xmlns="" xmlns:a16="http://schemas.microsoft.com/office/drawing/2014/main" id="{4DBB6E2A-723F-48F4-9592-AC166B8A2562}"/>
              </a:ext>
            </a:extLst>
          </p:cNvPr>
          <p:cNvSpPr>
            <a:spLocks noGrp="1"/>
          </p:cNvSpPr>
          <p:nvPr>
            <p:ph type="body" idx="20"/>
          </p:nvPr>
        </p:nvSpPr>
        <p:spPr>
          <a:xfrm>
            <a:off x="4119086" y="427101"/>
            <a:ext cx="6944563" cy="483417"/>
          </a:xfrm>
        </p:spPr>
        <p:txBody>
          <a:bodyPr rtlCol="0"/>
          <a:lstStyle/>
          <a:p>
            <a:pPr algn="ctr"/>
            <a:r>
              <a:rPr lang="ru-RU" sz="2800" dirty="0">
                <a:solidFill>
                  <a:schemeClr val="tx1"/>
                </a:solidFill>
              </a:rPr>
              <a:t>Благоустройство пешеходной зоны "Набережная реки Клязьма"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8" name="Объект 17">
            <a:extLst>
              <a:ext uri="{FF2B5EF4-FFF2-40B4-BE49-F238E27FC236}">
                <a16:creationId xmlns="" xmlns:a16="http://schemas.microsoft.com/office/drawing/2014/main" id="{CD6CEFA7-5AB5-47CF-83D8-F5F3DF38D2AF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-1" y="6415315"/>
            <a:ext cx="3569677" cy="296636"/>
          </a:xfrm>
        </p:spPr>
        <p:txBody>
          <a:bodyPr rtlCol="0"/>
          <a:lstStyle/>
          <a:p>
            <a:pPr rtl="0"/>
            <a:r>
              <a:rPr lang="ru-RU" dirty="0"/>
              <a:t>Орехово-зуевский городской округ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1609200"/>
            <a:ext cx="3569676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Благоустройство пешеходной зоны </a:t>
            </a:r>
            <a:r>
              <a:rPr lang="ru-RU" b="1" dirty="0"/>
              <a:t>"Набережная реки Клязьма" </a:t>
            </a:r>
            <a:r>
              <a:rPr lang="ru-RU" dirty="0"/>
              <a:t>по адресу: Московская область, городской округ Орехово-Зуево, набережная реки Клязьма. (2-ой этап)</a:t>
            </a:r>
          </a:p>
          <a:p>
            <a:r>
              <a:rPr lang="ru-RU" dirty="0"/>
              <a:t>Сроки реализации проекта:2021 год. </a:t>
            </a:r>
          </a:p>
          <a:p>
            <a:r>
              <a:rPr lang="ru-RU" dirty="0"/>
              <a:t>В результате благоустройства данной территории  от улицы Ленина сквозь территорию фабрики появятся проходы, это сделает набережную включенной в город и приспособленной для посещения. Вдоль всей набережной и природного парка появится сеть велодорожек.</a:t>
            </a:r>
          </a:p>
        </p:txBody>
      </p:sp>
      <p:sp>
        <p:nvSpPr>
          <p:cNvPr id="8" name="Овал 7"/>
          <p:cNvSpPr/>
          <p:nvPr/>
        </p:nvSpPr>
        <p:spPr>
          <a:xfrm>
            <a:off x="9718261" y="1304069"/>
            <a:ext cx="1818872" cy="1601316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60000"/>
                  <a:lumOff val="40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effectLst>
            <a:outerShdw blurRad="266700" dist="50800" dir="1500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12 499,99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8BB047D-A6CD-43AB-96F0-683C726B586B}" type="slidenum">
              <a:rPr lang="ru-RU" noProof="0" smtClean="0"/>
              <a:pPr rtl="0"/>
              <a:t>108</a:t>
            </a:fld>
            <a:endParaRPr lang="ru-RU" noProof="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0645200" y="1058400"/>
            <a:ext cx="1457325" cy="27876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i="1" dirty="0">
                <a:solidFill>
                  <a:schemeClr val="tx1"/>
                </a:solidFill>
              </a:rPr>
              <a:t>(тыс. руб.) 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46897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15000">
        <p15:prstTrans prst="peelOff"/>
      </p:transition>
    </mc:Choice>
    <mc:Fallback xmlns="">
      <p:transition spd="slow" advTm="15000">
        <p:fade/>
      </p:transition>
    </mc:Fallback>
  </mc:AlternateContent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CAF209E-D17D-4F20-A6D0-C685853DE7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472" y="785323"/>
            <a:ext cx="3206261" cy="1037492"/>
          </a:xfrm>
        </p:spPr>
        <p:txBody>
          <a:bodyPr rtlCol="0"/>
          <a:lstStyle/>
          <a:p>
            <a:r>
              <a:rPr lang="ru-RU" sz="2400" i="1" dirty="0"/>
              <a:t>общественно значимые проекты</a:t>
            </a:r>
            <a:r>
              <a:rPr lang="ru" dirty="0"/>
              <a:t/>
            </a:r>
            <a:br>
              <a:rPr lang="ru" dirty="0"/>
            </a:br>
            <a:endParaRPr lang="ru-RU" dirty="0"/>
          </a:p>
        </p:txBody>
      </p:sp>
      <p:sp>
        <p:nvSpPr>
          <p:cNvPr id="19" name="Текст 18">
            <a:extLst>
              <a:ext uri="{FF2B5EF4-FFF2-40B4-BE49-F238E27FC236}">
                <a16:creationId xmlns="" xmlns:a16="http://schemas.microsoft.com/office/drawing/2014/main" id="{4DBB6E2A-723F-48F4-9592-AC166B8A2562}"/>
              </a:ext>
            </a:extLst>
          </p:cNvPr>
          <p:cNvSpPr>
            <a:spLocks noGrp="1"/>
          </p:cNvSpPr>
          <p:nvPr>
            <p:ph type="body" idx="20"/>
          </p:nvPr>
        </p:nvSpPr>
        <p:spPr>
          <a:xfrm>
            <a:off x="4023836" y="381560"/>
            <a:ext cx="6944563" cy="483417"/>
          </a:xfrm>
        </p:spPr>
        <p:txBody>
          <a:bodyPr rtlCol="0"/>
          <a:lstStyle/>
          <a:p>
            <a:pPr algn="ctr"/>
            <a:r>
              <a:rPr lang="ru-RU" sz="2400" dirty="0">
                <a:solidFill>
                  <a:schemeClr val="tx1"/>
                </a:solidFill>
              </a:rPr>
              <a:t>Благоустройство общественных территорий городского парка культуры и отдыха «Дулёвский» </a:t>
            </a:r>
          </a:p>
        </p:txBody>
      </p:sp>
      <p:sp>
        <p:nvSpPr>
          <p:cNvPr id="18" name="Объект 17">
            <a:extLst>
              <a:ext uri="{FF2B5EF4-FFF2-40B4-BE49-F238E27FC236}">
                <a16:creationId xmlns="" xmlns:a16="http://schemas.microsoft.com/office/drawing/2014/main" id="{CD6CEFA7-5AB5-47CF-83D8-F5F3DF38D2AF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-1" y="6415315"/>
            <a:ext cx="3569677" cy="296636"/>
          </a:xfrm>
        </p:spPr>
        <p:txBody>
          <a:bodyPr rtlCol="0"/>
          <a:lstStyle/>
          <a:p>
            <a:pPr rtl="0"/>
            <a:r>
              <a:rPr lang="ru-RU" dirty="0"/>
              <a:t>Орехово-зуевский городской округ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-1" y="2840456"/>
            <a:ext cx="356967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Благоустройство общественных территорий </a:t>
            </a:r>
            <a:r>
              <a:rPr lang="ru-RU" b="1" dirty="0"/>
              <a:t>городского парка культуры и отдыха «Дулевский» </a:t>
            </a:r>
          </a:p>
          <a:p>
            <a:r>
              <a:rPr lang="ru-RU" dirty="0"/>
              <a:t>Сроки реализации проекта: 2021 год.</a:t>
            </a:r>
          </a:p>
          <a:p>
            <a:r>
              <a:rPr lang="ru-RU" dirty="0"/>
              <a:t> При поддержке губернатора Подмосковья Андрея Воробьева исторический образ парка получит современную трактовку.</a:t>
            </a:r>
            <a:endParaRPr lang="ru-RU" b="1" dirty="0"/>
          </a:p>
        </p:txBody>
      </p:sp>
      <p:pic>
        <p:nvPicPr>
          <p:cNvPr id="3" name="Рисунок 2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6400" y="1609200"/>
            <a:ext cx="6814800" cy="3934800"/>
          </a:xfrm>
          <a:prstGeom prst="rect">
            <a:avLst/>
          </a:prstGeom>
          <a:effectLst>
            <a:outerShdw blurRad="266700" dist="50800" dir="1500000" algn="ctr" rotWithShape="0">
              <a:srgbClr val="000000">
                <a:alpha val="43137"/>
              </a:srgbClr>
            </a:outerShdw>
          </a:effectLst>
        </p:spPr>
      </p:pic>
      <p:sp>
        <p:nvSpPr>
          <p:cNvPr id="11" name="Овал 10"/>
          <p:cNvSpPr/>
          <p:nvPr/>
        </p:nvSpPr>
        <p:spPr>
          <a:xfrm>
            <a:off x="9720000" y="1303200"/>
            <a:ext cx="1818000" cy="1602000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bg2">
                  <a:lumMod val="50000"/>
                </a:schemeClr>
              </a:gs>
              <a:gs pos="83000">
                <a:schemeClr val="bg2">
                  <a:lumMod val="50000"/>
                </a:schemeClr>
              </a:gs>
              <a:gs pos="100000">
                <a:schemeClr val="bg2">
                  <a:lumMod val="50000"/>
                </a:schemeClr>
              </a:gs>
            </a:gsLst>
            <a:lin ang="5400000" scaled="1"/>
          </a:gradFill>
          <a:effectLst>
            <a:outerShdw blurRad="50800" dist="50800" dir="288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/>
          </a:p>
          <a:p>
            <a:pPr algn="ctr"/>
            <a:r>
              <a:rPr lang="ru-RU" b="1" dirty="0"/>
              <a:t>172 207,10</a:t>
            </a:r>
          </a:p>
          <a:p>
            <a:pPr algn="ctr"/>
            <a:endParaRPr lang="ru-RU" sz="2000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8BB047D-A6CD-43AB-96F0-683C726B586B}" type="slidenum">
              <a:rPr lang="ru-RU" noProof="0" smtClean="0"/>
              <a:pPr rtl="0"/>
              <a:t>109</a:t>
            </a:fld>
            <a:endParaRPr lang="ru-RU" noProof="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0645200" y="1058400"/>
            <a:ext cx="1457325" cy="27876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i="1" dirty="0">
                <a:solidFill>
                  <a:schemeClr val="tx1"/>
                </a:solidFill>
              </a:rPr>
              <a:t>(тыс. руб.) 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79995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15000">
        <p15:prstTrans prst="peelOff"/>
      </p:transition>
    </mc:Choice>
    <mc:Fallback xmlns="">
      <p:transition spd="slow" advTm="1500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7959737-6B13-46AD-93F6-FE801BC76D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416" y="181518"/>
            <a:ext cx="11723932" cy="863883"/>
          </a:xfrm>
        </p:spPr>
        <p:txBody>
          <a:bodyPr rtlCol="0"/>
          <a:lstStyle/>
          <a:p>
            <a:r>
              <a:rPr lang="ru-RU" altLang="ru-RU" sz="2800" i="1" dirty="0"/>
              <a:t>          Основные показатели социально-экономического развития Орехово-Зуевского городского округа Московской области </a:t>
            </a:r>
            <a:endParaRPr lang="ru-RU" sz="2800" dirty="0"/>
          </a:p>
        </p:txBody>
      </p:sp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1491465204"/>
              </p:ext>
            </p:extLst>
          </p:nvPr>
        </p:nvGraphicFramePr>
        <p:xfrm>
          <a:off x="-1" y="1844476"/>
          <a:ext cx="6715125" cy="41562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val="3406227303"/>
              </p:ext>
            </p:extLst>
          </p:nvPr>
        </p:nvGraphicFramePr>
        <p:xfrm>
          <a:off x="5958279" y="1844476"/>
          <a:ext cx="6209515" cy="41562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4513770" y="2620710"/>
            <a:ext cx="799200" cy="370800"/>
          </a:xfrm>
          <a:prstGeom prst="rect">
            <a:avLst/>
          </a:prstGeom>
          <a:solidFill>
            <a:srgbClr val="2EABDE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руб.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0767280" y="2827074"/>
            <a:ext cx="1320068" cy="734484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lnSpc>
                <a:spcPct val="107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кв. м. общей площади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8BB047D-A6CD-43AB-96F0-683C726B586B}" type="slidenum">
              <a:rPr lang="ru-RU" noProof="0" smtClean="0"/>
              <a:pPr rtl="0"/>
              <a:t>11</a:t>
            </a:fld>
            <a:endParaRPr lang="ru-RU" noProof="0" dirty="0"/>
          </a:p>
        </p:txBody>
      </p:sp>
      <p:pic>
        <p:nvPicPr>
          <p:cNvPr id="4102" name="Picture 6" descr="Окрашивание волос хной в Санкт-Петербурге: салон красоты Юрия Голикова"/>
          <p:cNvPicPr>
            <a:picLocks noChangeArrowheads="1"/>
          </p:cNvPicPr>
          <p:nvPr/>
        </p:nvPicPr>
        <p:blipFill>
          <a:blip r:embed="rId5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802" y="1860152"/>
            <a:ext cx="720000" cy="7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Жилой дом | Бесплатно значок"/>
          <p:cNvPicPr>
            <a:picLocks noChangeArrowheads="1"/>
          </p:cNvPicPr>
          <p:nvPr/>
        </p:nvPicPr>
        <p:blipFill>
          <a:blip r:embed="rId6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9911" y="1844476"/>
            <a:ext cx="720000" cy="719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41454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15000">
        <p15:prstTrans prst="peelOff"/>
      </p:transition>
    </mc:Choice>
    <mc:Fallback xmlns="">
      <p:transition spd="slow" advTm="15000">
        <p:fade/>
      </p:transition>
    </mc:Fallback>
  </mc:AlternateContent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="" xmlns:a16="http://schemas.microsoft.com/office/drawing/2014/main" id="{E98DCA46-603B-4178-8707-30E192CE6B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15928" y="239479"/>
            <a:ext cx="10147422" cy="534864"/>
          </a:xfrm>
        </p:spPr>
        <p:txBody>
          <a:bodyPr rtlCol="0"/>
          <a:lstStyle/>
          <a:p>
            <a:r>
              <a:rPr lang="ru-RU" sz="2400" i="1" dirty="0"/>
              <a:t>Управление муниципальным долгом </a:t>
            </a:r>
            <a:endParaRPr lang="ru-RU" sz="2400" dirty="0"/>
          </a:p>
        </p:txBody>
      </p:sp>
      <p:sp>
        <p:nvSpPr>
          <p:cNvPr id="5" name="Объект 1"/>
          <p:cNvSpPr txBox="1">
            <a:spLocks/>
          </p:cNvSpPr>
          <p:nvPr/>
        </p:nvSpPr>
        <p:spPr>
          <a:xfrm>
            <a:off x="363415" y="1777999"/>
            <a:ext cx="11580935" cy="130810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  <a:p>
            <a:endParaRPr lang="ru-RU" sz="2400" b="1" i="1" cap="all" dirty="0">
              <a:latin typeface="+mj-lt"/>
              <a:ea typeface="+mj-ea"/>
              <a:cs typeface="+mj-cs"/>
            </a:endParaRPr>
          </a:p>
        </p:txBody>
      </p:sp>
      <p:sp>
        <p:nvSpPr>
          <p:cNvPr id="8" name="Объект 17">
            <a:extLst>
              <a:ext uri="{FF2B5EF4-FFF2-40B4-BE49-F238E27FC236}">
                <a16:creationId xmlns="" xmlns:a16="http://schemas.microsoft.com/office/drawing/2014/main" id="{16AB4084-5C09-D047-AB9C-BB58097252DB}"/>
              </a:ext>
            </a:extLst>
          </p:cNvPr>
          <p:cNvSpPr txBox="1">
            <a:spLocks/>
          </p:cNvSpPr>
          <p:nvPr/>
        </p:nvSpPr>
        <p:spPr>
          <a:xfrm>
            <a:off x="363415" y="6315076"/>
            <a:ext cx="3830638" cy="354012"/>
          </a:xfrm>
          <a:prstGeom prst="rect">
            <a:avLst/>
          </a:prstGeom>
        </p:spPr>
        <p:txBody>
          <a:bodyPr rtlCol="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400" b="1" cap="all" dirty="0">
                <a:solidFill>
                  <a:schemeClr val="accent3"/>
                </a:solidFill>
              </a:rPr>
              <a:t>Орехово-Зуевский городской округ</a:t>
            </a:r>
          </a:p>
        </p:txBody>
      </p:sp>
      <p:pic>
        <p:nvPicPr>
          <p:cNvPr id="2050" name="Picture 2" descr="http://cdn.onlinewebfonts.com/svg/download_458038.png"/>
          <p:cNvPicPr>
            <a:picLocks noChangeAspect="1" noChangeArrowheads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825" y="4455895"/>
            <a:ext cx="2263775" cy="2139036"/>
          </a:xfrm>
          <a:prstGeom prst="rect">
            <a:avLst/>
          </a:prstGeom>
          <a:noFill/>
          <a:effectLst>
            <a:glow rad="127000">
              <a:schemeClr val="accent1">
                <a:alpha val="0"/>
              </a:schemeClr>
            </a:glow>
          </a:effectLst>
        </p:spPr>
      </p:pic>
      <p:graphicFrame>
        <p:nvGraphicFramePr>
          <p:cNvPr id="16" name="Диаграмма 15"/>
          <p:cNvGraphicFramePr/>
          <p:nvPr>
            <p:extLst>
              <p:ext uri="{D42A27DB-BD31-4B8C-83A1-F6EECF244321}">
                <p14:modId xmlns:p14="http://schemas.microsoft.com/office/powerpoint/2010/main" val="3021954535"/>
              </p:ext>
            </p:extLst>
          </p:nvPr>
        </p:nvGraphicFramePr>
        <p:xfrm>
          <a:off x="2031999" y="1581150"/>
          <a:ext cx="7426325" cy="47339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8BB047D-A6CD-43AB-96F0-683C726B586B}" type="slidenum">
              <a:rPr lang="ru-RU" noProof="0" smtClean="0"/>
              <a:pPr rtl="0"/>
              <a:t>110</a:t>
            </a:fld>
            <a:endParaRPr lang="ru-RU" noProof="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0645200" y="1058400"/>
            <a:ext cx="1457325" cy="27876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i="1" dirty="0">
                <a:solidFill>
                  <a:schemeClr val="tx1"/>
                </a:solidFill>
              </a:rPr>
              <a:t>(млн. руб.)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Блок-схема: узел 2">
            <a:extLst>
              <a:ext uri="{FF2B5EF4-FFF2-40B4-BE49-F238E27FC236}">
                <a16:creationId xmlns="" xmlns:a16="http://schemas.microsoft.com/office/drawing/2014/main" id="{57B5BE4F-0246-4B1A-8809-E7135E0E833E}"/>
              </a:ext>
            </a:extLst>
          </p:cNvPr>
          <p:cNvSpPr/>
          <p:nvPr/>
        </p:nvSpPr>
        <p:spPr>
          <a:xfrm>
            <a:off x="363415" y="2126974"/>
            <a:ext cx="252811" cy="168965"/>
          </a:xfrm>
          <a:prstGeom prst="flowChartConnector">
            <a:avLst/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40000">
                <a:schemeClr val="accent4">
                  <a:lumMod val="60000"/>
                  <a:lumOff val="40000"/>
                </a:schemeClr>
              </a:gs>
              <a:gs pos="100000">
                <a:schemeClr val="accent1">
                  <a:lumMod val="50000"/>
                </a:schemeClr>
              </a:gs>
              <a:gs pos="73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Блок-схема: узел 9">
            <a:extLst>
              <a:ext uri="{FF2B5EF4-FFF2-40B4-BE49-F238E27FC236}">
                <a16:creationId xmlns="" xmlns:a16="http://schemas.microsoft.com/office/drawing/2014/main" id="{77D8616E-2C77-4CB8-AD28-434850B51CDB}"/>
              </a:ext>
            </a:extLst>
          </p:cNvPr>
          <p:cNvSpPr/>
          <p:nvPr/>
        </p:nvSpPr>
        <p:spPr>
          <a:xfrm>
            <a:off x="263004" y="4283814"/>
            <a:ext cx="252811" cy="168965"/>
          </a:xfrm>
          <a:prstGeom prst="flowChartConnector">
            <a:avLst/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40000">
                <a:schemeClr val="accent2">
                  <a:lumMod val="20000"/>
                  <a:lumOff val="80000"/>
                </a:schemeClr>
              </a:gs>
              <a:gs pos="100000">
                <a:schemeClr val="accent2">
                  <a:lumMod val="50000"/>
                </a:schemeClr>
              </a:gs>
              <a:gs pos="73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10376E07-4949-415A-8214-A4DC65037BBB}"/>
              </a:ext>
            </a:extLst>
          </p:cNvPr>
          <p:cNvSpPr/>
          <p:nvPr/>
        </p:nvSpPr>
        <p:spPr>
          <a:xfrm>
            <a:off x="785261" y="2062717"/>
            <a:ext cx="182873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Муниципальный долг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="" xmlns:a16="http://schemas.microsoft.com/office/drawing/2014/main" id="{271A053C-8A82-40A7-B84E-D58D5DCCF047}"/>
              </a:ext>
            </a:extLst>
          </p:cNvPr>
          <p:cNvSpPr/>
          <p:nvPr/>
        </p:nvSpPr>
        <p:spPr>
          <a:xfrm>
            <a:off x="616226" y="4238923"/>
            <a:ext cx="189939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Обслуживание </a:t>
            </a:r>
          </a:p>
          <a:p>
            <a:r>
              <a:rPr lang="ru-RU" dirty="0"/>
              <a:t>муниципального долга</a:t>
            </a:r>
          </a:p>
        </p:txBody>
      </p:sp>
    </p:spTree>
    <p:extLst>
      <p:ext uri="{BB962C8B-B14F-4D97-AF65-F5344CB8AC3E}">
        <p14:creationId xmlns:p14="http://schemas.microsoft.com/office/powerpoint/2010/main" val="8941612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15000">
        <p15:prstTrans prst="peelOff"/>
      </p:transition>
    </mc:Choice>
    <mc:Fallback xmlns="">
      <p:transition spd="slow" advTm="15000">
        <p:fade/>
      </p:transition>
    </mc:Fallback>
  </mc:AlternateContent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>
            <a:extLst>
              <a:ext uri="{FF2B5EF4-FFF2-40B4-BE49-F238E27FC236}">
                <a16:creationId xmlns="" xmlns:a16="http://schemas.microsoft.com/office/drawing/2014/main" id="{9DD519AC-7392-4C53-9E3F-08F1208BC2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rtl="0"/>
            <a:r>
              <a:rPr lang="ru-RU" dirty="0"/>
              <a:t>Спасибо за внимание!</a:t>
            </a:r>
          </a:p>
        </p:txBody>
      </p:sp>
      <p:pic>
        <p:nvPicPr>
          <p:cNvPr id="4100" name="Picture 4" descr="http://ozmo.ru/files/image/27/18/20/gallery!86r.jpg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65" r="31865"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5943600" y="411560"/>
            <a:ext cx="5972175" cy="2292561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1200" b="1" dirty="0"/>
              <a:t>ГРАФИК  ЛИЧНОГО ПРИЕМА ГРАЖДАН: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ru-RU" sz="1200" b="1" dirty="0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1200" b="1" dirty="0"/>
              <a:t>Заместитель главы администрации- 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1200" b="1" dirty="0"/>
              <a:t>начальник Финансового управления – КУЗНЕЦОВА СВЕТЛАНА МИХАЙЛОВНА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1200" b="1" dirty="0"/>
              <a:t>Курируемые вопросы: финансовое управление; экономическая политика города; соблюдение трудового законодательства и безопасности труда; льготное налогообложение.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1200" b="1" dirty="0"/>
              <a:t>Дни и время приема граждан: 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1200" b="1" dirty="0"/>
              <a:t>третья среда месяца: с 14.00 до 18.00 час. каб.339 (по предварительной записи). 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1200" b="1" dirty="0"/>
              <a:t>четверг, предшествующий приему: с 9.00 до 12.00 час.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1200" b="1" dirty="0"/>
              <a:t>Предварительная запись осуществляется по телефону: +7 (496) 413-10-78 доб.2008</a:t>
            </a:r>
          </a:p>
        </p:txBody>
      </p:sp>
      <p:sp>
        <p:nvSpPr>
          <p:cNvPr id="11" name="Подзаголовок 3"/>
          <p:cNvSpPr txBox="1">
            <a:spLocks/>
          </p:cNvSpPr>
          <p:nvPr/>
        </p:nvSpPr>
        <p:spPr>
          <a:xfrm>
            <a:off x="5536486" y="3804007"/>
            <a:ext cx="6280369" cy="1138696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800" b="0" kern="1200" cap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4400" b="1" dirty="0"/>
              <a:t>АДМИНИСТРАЦИЯ ОРЕХОВО-ЗУЕВСКОГО ГОРОДСКОГО ОКРУГА (</a:t>
            </a:r>
            <a:r>
              <a:rPr lang="en-US" sz="4400" b="1" dirty="0"/>
              <a:t>OZMO</a:t>
            </a:r>
            <a:r>
              <a:rPr lang="ru-RU" sz="4400" b="1" dirty="0"/>
              <a:t>.</a:t>
            </a:r>
            <a:r>
              <a:rPr lang="en-US" sz="4400" b="1" dirty="0"/>
              <a:t>RU</a:t>
            </a:r>
            <a:r>
              <a:rPr lang="ru-RU" sz="4400" b="1" dirty="0"/>
              <a:t>)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4400" b="1" dirty="0"/>
              <a:t>АДРЕС:  142600, Московская область, г. Орехово-Зуево,  пл. Октябрьская, д.2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4400" b="1" dirty="0"/>
              <a:t>          ТЕЛЕФОН:  +7 496 413-10-60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4400" b="1" dirty="0"/>
              <a:t>          Финансовое управление: +7 496 413-10-60 доб. 3040 и 3037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4400" b="1" dirty="0"/>
              <a:t>ГРАФИК РАБОТЫ ФИНАНСОВОГО УПРАВЛЕНИЯ: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4400" b="1" dirty="0"/>
              <a:t>Понедельник-четверг: 8.30 – 17.30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4400" b="1" dirty="0"/>
              <a:t>Пятница: 8.30 – 16.15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4400" b="1" dirty="0"/>
              <a:t>Перерыв: 13.00 – 13.45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ru-RU" sz="2300" b="1" dirty="0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1200" b="1" dirty="0"/>
              <a:t>          </a:t>
            </a:r>
          </a:p>
        </p:txBody>
      </p:sp>
      <p:sp>
        <p:nvSpPr>
          <p:cNvPr id="12" name="Подзаголовок 3"/>
          <p:cNvSpPr txBox="1">
            <a:spLocks/>
          </p:cNvSpPr>
          <p:nvPr/>
        </p:nvSpPr>
        <p:spPr>
          <a:xfrm>
            <a:off x="5429393" y="4951953"/>
            <a:ext cx="6280369" cy="57229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800" b="0" kern="1200" cap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  <a:spcBef>
                <a:spcPts val="0"/>
              </a:spcBef>
            </a:pPr>
            <a:r>
              <a:rPr lang="ru-RU" sz="1100" b="1" dirty="0"/>
              <a:t>Электронная почта: </a:t>
            </a:r>
            <a:r>
              <a:rPr lang="en-US" sz="1100" b="1" dirty="0"/>
              <a:t>orz</a:t>
            </a:r>
            <a:r>
              <a:rPr lang="ru-RU" sz="1100" b="1" dirty="0"/>
              <a:t>@</a:t>
            </a:r>
            <a:r>
              <a:rPr lang="en-US" sz="1100" b="1" dirty="0"/>
              <a:t>mosreg</a:t>
            </a:r>
            <a:r>
              <a:rPr lang="ru-RU" sz="1100" b="1" dirty="0"/>
              <a:t>.</a:t>
            </a:r>
            <a:r>
              <a:rPr lang="en-US" sz="1100" b="1" dirty="0"/>
              <a:t>ru</a:t>
            </a:r>
            <a:endParaRPr lang="ru-RU" sz="1100" b="1" dirty="0"/>
          </a:p>
          <a:p>
            <a:pPr>
              <a:lnSpc>
                <a:spcPct val="80000"/>
              </a:lnSpc>
              <a:spcBef>
                <a:spcPts val="0"/>
              </a:spcBef>
            </a:pPr>
            <a:r>
              <a:rPr lang="ru-RU" sz="1100" b="1" dirty="0"/>
              <a:t>Финансовое управление: </a:t>
            </a:r>
            <a:r>
              <a:rPr lang="en-US" sz="1100" b="1" dirty="0"/>
              <a:t>orehadfu</a:t>
            </a:r>
            <a:r>
              <a:rPr lang="ru-RU" sz="1100" b="1" dirty="0"/>
              <a:t>34@</a:t>
            </a:r>
            <a:r>
              <a:rPr lang="en-US" sz="1100" b="1" dirty="0"/>
              <a:t>yandex</a:t>
            </a:r>
            <a:r>
              <a:rPr lang="ru-RU" sz="1100" b="1" dirty="0"/>
              <a:t>.</a:t>
            </a:r>
            <a:r>
              <a:rPr lang="en-US" sz="1100" b="1" dirty="0"/>
              <a:t>ru</a:t>
            </a:r>
            <a:endParaRPr lang="ru-RU" sz="1100" b="1" dirty="0"/>
          </a:p>
          <a:p>
            <a:pPr>
              <a:lnSpc>
                <a:spcPct val="80000"/>
              </a:lnSpc>
              <a:spcBef>
                <a:spcPts val="0"/>
              </a:spcBef>
            </a:pPr>
            <a:endParaRPr lang="en-US" sz="1100" b="1" dirty="0"/>
          </a:p>
          <a:p>
            <a:pPr>
              <a:lnSpc>
                <a:spcPct val="80000"/>
              </a:lnSpc>
              <a:spcBef>
                <a:spcPts val="0"/>
              </a:spcBef>
            </a:pPr>
            <a:r>
              <a:rPr lang="ru-RU" sz="1100" b="1" dirty="0"/>
              <a:t>Официальный сайт: </a:t>
            </a:r>
            <a:r>
              <a:rPr lang="en-US" sz="1100" b="1" dirty="0"/>
              <a:t>WWW.OZMO.RU</a:t>
            </a:r>
            <a:endParaRPr lang="ru-RU" sz="1100" b="1" dirty="0"/>
          </a:p>
        </p:txBody>
      </p:sp>
    </p:spTree>
    <p:extLst>
      <p:ext uri="{BB962C8B-B14F-4D97-AF65-F5344CB8AC3E}">
        <p14:creationId xmlns:p14="http://schemas.microsoft.com/office/powerpoint/2010/main" val="10440434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15000">
        <p15:prstTrans prst="peelOff"/>
      </p:transition>
    </mc:Choice>
    <mc:Fallback xmlns="">
      <p:transition spd="slow" advTm="15000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7959737-6B13-46AD-93F6-FE801BC76D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7730" y="63047"/>
            <a:ext cx="11465168" cy="1037492"/>
          </a:xfrm>
        </p:spPr>
        <p:txBody>
          <a:bodyPr rtlCol="0"/>
          <a:lstStyle/>
          <a:p>
            <a:r>
              <a:rPr lang="ru-RU" altLang="ru-RU" sz="2800" i="1" dirty="0"/>
              <a:t>           Основные параметры бюджета </a:t>
            </a:r>
            <a:br>
              <a:rPr lang="ru-RU" altLang="ru-RU" sz="2800" i="1" dirty="0"/>
            </a:br>
            <a:r>
              <a:rPr lang="ru-RU" altLang="ru-RU" sz="2800" i="1" dirty="0"/>
              <a:t>Орехово-Зуевского городского округа  Московской области</a:t>
            </a:r>
            <a:endParaRPr lang="ru-RU" sz="28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6012887"/>
              </p:ext>
            </p:extLst>
          </p:nvPr>
        </p:nvGraphicFramePr>
        <p:xfrm>
          <a:off x="106240" y="1549569"/>
          <a:ext cx="11868147" cy="4923802"/>
        </p:xfrm>
        <a:graphic>
          <a:graphicData uri="http://schemas.openxmlformats.org/drawingml/2006/table">
            <a:tbl>
              <a:tblPr/>
              <a:tblGrid>
                <a:gridCol w="319143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99732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99732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897591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705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897591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080559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928892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851485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928896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</a:tblGrid>
              <a:tr h="206020"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Наименование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2019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2020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2021 год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Плановый период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0602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2022 год</a:t>
                      </a:r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 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2023 год</a:t>
                      </a:r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 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0635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факт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ожидаемое</a:t>
                      </a:r>
                    </a:p>
                    <a:p>
                      <a:pPr algn="ctr" rtl="0" fontAlgn="ctr"/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% к предыдущему году</a:t>
                      </a:r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 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  <a:p>
                      <a:pPr algn="ctr" rtl="0" fontAlgn="ctr"/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План</a:t>
                      </a:r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 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% к предыдущему году</a:t>
                      </a:r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 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  <a:p>
                      <a:pPr algn="ctr" rtl="0" fontAlgn="ctr"/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План</a:t>
                      </a:r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 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% к предыдущему году</a:t>
                      </a:r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 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План</a:t>
                      </a:r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 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% к предыдущему году</a:t>
                      </a:r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 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76589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Доходы, всего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9 201,45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10 817,69</a:t>
                      </a:r>
                      <a:endParaRPr lang="ru-RU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117,6</a:t>
                      </a:r>
                      <a:endParaRPr lang="ru-RU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9 102,59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84,1</a:t>
                      </a:r>
                      <a:endParaRPr lang="ru-RU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9 477,65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104,1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8 177,28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86,3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76589"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 том числе: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2 139,22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2 098,94 </a:t>
                      </a:r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</a:t>
                      </a: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(49,2 %)</a:t>
                      </a:r>
                      <a:endParaRPr lang="ru-RU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ru-RU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2 199,16        (48%)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ru-RU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2 712,48 </a:t>
                      </a:r>
                    </a:p>
                    <a:p>
                      <a:pPr marL="0" algn="ctr" defTabSz="914400" rtl="0" eaLnBrk="1" fontAlgn="t" latinLnBrk="0" hangingPunct="1"/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(56%)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2 066,20 (39,9%)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36944"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допнорматив НДФЛ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30661"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Налоговые и неналоговые доходы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4 067,45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3 860,13</a:t>
                      </a:r>
                      <a:endParaRPr lang="ru-RU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94,9</a:t>
                      </a:r>
                      <a:endParaRPr lang="ru-RU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3 983,14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103,9</a:t>
                      </a:r>
                      <a:endParaRPr lang="ru-RU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4 538,51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113,9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3 963,65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87,3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545536"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Безвозмездные поступления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5 134,00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6 957,56</a:t>
                      </a:r>
                      <a:endParaRPr lang="ru-RU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135,5</a:t>
                      </a:r>
                      <a:endParaRPr lang="ru-RU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5 119,45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73,6</a:t>
                      </a:r>
                      <a:endParaRPr lang="ru-RU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4 939,14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96,5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4 213,63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85,3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421174"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удельный вес безвозмездных поступлений в общем объеме доходов %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55,8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64,3</a:t>
                      </a:r>
                      <a:endParaRPr lang="ru-RU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ru-RU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56</a:t>
                      </a: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,0</a:t>
                      </a:r>
                      <a:endParaRPr lang="ru-RU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ru-RU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52,1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51,5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357797"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Расходы, всего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9465,97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10868,37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109,83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9374,94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86,26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9652,95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102,97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8358,05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86,99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478408"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Расходы без учета безвозмездных поступлений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4761,26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3910,82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82,14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4255,49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108,81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4713,81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110,77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4144,42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87,92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292446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Профицит (+) /Дефицит (-)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-264,52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-50,68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ru-RU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-272,34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ru-RU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-175,30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-180,80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353178"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Уровень дефицита в (%)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13,7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2,9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ru-RU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15,3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ru-RU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9,6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9,5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353178"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Муниципальный долг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371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371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ru-RU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548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ru-RU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548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ru-RU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548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ru-RU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630639287"/>
                  </a:ext>
                </a:extLst>
              </a:tr>
            </a:tbl>
          </a:graphicData>
        </a:graphic>
      </p:graphicFrame>
      <p:sp>
        <p:nvSpPr>
          <p:cNvPr id="7" name="Объект 17">
            <a:extLst>
              <a:ext uri="{FF2B5EF4-FFF2-40B4-BE49-F238E27FC236}">
                <a16:creationId xmlns="" xmlns:a16="http://schemas.microsoft.com/office/drawing/2014/main" id="{16AB4084-5C09-D047-AB9C-BB58097252DB}"/>
              </a:ext>
            </a:extLst>
          </p:cNvPr>
          <p:cNvSpPr txBox="1">
            <a:spLocks/>
          </p:cNvSpPr>
          <p:nvPr/>
        </p:nvSpPr>
        <p:spPr>
          <a:xfrm>
            <a:off x="363415" y="6473371"/>
            <a:ext cx="3453842" cy="238579"/>
          </a:xfrm>
          <a:prstGeom prst="rect">
            <a:avLst/>
          </a:prstGeom>
        </p:spPr>
        <p:txBody>
          <a:bodyPr rtlCol="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8BB047D-A6CD-43AB-96F0-683C726B586B}" type="slidenum">
              <a:rPr lang="ru-RU" noProof="0" smtClean="0"/>
              <a:pPr rtl="0"/>
              <a:t>12</a:t>
            </a:fld>
            <a:endParaRPr lang="ru-RU" noProof="0" dirty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="" xmlns:a16="http://schemas.microsoft.com/office/drawing/2014/main" id="{2DEB29FD-0BE2-4328-A448-3538E0DF5EF0}"/>
              </a:ext>
            </a:extLst>
          </p:cNvPr>
          <p:cNvSpPr/>
          <p:nvPr/>
        </p:nvSpPr>
        <p:spPr>
          <a:xfrm>
            <a:off x="10645200" y="1044000"/>
            <a:ext cx="1457325" cy="27876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dirty="0">
                <a:solidFill>
                  <a:schemeClr val="accent3"/>
                </a:solidFill>
              </a:rPr>
              <a:t>(млн. руб.) </a:t>
            </a:r>
            <a:endParaRPr lang="ru-RU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20151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15000">
        <p15:prstTrans prst="peelOff"/>
      </p:transition>
    </mc:Choice>
    <mc:Fallback xmlns="">
      <p:transition spd="slow" advTm="15000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="" xmlns:a16="http://schemas.microsoft.com/office/drawing/2014/main" id="{E98DCA46-603B-4178-8707-30E192CE6B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416" y="260044"/>
            <a:ext cx="11465168" cy="887109"/>
          </a:xfrm>
        </p:spPr>
        <p:txBody>
          <a:bodyPr rtlCol="0"/>
          <a:lstStyle/>
          <a:p>
            <a:r>
              <a:rPr lang="ru-RU" dirty="0"/>
              <a:t>         объем расходов бюджета Орехово-Зуевского городского округа Московской области</a:t>
            </a:r>
            <a:r>
              <a:rPr lang="ru-RU" i="1" dirty="0"/>
              <a:t>:</a:t>
            </a:r>
            <a:endParaRPr lang="ru-RU" dirty="0"/>
          </a:p>
        </p:txBody>
      </p:sp>
      <p:sp>
        <p:nvSpPr>
          <p:cNvPr id="8" name="Объект 17">
            <a:extLst>
              <a:ext uri="{FF2B5EF4-FFF2-40B4-BE49-F238E27FC236}">
                <a16:creationId xmlns="" xmlns:a16="http://schemas.microsoft.com/office/drawing/2014/main" id="{16AB4084-5C09-D047-AB9C-BB58097252DB}"/>
              </a:ext>
            </a:extLst>
          </p:cNvPr>
          <p:cNvSpPr txBox="1">
            <a:spLocks/>
          </p:cNvSpPr>
          <p:nvPr/>
        </p:nvSpPr>
        <p:spPr>
          <a:xfrm>
            <a:off x="0" y="6315076"/>
            <a:ext cx="3830638" cy="354012"/>
          </a:xfrm>
          <a:prstGeom prst="rect">
            <a:avLst/>
          </a:prstGeom>
        </p:spPr>
        <p:txBody>
          <a:bodyPr rtlCol="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400" b="1" cap="all" dirty="0">
                <a:solidFill>
                  <a:schemeClr val="accent3"/>
                </a:solidFill>
              </a:rPr>
              <a:t>Орехово-Зуевский городской округ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8BB047D-A6CD-43AB-96F0-683C726B586B}" type="slidenum">
              <a:rPr lang="ru-RU" noProof="0" smtClean="0"/>
              <a:pPr rtl="0"/>
              <a:t>13</a:t>
            </a:fld>
            <a:endParaRPr lang="ru-RU" noProof="0" dirty="0"/>
          </a:p>
        </p:txBody>
      </p:sp>
      <p:sp>
        <p:nvSpPr>
          <p:cNvPr id="10" name="Текст 9">
            <a:extLst>
              <a:ext uri="{FF2B5EF4-FFF2-40B4-BE49-F238E27FC236}">
                <a16:creationId xmlns="" xmlns:a16="http://schemas.microsoft.com/office/drawing/2014/main" id="{99739FDB-5C03-4F88-BC48-B0D3F090D408}"/>
              </a:ext>
            </a:extLst>
          </p:cNvPr>
          <p:cNvSpPr txBox="1">
            <a:spLocks/>
          </p:cNvSpPr>
          <p:nvPr/>
        </p:nvSpPr>
        <p:spPr>
          <a:xfrm>
            <a:off x="2543024" y="3261505"/>
            <a:ext cx="5235128" cy="3407583"/>
          </a:xfrm>
          <a:prstGeom prst="rect">
            <a:avLst/>
          </a:prstGeom>
        </p:spPr>
        <p:txBody>
          <a:bodyPr rtlCol="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</p:txBody>
      </p:sp>
      <p:sp>
        <p:nvSpPr>
          <p:cNvPr id="13" name="Прямоугольник 12">
            <a:extLst>
              <a:ext uri="{FF2B5EF4-FFF2-40B4-BE49-F238E27FC236}">
                <a16:creationId xmlns="" xmlns:a16="http://schemas.microsoft.com/office/drawing/2014/main" id="{0489D469-9FAE-4476-91CA-1DCDCECB6D37}"/>
              </a:ext>
            </a:extLst>
          </p:cNvPr>
          <p:cNvSpPr/>
          <p:nvPr/>
        </p:nvSpPr>
        <p:spPr>
          <a:xfrm>
            <a:off x="10645200" y="1058400"/>
            <a:ext cx="1457325" cy="27876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i="1" dirty="0">
                <a:solidFill>
                  <a:schemeClr val="tx1"/>
                </a:solidFill>
              </a:rPr>
              <a:t>(млн. руб.) </a:t>
            </a:r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14" name="Диаграмма 13">
            <a:extLst>
              <a:ext uri="{FF2B5EF4-FFF2-40B4-BE49-F238E27FC236}">
                <a16:creationId xmlns="" xmlns:a16="http://schemas.microsoft.com/office/drawing/2014/main" id="{E22F36E4-9C43-43D0-8803-E46A591F478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15157903"/>
              </p:ext>
            </p:extLst>
          </p:nvPr>
        </p:nvGraphicFramePr>
        <p:xfrm>
          <a:off x="1264375" y="1431235"/>
          <a:ext cx="10701179" cy="48838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5" name="Прямая соединительная линия 4">
            <a:extLst>
              <a:ext uri="{FF2B5EF4-FFF2-40B4-BE49-F238E27FC236}">
                <a16:creationId xmlns="" xmlns:a16="http://schemas.microsoft.com/office/drawing/2014/main" id="{9BB6985B-A0AD-4A2C-8135-A62E29159921}"/>
              </a:ext>
            </a:extLst>
          </p:cNvPr>
          <p:cNvCxnSpPr/>
          <p:nvPr/>
        </p:nvCxnSpPr>
        <p:spPr>
          <a:xfrm flipV="1">
            <a:off x="3947124" y="2146345"/>
            <a:ext cx="466725" cy="133350"/>
          </a:xfrm>
          <a:prstGeom prst="line">
            <a:avLst/>
          </a:prstGeom>
          <a:ln>
            <a:solidFill>
              <a:srgbClr val="48A1F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>
            <a:extLst>
              <a:ext uri="{FF2B5EF4-FFF2-40B4-BE49-F238E27FC236}">
                <a16:creationId xmlns="" xmlns:a16="http://schemas.microsoft.com/office/drawing/2014/main" id="{88CB131C-F4AB-4978-B39B-A64D497C87B3}"/>
              </a:ext>
            </a:extLst>
          </p:cNvPr>
          <p:cNvCxnSpPr>
            <a:cxnSpLocks/>
          </p:cNvCxnSpPr>
          <p:nvPr/>
        </p:nvCxnSpPr>
        <p:spPr>
          <a:xfrm flipV="1">
            <a:off x="5862637" y="2171314"/>
            <a:ext cx="752327" cy="199379"/>
          </a:xfrm>
          <a:prstGeom prst="line">
            <a:avLst/>
          </a:prstGeom>
          <a:ln>
            <a:solidFill>
              <a:srgbClr val="48A1F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>
            <a:extLst>
              <a:ext uri="{FF2B5EF4-FFF2-40B4-BE49-F238E27FC236}">
                <a16:creationId xmlns="" xmlns:a16="http://schemas.microsoft.com/office/drawing/2014/main" id="{51F0B2C9-C719-4B81-B9F2-A370AA40964C}"/>
              </a:ext>
            </a:extLst>
          </p:cNvPr>
          <p:cNvCxnSpPr>
            <a:cxnSpLocks/>
          </p:cNvCxnSpPr>
          <p:nvPr/>
        </p:nvCxnSpPr>
        <p:spPr>
          <a:xfrm flipV="1">
            <a:off x="7867845" y="2171314"/>
            <a:ext cx="749381" cy="601339"/>
          </a:xfrm>
          <a:prstGeom prst="line">
            <a:avLst/>
          </a:prstGeom>
          <a:ln>
            <a:solidFill>
              <a:srgbClr val="48A1F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67003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15000">
        <p15:prstTrans prst="peelOff"/>
      </p:transition>
    </mc:Choice>
    <mc:Fallback xmlns="">
      <p:transition spd="slow" advTm="15000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Заголовок 1"/>
          <p:cNvSpPr>
            <a:spLocks noGrp="1"/>
          </p:cNvSpPr>
          <p:nvPr>
            <p:ph type="title"/>
          </p:nvPr>
        </p:nvSpPr>
        <p:spPr>
          <a:xfrm>
            <a:off x="379412" y="207594"/>
            <a:ext cx="11464925" cy="1206629"/>
          </a:xfrm>
        </p:spPr>
        <p:txBody>
          <a:bodyPr/>
          <a:lstStyle/>
          <a:p>
            <a:r>
              <a:rPr lang="ru-RU" altLang="ru-RU" sz="2800" dirty="0"/>
              <a:t>          Расходы бюджета Орехово-Зуевского городского округа по направлениям деятельности на очередной 2021 год и на плановый период 2022 и 2023 годы</a:t>
            </a:r>
            <a:endParaRPr lang="ru-RU" sz="2800" i="1" cap="none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0583862" y="988202"/>
            <a:ext cx="1608138" cy="4260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">
              <a:spcAft>
                <a:spcPts val="0"/>
              </a:spcAft>
              <a:defRPr/>
            </a:pPr>
            <a:r>
              <a:rPr lang="ru-RU" altLang="ru-RU" dirty="0">
                <a:solidFill>
                  <a:schemeClr val="accent3"/>
                </a:solidFill>
              </a:rPr>
              <a:t>(млн. руб.) </a:t>
            </a:r>
          </a:p>
        </p:txBody>
      </p:sp>
      <p:sp>
        <p:nvSpPr>
          <p:cNvPr id="24" name="Объект 17"/>
          <p:cNvSpPr txBox="1">
            <a:spLocks/>
          </p:cNvSpPr>
          <p:nvPr/>
        </p:nvSpPr>
        <p:spPr>
          <a:xfrm>
            <a:off x="0" y="6415088"/>
            <a:ext cx="3984625" cy="296862"/>
          </a:xfrm>
          <a:prstGeom prst="rect">
            <a:avLst/>
          </a:prstGeom>
        </p:spPr>
        <p:txBody>
          <a:bodyPr/>
          <a:lstStyle/>
          <a:p>
            <a:pPr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defRPr/>
            </a:pPr>
            <a:r>
              <a:rPr lang="ru-RU" sz="1400" b="1" cap="all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rPr>
              <a:t>Орехово-зуевский городской округ</a:t>
            </a:r>
          </a:p>
        </p:txBody>
      </p:sp>
      <p:sp>
        <p:nvSpPr>
          <p:cNvPr id="63502" name="AutoShape 58" descr="Дом культуры на площади Пушкина"/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63503" name="AutoShape 60" descr="Дом культуры на площади Пушкина"/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63504" name="AutoShape 62" descr="Дом культуры на площади Пушкина"/>
          <p:cNvSpPr>
            <a:spLocks noChangeAspect="1" noChangeArrowheads="1"/>
          </p:cNvSpPr>
          <p:nvPr/>
        </p:nvSpPr>
        <p:spPr bwMode="auto">
          <a:xfrm>
            <a:off x="6111875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8BB047D-A6CD-43AB-96F0-683C726B586B}" type="slidenum">
              <a:rPr lang="ru-RU" noProof="0" smtClean="0"/>
              <a:pPr rtl="0"/>
              <a:t>14</a:t>
            </a:fld>
            <a:endParaRPr lang="ru-RU" noProof="0" dirty="0"/>
          </a:p>
        </p:txBody>
      </p:sp>
      <p:graphicFrame>
        <p:nvGraphicFramePr>
          <p:cNvPr id="152" name="Объект 7">
            <a:extLst>
              <a:ext uri="{FF2B5EF4-FFF2-40B4-BE49-F238E27FC236}">
                <a16:creationId xmlns="" xmlns:a16="http://schemas.microsoft.com/office/drawing/2014/main" id="{FF2518C8-23B5-4376-B11B-39F9764A630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62258405"/>
              </p:ext>
            </p:extLst>
          </p:nvPr>
        </p:nvGraphicFramePr>
        <p:xfrm>
          <a:off x="8746" y="1531823"/>
          <a:ext cx="12188730" cy="5178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6250535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15000">
        <p15:prstTrans prst="peelOff"/>
      </p:transition>
    </mc:Choice>
    <mc:Fallback xmlns="">
      <p:transition spd="slow" advTm="15000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583862" y="988202"/>
            <a:ext cx="1608138" cy="4260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">
              <a:spcAft>
                <a:spcPts val="0"/>
              </a:spcAft>
              <a:defRPr/>
            </a:pPr>
            <a:r>
              <a:rPr lang="ru-RU" altLang="ru-RU" dirty="0">
                <a:solidFill>
                  <a:schemeClr val="accent3"/>
                </a:solidFill>
              </a:rPr>
              <a:t>(млн. руб.) </a:t>
            </a:r>
          </a:p>
        </p:txBody>
      </p:sp>
      <p:sp>
        <p:nvSpPr>
          <p:cNvPr id="24" name="Объект 17"/>
          <p:cNvSpPr txBox="1">
            <a:spLocks/>
          </p:cNvSpPr>
          <p:nvPr/>
        </p:nvSpPr>
        <p:spPr>
          <a:xfrm>
            <a:off x="0" y="6415088"/>
            <a:ext cx="3984625" cy="296862"/>
          </a:xfrm>
          <a:prstGeom prst="rect">
            <a:avLst/>
          </a:prstGeom>
        </p:spPr>
        <p:txBody>
          <a:bodyPr/>
          <a:lstStyle/>
          <a:p>
            <a:pPr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defRPr/>
            </a:pPr>
            <a:r>
              <a:rPr lang="ru-RU" sz="1400" b="1" cap="all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rPr>
              <a:t>Орехово-зуевский городской округ</a:t>
            </a:r>
          </a:p>
        </p:txBody>
      </p:sp>
      <p:sp>
        <p:nvSpPr>
          <p:cNvPr id="63502" name="AutoShape 58" descr="Дом культуры на площади Пушкина"/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63503" name="AutoShape 60" descr="Дом культуры на площади Пушкина"/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63504" name="AutoShape 62" descr="Дом культуры на площади Пушкина"/>
          <p:cNvSpPr>
            <a:spLocks noChangeAspect="1" noChangeArrowheads="1"/>
          </p:cNvSpPr>
          <p:nvPr/>
        </p:nvSpPr>
        <p:spPr bwMode="auto">
          <a:xfrm>
            <a:off x="6111875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8BB047D-A6CD-43AB-96F0-683C726B586B}" type="slidenum">
              <a:rPr lang="ru-RU" noProof="0" smtClean="0"/>
              <a:pPr rtl="0"/>
              <a:t>15</a:t>
            </a:fld>
            <a:endParaRPr lang="ru-RU" noProof="0" dirty="0"/>
          </a:p>
        </p:txBody>
      </p:sp>
      <p:sp>
        <p:nvSpPr>
          <p:cNvPr id="5" name="Заголовок 4">
            <a:extLst>
              <a:ext uri="{FF2B5EF4-FFF2-40B4-BE49-F238E27FC236}">
                <a16:creationId xmlns="" xmlns:a16="http://schemas.microsoft.com/office/drawing/2014/main" id="{218039B1-EED6-4664-8E04-1C01E8BE38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416" y="145408"/>
            <a:ext cx="11465168" cy="1037492"/>
          </a:xfrm>
        </p:spPr>
        <p:txBody>
          <a:bodyPr/>
          <a:lstStyle/>
          <a:p>
            <a:r>
              <a:rPr lang="ru-RU" altLang="ru-RU" dirty="0">
                <a:latin typeface="Bebas Neue Bold" panose="020B0606020202050201" pitchFamily="34" charset="-52"/>
              </a:rPr>
              <a:t>         Расходы бюджета Орехово-Зуевского городского округа на 2021 год по приоритетным направлениям</a:t>
            </a:r>
            <a:endParaRPr lang="ru-RU" dirty="0"/>
          </a:p>
        </p:txBody>
      </p:sp>
      <p:graphicFrame>
        <p:nvGraphicFramePr>
          <p:cNvPr id="12" name="Объект 7">
            <a:extLst>
              <a:ext uri="{FF2B5EF4-FFF2-40B4-BE49-F238E27FC236}">
                <a16:creationId xmlns="" xmlns:a16="http://schemas.microsoft.com/office/drawing/2014/main" id="{0F8D94EB-5520-4BD9-9042-5EA5444D70C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06865580"/>
              </p:ext>
            </p:extLst>
          </p:nvPr>
        </p:nvGraphicFramePr>
        <p:xfrm>
          <a:off x="593467" y="1414223"/>
          <a:ext cx="11309865" cy="55544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9232890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15000">
        <p15:prstTrans prst="peelOff"/>
      </p:transition>
    </mc:Choice>
    <mc:Fallback xmlns="">
      <p:transition spd="slow" advTm="15000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CAF209E-D17D-4F20-A6D0-C685853DE7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706" y="642563"/>
            <a:ext cx="3206261" cy="754719"/>
          </a:xfrm>
        </p:spPr>
        <p:txBody>
          <a:bodyPr rtlCol="0"/>
          <a:lstStyle/>
          <a:p>
            <a:r>
              <a:rPr lang="ru" sz="2400" dirty="0"/>
              <a:t>Доходы бюджета городского округа</a:t>
            </a:r>
            <a:endParaRPr lang="ru-RU" dirty="0"/>
          </a:p>
        </p:txBody>
      </p:sp>
      <p:sp>
        <p:nvSpPr>
          <p:cNvPr id="19" name="Текст 18">
            <a:extLst>
              <a:ext uri="{FF2B5EF4-FFF2-40B4-BE49-F238E27FC236}">
                <a16:creationId xmlns="" xmlns:a16="http://schemas.microsoft.com/office/drawing/2014/main" id="{4DBB6E2A-723F-48F4-9592-AC166B8A2562}"/>
              </a:ext>
            </a:extLst>
          </p:cNvPr>
          <p:cNvSpPr>
            <a:spLocks noGrp="1"/>
          </p:cNvSpPr>
          <p:nvPr>
            <p:ph type="body" idx="20"/>
          </p:nvPr>
        </p:nvSpPr>
        <p:spPr>
          <a:xfrm>
            <a:off x="4112883" y="394103"/>
            <a:ext cx="6944563" cy="483417"/>
          </a:xfrm>
        </p:spPr>
        <p:txBody>
          <a:bodyPr rtlCol="0"/>
          <a:lstStyle/>
          <a:p>
            <a:pPr algn="ctr"/>
            <a:r>
              <a:rPr lang="ru-RU" sz="28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СТРУКТУРА ДОХОДОВ БЮДЖЕТА</a:t>
            </a:r>
            <a:endParaRPr lang="ru-RU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8" name="Объект 17">
            <a:extLst>
              <a:ext uri="{FF2B5EF4-FFF2-40B4-BE49-F238E27FC236}">
                <a16:creationId xmlns="" xmlns:a16="http://schemas.microsoft.com/office/drawing/2014/main" id="{CD6CEFA7-5AB5-47CF-83D8-F5F3DF38D2AF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-1" y="6415315"/>
            <a:ext cx="3569677" cy="296636"/>
          </a:xfrm>
        </p:spPr>
        <p:txBody>
          <a:bodyPr rtlCol="0"/>
          <a:lstStyle/>
          <a:p>
            <a:pPr rtl="0"/>
            <a:r>
              <a:rPr lang="ru-RU" dirty="0"/>
              <a:t>Орехово-зуевский городской округ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-1" y="2840456"/>
            <a:ext cx="356967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" b="1" dirty="0"/>
              <a:t>ДОХОДЫ БЮДЖЕТА - </a:t>
            </a:r>
            <a:r>
              <a:rPr lang="ru" dirty="0"/>
              <a:t>денежные средства, поступающие в бюджет,</a:t>
            </a:r>
          </a:p>
          <a:p>
            <a:pPr>
              <a:defRPr/>
            </a:pPr>
            <a:r>
              <a:rPr lang="ru" dirty="0"/>
              <a:t>за исключением средств, являющихся источниками финансирования дефицита бюджета</a:t>
            </a:r>
          </a:p>
        </p:txBody>
      </p:sp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val="1203550155"/>
              </p:ext>
            </p:extLst>
          </p:nvPr>
        </p:nvGraphicFramePr>
        <p:xfrm>
          <a:off x="3815699" y="877520"/>
          <a:ext cx="8128000" cy="51055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8BB047D-A6CD-43AB-96F0-683C726B586B}" type="slidenum">
              <a:rPr lang="ru-RU" noProof="0" smtClean="0"/>
              <a:pPr rtl="0"/>
              <a:t>16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9130373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15000">
        <p15:prstTrans prst="peelOff"/>
      </p:transition>
    </mc:Choice>
    <mc:Fallback xmlns="">
      <p:transition spd="slow" advTm="15000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3416" y="265138"/>
            <a:ext cx="11465168" cy="1037492"/>
          </a:xfrm>
        </p:spPr>
        <p:txBody>
          <a:bodyPr/>
          <a:lstStyle/>
          <a:p>
            <a:r>
              <a:rPr lang="ru-RU" altLang="ru-RU" sz="2800" dirty="0"/>
              <a:t>          СТРУКТУРА И АНАЛИЗ НАЛОГОВЫХ ДОХОДОВ БЮДЖЕТА </a:t>
            </a:r>
            <a:br>
              <a:rPr lang="ru-RU" altLang="ru-RU" sz="2800" dirty="0"/>
            </a:br>
            <a:r>
              <a:rPr lang="ru-RU" altLang="ru-RU" sz="2800" dirty="0"/>
              <a:t>ОРЕХОВО-ЗУЕВСКОГО ГОРОДСКОГО ОКРУГА</a:t>
            </a:r>
            <a:r>
              <a:rPr lang="ru-RU" altLang="ru-RU" sz="2400" dirty="0"/>
              <a:t/>
            </a:r>
            <a:br>
              <a:rPr lang="ru-RU" altLang="ru-RU" sz="2400" dirty="0"/>
            </a:br>
            <a:endParaRPr lang="ru-RU" sz="15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8BB047D-A6CD-43AB-96F0-683C726B586B}" type="slidenum">
              <a:rPr lang="ru-RU" noProof="0" smtClean="0"/>
              <a:pPr rtl="0"/>
              <a:t>17</a:t>
            </a:fld>
            <a:endParaRPr lang="ru-RU" noProof="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9413882"/>
              </p:ext>
            </p:extLst>
          </p:nvPr>
        </p:nvGraphicFramePr>
        <p:xfrm>
          <a:off x="3537438" y="1536930"/>
          <a:ext cx="8291146" cy="4050546"/>
        </p:xfrm>
        <a:graphic>
          <a:graphicData uri="http://schemas.openxmlformats.org/drawingml/2006/table">
            <a:tbl>
              <a:tblPr/>
              <a:tblGrid>
                <a:gridCol w="209724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2759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727599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80339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796456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76493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76493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800100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808893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</a:tblGrid>
              <a:tr h="343021"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i="0" u="none" strike="noStrike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2019 год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i="0" u="none" strike="noStrike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2020 год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i="0" u="none" strike="noStrike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2021 год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ru-RU" sz="1200" b="1" i="0" u="none" strike="noStrike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i="0" u="none" strike="noStrike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Плановый период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0014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i="0" u="none" strike="noStrike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2022 год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i="0" u="none" strike="noStrike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2023 год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0961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</a:p>
                    <a:p>
                      <a:pPr algn="ctr" rtl="0" fontAlgn="ctr"/>
                      <a:endParaRPr lang="ru-RU" sz="12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Ожидаемое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% к 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2020 году </a:t>
                      </a:r>
                    </a:p>
                    <a:p>
                      <a:pPr algn="ctr" rtl="0" fontAlgn="ctr"/>
                      <a:endParaRPr lang="ru-RU" sz="12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% к </a:t>
                      </a:r>
                    </a:p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2021 году</a:t>
                      </a:r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% к </a:t>
                      </a:r>
                    </a:p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 году</a:t>
                      </a:r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00144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1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Налоговые доходы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b="1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3 663,49</a:t>
                      </a:r>
                    </a:p>
                  </a:txBody>
                  <a:tcPr marL="0" marR="0" marT="0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b="1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3 561,40</a:t>
                      </a:r>
                    </a:p>
                  </a:txBody>
                  <a:tcPr marL="0" marR="0" marT="0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b="1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3 720,97</a:t>
                      </a:r>
                    </a:p>
                  </a:txBody>
                  <a:tcPr marL="0" marR="0" marT="0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b="1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104,5%</a:t>
                      </a:r>
                    </a:p>
                  </a:txBody>
                  <a:tcPr marL="0" marR="0" marT="0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b="1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4 275,87</a:t>
                      </a:r>
                    </a:p>
                  </a:txBody>
                  <a:tcPr marL="0" marR="0" marT="0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b="1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114,9%</a:t>
                      </a:r>
                    </a:p>
                  </a:txBody>
                  <a:tcPr marL="0" marR="0" marT="0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b="1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3 700,35</a:t>
                      </a:r>
                    </a:p>
                  </a:txBody>
                  <a:tcPr marL="0" marR="0" marT="0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b="1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86,5%</a:t>
                      </a:r>
                    </a:p>
                  </a:txBody>
                  <a:tcPr marL="0" marR="0" marT="0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57266"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Налог на доходы физических лиц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2 766,08</a:t>
                      </a:r>
                    </a:p>
                  </a:txBody>
                  <a:tcPr marL="0" marR="0" marT="0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2 769,41</a:t>
                      </a:r>
                    </a:p>
                  </a:txBody>
                  <a:tcPr marL="0" marR="0" marT="0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2 877,09</a:t>
                      </a:r>
                    </a:p>
                  </a:txBody>
                  <a:tcPr marL="0" marR="0" marT="0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103,9%</a:t>
                      </a:r>
                    </a:p>
                  </a:txBody>
                  <a:tcPr marL="0" marR="0" marT="0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3 429,73</a:t>
                      </a:r>
                    </a:p>
                  </a:txBody>
                  <a:tcPr marL="0" marR="0" marT="0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119,2%</a:t>
                      </a:r>
                    </a:p>
                  </a:txBody>
                  <a:tcPr marL="0" marR="0" marT="0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2 833,65</a:t>
                      </a:r>
                    </a:p>
                  </a:txBody>
                  <a:tcPr marL="0" marR="0" marT="0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82,6%</a:t>
                      </a:r>
                    </a:p>
                  </a:txBody>
                  <a:tcPr marL="0" marR="0" marT="0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82801"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i="1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 том числе </a:t>
                      </a:r>
                    </a:p>
                    <a:p>
                      <a:pPr marL="0" algn="ctr" defTabSz="914400" rtl="0" eaLnBrk="1" fontAlgn="t" latinLnBrk="0" hangingPunct="1"/>
                      <a:r>
                        <a:rPr lang="ru-RU" sz="1100" i="1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допнорматив НДФЛ взамен дотации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i="1" dirty="0">
                          <a:latin typeface="Times New Roman" pitchFamily="18" charset="0"/>
                          <a:cs typeface="Times New Roman" pitchFamily="18" charset="0"/>
                        </a:rPr>
                        <a:t>2 139,22</a:t>
                      </a:r>
                    </a:p>
                  </a:txBody>
                  <a:tcPr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i="1" dirty="0">
                          <a:latin typeface="Times New Roman" pitchFamily="18" charset="0"/>
                          <a:cs typeface="Times New Roman" pitchFamily="18" charset="0"/>
                        </a:rPr>
                        <a:t>2 098,94      </a:t>
                      </a:r>
                    </a:p>
                    <a:p>
                      <a:pPr algn="ctr"/>
                      <a:r>
                        <a:rPr lang="ru-RU" sz="1100" i="1" dirty="0">
                          <a:latin typeface="Times New Roman" pitchFamily="18" charset="0"/>
                          <a:cs typeface="Times New Roman" pitchFamily="18" charset="0"/>
                        </a:rPr>
                        <a:t> (49,2 %)</a:t>
                      </a:r>
                    </a:p>
                  </a:txBody>
                  <a:tcPr anchor="ctr" anchorCtr="1"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i="1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2 199,16     </a:t>
                      </a:r>
                    </a:p>
                    <a:p>
                      <a:pPr marL="0" algn="ctr" defTabSz="914400" rtl="0" eaLnBrk="1" fontAlgn="t" latinLnBrk="0" hangingPunct="1"/>
                      <a:r>
                        <a:rPr lang="ru-RU" sz="1100" i="1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(48%)</a:t>
                      </a:r>
                    </a:p>
                  </a:txBody>
                  <a:tcPr anchor="ctr" anchorCtr="1"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anchorCtr="1"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i="1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2 712,48 </a:t>
                      </a:r>
                    </a:p>
                    <a:p>
                      <a:pPr marL="0" algn="ctr" defTabSz="914400" rtl="0" eaLnBrk="1" fontAlgn="t" latinLnBrk="0" hangingPunct="1"/>
                      <a:r>
                        <a:rPr lang="ru-RU" sz="1100" i="1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(56%)</a:t>
                      </a:r>
                    </a:p>
                  </a:txBody>
                  <a:tcPr anchor="ctr" anchorCtr="1"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anchorCtr="1"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i="1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2 066,20 (39,9%)</a:t>
                      </a:r>
                    </a:p>
                  </a:txBody>
                  <a:tcPr anchor="ctr" anchorCtr="1"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anchorCtr="1"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658730"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Акцизы по подакцизным товарам (продукции), производимым на территории Российской Федерации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61,89</a:t>
                      </a:r>
                    </a:p>
                  </a:txBody>
                  <a:tcPr marL="0" marR="0" marT="0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72,77</a:t>
                      </a:r>
                    </a:p>
                  </a:txBody>
                  <a:tcPr marL="0" marR="0" marT="0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78,35</a:t>
                      </a:r>
                    </a:p>
                  </a:txBody>
                  <a:tcPr marL="0" marR="0" marT="0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107,7%;</a:t>
                      </a:r>
                    </a:p>
                  </a:txBody>
                  <a:tcPr marL="0" marR="0" marT="0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75,34</a:t>
                      </a:r>
                    </a:p>
                  </a:txBody>
                  <a:tcPr marL="0" marR="0" marT="0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96,2%</a:t>
                      </a:r>
                    </a:p>
                  </a:txBody>
                  <a:tcPr marL="0" marR="0" marT="0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74,74</a:t>
                      </a:r>
                    </a:p>
                  </a:txBody>
                  <a:tcPr marL="0" marR="0" marT="0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99,2%</a:t>
                      </a:r>
                    </a:p>
                  </a:txBody>
                  <a:tcPr marL="0" marR="0" marT="0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76008"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Налоги на совокупный доход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388,02</a:t>
                      </a:r>
                    </a:p>
                  </a:txBody>
                  <a:tcPr marL="0" marR="0" marT="0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340,00</a:t>
                      </a:r>
                    </a:p>
                  </a:txBody>
                  <a:tcPr marL="0" marR="0" marT="0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386,10</a:t>
                      </a:r>
                    </a:p>
                  </a:txBody>
                  <a:tcPr marL="0" marR="0" marT="0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113,6%</a:t>
                      </a:r>
                    </a:p>
                  </a:txBody>
                  <a:tcPr marL="0" marR="0" marT="0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385,94</a:t>
                      </a:r>
                    </a:p>
                  </a:txBody>
                  <a:tcPr marL="0" marR="0" marT="0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100%</a:t>
                      </a:r>
                    </a:p>
                  </a:txBody>
                  <a:tcPr marL="0" marR="0" marT="0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401,38</a:t>
                      </a:r>
                    </a:p>
                  </a:txBody>
                  <a:tcPr marL="0" marR="0" marT="0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104%</a:t>
                      </a:r>
                    </a:p>
                  </a:txBody>
                  <a:tcPr marL="0" marR="0" marT="0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71292"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Налоги</a:t>
                      </a:r>
                      <a:r>
                        <a:rPr lang="ru-RU" sz="1100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на имущество</a:t>
                      </a:r>
                      <a:endParaRPr lang="ru-RU" sz="110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412,58</a:t>
                      </a:r>
                    </a:p>
                  </a:txBody>
                  <a:tcPr marL="0" marR="0" marT="0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345,50</a:t>
                      </a:r>
                    </a:p>
                  </a:txBody>
                  <a:tcPr marL="0" marR="0" marT="0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344,08</a:t>
                      </a:r>
                    </a:p>
                  </a:txBody>
                  <a:tcPr marL="0" marR="0" marT="0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99,6%</a:t>
                      </a:r>
                    </a:p>
                  </a:txBody>
                  <a:tcPr marL="0" marR="0" marT="0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349,81</a:t>
                      </a:r>
                    </a:p>
                  </a:txBody>
                  <a:tcPr marL="0" marR="0" marT="0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101,7% </a:t>
                      </a:r>
                    </a:p>
                  </a:txBody>
                  <a:tcPr marL="0" marR="0" marT="0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355,53</a:t>
                      </a:r>
                    </a:p>
                  </a:txBody>
                  <a:tcPr marL="0" marR="0" marT="0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101,6% </a:t>
                      </a:r>
                    </a:p>
                  </a:txBody>
                  <a:tcPr marL="0" marR="0" marT="0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219577"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b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Государственная пошлина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b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34,92</a:t>
                      </a:r>
                    </a:p>
                  </a:txBody>
                  <a:tcPr marL="0" marR="0" marT="0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b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33,72</a:t>
                      </a:r>
                    </a:p>
                  </a:txBody>
                  <a:tcPr marL="0" marR="0" marT="0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b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35,35</a:t>
                      </a:r>
                    </a:p>
                  </a:txBody>
                  <a:tcPr marL="0" marR="0" marT="0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b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104,8%</a:t>
                      </a:r>
                    </a:p>
                  </a:txBody>
                  <a:tcPr marL="0" marR="0" marT="0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b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35,05</a:t>
                      </a:r>
                    </a:p>
                  </a:txBody>
                  <a:tcPr marL="0" marR="0" marT="0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b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99,2%</a:t>
                      </a:r>
                    </a:p>
                  </a:txBody>
                  <a:tcPr marL="0" marR="0" marT="0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b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35,05</a:t>
                      </a:r>
                    </a:p>
                  </a:txBody>
                  <a:tcPr marL="0" marR="0" marT="0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b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100%</a:t>
                      </a:r>
                    </a:p>
                  </a:txBody>
                  <a:tcPr marL="0" marR="0" marT="0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3534509" y="5547652"/>
          <a:ext cx="8294075" cy="783695"/>
        </p:xfrm>
        <a:graphic>
          <a:graphicData uri="http://schemas.openxmlformats.org/drawingml/2006/table">
            <a:tbl>
              <a:tblPr/>
              <a:tblGrid>
                <a:gridCol w="282510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269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79130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82647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747346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70474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851498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820614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</a:tblGrid>
              <a:tr h="79817">
                <a:tc gridSpan="8"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ru-RU" sz="800" kern="1200" dirty="0">
                        <a:gradFill>
                          <a:gsLst>
                            <a:gs pos="52000">
                              <a:schemeClr val="bg2">
                                <a:lumMod val="75000"/>
                              </a:schemeClr>
                            </a:gs>
                            <a:gs pos="92000">
                              <a:schemeClr val="bg2">
                                <a:lumMod val="50000"/>
                              </a:schemeClr>
                            </a:gs>
                            <a:gs pos="1000">
                              <a:schemeClr val="bg1"/>
                            </a:gs>
                          </a:gsLst>
                          <a:lin ang="16200000" scaled="1"/>
                        </a:gra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92742"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Удельный вес налоговых</a:t>
                      </a:r>
                      <a:r>
                        <a:rPr lang="ru-RU" sz="1100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доходов в структуре  налоговых и неналоговых доходов</a:t>
                      </a:r>
                      <a:endParaRPr lang="ru-RU" sz="110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92,3%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93,4%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ru-RU" sz="110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94,2%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ru-RU" sz="110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93,4%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ru-RU" sz="110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69033"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b="0" i="1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 том числе НДФЛ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b="0" i="1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71,8%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b="0" i="1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72,2%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ru-RU" sz="1100" b="0" i="1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b="0" i="1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75,6%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ru-RU" sz="1100" b="0" i="1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b="0" i="1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71,5%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ru-RU" sz="1100" b="0" i="1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B82D7F4E-8D0B-47C2-969B-D6E1E21CC513}"/>
              </a:ext>
            </a:extLst>
          </p:cNvPr>
          <p:cNvSpPr/>
          <p:nvPr/>
        </p:nvSpPr>
        <p:spPr>
          <a:xfrm>
            <a:off x="427945" y="1536930"/>
            <a:ext cx="2827921" cy="1649032"/>
          </a:xfrm>
          <a:prstGeom prst="rect">
            <a:avLst/>
          </a:prstGeom>
          <a:gradFill flip="none" rotWithShape="1">
            <a:gsLst>
              <a:gs pos="98000">
                <a:schemeClr val="accent1">
                  <a:lumMod val="60000"/>
                  <a:lumOff val="40000"/>
                  <a:tint val="66000"/>
                  <a:satMod val="160000"/>
                </a:schemeClr>
              </a:gs>
              <a:gs pos="76000">
                <a:schemeClr val="accent1">
                  <a:lumMod val="60000"/>
                  <a:lumOff val="40000"/>
                  <a:tint val="44500"/>
                  <a:satMod val="160000"/>
                </a:schemeClr>
              </a:gs>
              <a:gs pos="11000">
                <a:schemeClr val="bg1"/>
              </a:gs>
              <a:gs pos="48000">
                <a:schemeClr val="accent1">
                  <a:lumMod val="60000"/>
                  <a:lumOff val="40000"/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налоговых доходов бюджета Орехово-Зуевского городского округа.</a:t>
            </a:r>
          </a:p>
        </p:txBody>
      </p:sp>
      <p:sp>
        <p:nvSpPr>
          <p:cNvPr id="11" name="Объект 17">
            <a:extLst>
              <a:ext uri="{FF2B5EF4-FFF2-40B4-BE49-F238E27FC236}">
                <a16:creationId xmlns="" xmlns:a16="http://schemas.microsoft.com/office/drawing/2014/main" id="{0B55CA1E-20FD-4CA3-B137-03C735792BF2}"/>
              </a:ext>
            </a:extLst>
          </p:cNvPr>
          <p:cNvSpPr txBox="1">
            <a:spLocks/>
          </p:cNvSpPr>
          <p:nvPr/>
        </p:nvSpPr>
        <p:spPr>
          <a:xfrm>
            <a:off x="0" y="6415315"/>
            <a:ext cx="3424688" cy="296636"/>
          </a:xfrm>
          <a:prstGeom prst="rect">
            <a:avLst/>
          </a:prstGeom>
        </p:spPr>
        <p:txBody>
          <a:bodyPr rtlCol="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ОРЕХОВО-ЗУЕВСКИЙ ГОРОДСКОЙ ОКРУГ</a:t>
            </a:r>
          </a:p>
        </p:txBody>
      </p:sp>
      <p:graphicFrame>
        <p:nvGraphicFramePr>
          <p:cNvPr id="12" name="Диаграмма 11">
            <a:extLst>
              <a:ext uri="{FF2B5EF4-FFF2-40B4-BE49-F238E27FC236}">
                <a16:creationId xmlns="" xmlns:a16="http://schemas.microsoft.com/office/drawing/2014/main" id="{94EE1A64-CC21-4014-8C80-551F76D6D4CC}"/>
              </a:ext>
            </a:extLst>
          </p:cNvPr>
          <p:cNvGraphicFramePr/>
          <p:nvPr/>
        </p:nvGraphicFramePr>
        <p:xfrm>
          <a:off x="149303" y="2743200"/>
          <a:ext cx="3385206" cy="37200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Прямоугольник 12">
            <a:extLst>
              <a:ext uri="{FF2B5EF4-FFF2-40B4-BE49-F238E27FC236}">
                <a16:creationId xmlns="" xmlns:a16="http://schemas.microsoft.com/office/drawing/2014/main" id="{F7B9280E-EA64-42D1-832A-720C76424948}"/>
              </a:ext>
            </a:extLst>
          </p:cNvPr>
          <p:cNvSpPr/>
          <p:nvPr/>
        </p:nvSpPr>
        <p:spPr>
          <a:xfrm>
            <a:off x="10645200" y="1044000"/>
            <a:ext cx="1457325" cy="27876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dirty="0">
                <a:solidFill>
                  <a:schemeClr val="accent3"/>
                </a:solidFill>
              </a:rPr>
              <a:t>(млн. руб.) </a:t>
            </a:r>
            <a:endParaRPr lang="ru-RU" dirty="0">
              <a:solidFill>
                <a:schemeClr val="accent3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15000">
        <p15:prstTrans prst="peelOff"/>
      </p:transition>
    </mc:Choice>
    <mc:Fallback xmlns="">
      <p:transition spd="slow" advTm="15000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2800" dirty="0"/>
              <a:t>          СТРУКТУРА И АНАЛИЗ не НАЛОГОВЫХ ДОХОДОВ БЮДЖЕТА </a:t>
            </a:r>
            <a:br>
              <a:rPr lang="ru-RU" altLang="ru-RU" sz="2800" dirty="0"/>
            </a:br>
            <a:r>
              <a:rPr lang="ru-RU" altLang="ru-RU" sz="2800" dirty="0"/>
              <a:t>ОРЕХОВО-ЗУЕВСКОГО ГОРОДСКОГО ОКРУГА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                           </a:t>
            </a:r>
            <a:endParaRPr lang="ru-RU" sz="18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8BB047D-A6CD-43AB-96F0-683C726B586B}" type="slidenum">
              <a:rPr lang="ru-RU" noProof="0" smtClean="0"/>
              <a:pPr rtl="0"/>
              <a:t>18</a:t>
            </a:fld>
            <a:endParaRPr lang="ru-RU" noProof="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9935096"/>
              </p:ext>
            </p:extLst>
          </p:nvPr>
        </p:nvGraphicFramePr>
        <p:xfrm>
          <a:off x="86627" y="1576349"/>
          <a:ext cx="8289860" cy="3915736"/>
        </p:xfrm>
        <a:graphic>
          <a:graphicData uri="http://schemas.openxmlformats.org/drawingml/2006/table">
            <a:tbl>
              <a:tblPr/>
              <a:tblGrid>
                <a:gridCol w="303426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156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765313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67586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612376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650789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617838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634314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583492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</a:tblGrid>
              <a:tr h="258071"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2019 год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2020 год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2021 год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Плановый период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58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 год</a:t>
                      </a:r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 год</a:t>
                      </a:r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4758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</a:p>
                    <a:p>
                      <a:pPr algn="ctr" rtl="0" fontAlgn="ctr"/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Ожидаемое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к 2020 году</a:t>
                      </a:r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rtl="0" fontAlgn="ctr"/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</a:p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к 2021 году</a:t>
                      </a:r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% </a:t>
                      </a:r>
                    </a:p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 2022 году</a:t>
                      </a:r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5813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1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Неналоговые доходы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b="1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403,96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b="1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298,73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b="1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262,17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b="1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87,8%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b="1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262,64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b="1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114,9%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b="1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263,3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b="1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86,5%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25387"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Доходы</a:t>
                      </a:r>
                      <a:r>
                        <a:rPr lang="ru-RU" sz="1100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от использования имущества, находящегося в  государственной и муниципальной собственности</a:t>
                      </a:r>
                      <a:endParaRPr lang="ru-RU" sz="110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290,29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220,22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197,69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89,8%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197,69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197,7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16925"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i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Платежи при пользовании</a:t>
                      </a:r>
                      <a:r>
                        <a:rPr lang="ru-RU" sz="1100" i="0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природными ресурсами</a:t>
                      </a:r>
                      <a:endParaRPr lang="ru-RU" sz="1100" i="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i="0" dirty="0">
                          <a:latin typeface="Times New Roman" pitchFamily="18" charset="0"/>
                          <a:cs typeface="Times New Roman" pitchFamily="18" charset="0"/>
                        </a:rPr>
                        <a:t>4,50</a:t>
                      </a:r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i="0" dirty="0">
                          <a:latin typeface="Times New Roman" pitchFamily="18" charset="0"/>
                          <a:cs typeface="Times New Roman" pitchFamily="18" charset="0"/>
                        </a:rPr>
                        <a:t>4,0</a:t>
                      </a:r>
                    </a:p>
                  </a:txBody>
                  <a:tcP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b="0" i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3,5</a:t>
                      </a:r>
                    </a:p>
                  </a:txBody>
                  <a:tcP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b="0" i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3,5</a:t>
                      </a:r>
                    </a:p>
                  </a:txBody>
                  <a:tcP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b="0" i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3,5</a:t>
                      </a:r>
                    </a:p>
                  </a:txBody>
                  <a:tcP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16925"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Доходы от оказания платных услуг и компенсации затрат государства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1,74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5,73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1,39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24,2%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1,46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1,51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103,4%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416925"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Доходы от продажи материальных и нематериальных активов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67,07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42,55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37,55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88,3%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37,55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37,55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80050"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Штрафы, санкции, возмещение ущерба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22,20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9,5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5,0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52,6%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5,0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100%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5,0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100%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302247"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Прочие неналоговые доходы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18,16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16,73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17,04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101,9%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17,44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102,3%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18,04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103,4%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2878635"/>
              </p:ext>
            </p:extLst>
          </p:nvPr>
        </p:nvGraphicFramePr>
        <p:xfrm>
          <a:off x="86628" y="5535174"/>
          <a:ext cx="8289859" cy="634783"/>
        </p:xfrm>
        <a:graphic>
          <a:graphicData uri="http://schemas.openxmlformats.org/drawingml/2006/table">
            <a:tbl>
              <a:tblPr/>
              <a:tblGrid>
                <a:gridCol w="371012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86470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61622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612376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659027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60960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650789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567017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</a:tblGrid>
              <a:tr h="105230">
                <a:tc gridSpan="8"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ru-RU" sz="80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12863"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4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Удельный вес неналоговых</a:t>
                      </a:r>
                      <a:r>
                        <a:rPr lang="ru-RU" sz="1400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доходов в структуре  налоговых и неналоговых доходов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4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7,7%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4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6,6%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ru-RU" sz="140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4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5,8%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ru-RU" sz="140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4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6,6%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ru-RU" sz="140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16A1CCFA-CCC8-457B-9080-DD14D91C97DF}"/>
              </a:ext>
            </a:extLst>
          </p:cNvPr>
          <p:cNvSpPr/>
          <p:nvPr/>
        </p:nvSpPr>
        <p:spPr>
          <a:xfrm>
            <a:off x="9085384" y="1576349"/>
            <a:ext cx="2827921" cy="1649032"/>
          </a:xfrm>
          <a:prstGeom prst="rect">
            <a:avLst/>
          </a:prstGeom>
          <a:gradFill flip="none" rotWithShape="1">
            <a:gsLst>
              <a:gs pos="98000">
                <a:schemeClr val="accent1">
                  <a:lumMod val="60000"/>
                  <a:lumOff val="40000"/>
                  <a:tint val="66000"/>
                  <a:satMod val="160000"/>
                </a:schemeClr>
              </a:gs>
              <a:gs pos="76000">
                <a:schemeClr val="accent1">
                  <a:lumMod val="60000"/>
                  <a:lumOff val="40000"/>
                  <a:tint val="44500"/>
                  <a:satMod val="160000"/>
                </a:schemeClr>
              </a:gs>
              <a:gs pos="11000">
                <a:schemeClr val="bg1"/>
              </a:gs>
              <a:gs pos="48000">
                <a:schemeClr val="accent1">
                  <a:lumMod val="60000"/>
                  <a:lumOff val="40000"/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неналоговых доходов бюджета Орехово-Зуевского городского округа.</a:t>
            </a:r>
          </a:p>
        </p:txBody>
      </p:sp>
      <p:sp>
        <p:nvSpPr>
          <p:cNvPr id="9" name="Объект 17">
            <a:extLst>
              <a:ext uri="{FF2B5EF4-FFF2-40B4-BE49-F238E27FC236}">
                <a16:creationId xmlns="" xmlns:a16="http://schemas.microsoft.com/office/drawing/2014/main" id="{9897F666-B7FD-4666-ABE9-16C12EA839B6}"/>
              </a:ext>
            </a:extLst>
          </p:cNvPr>
          <p:cNvSpPr txBox="1">
            <a:spLocks/>
          </p:cNvSpPr>
          <p:nvPr/>
        </p:nvSpPr>
        <p:spPr>
          <a:xfrm>
            <a:off x="0" y="6415315"/>
            <a:ext cx="3424688" cy="296636"/>
          </a:xfrm>
          <a:prstGeom prst="rect">
            <a:avLst/>
          </a:prstGeom>
        </p:spPr>
        <p:txBody>
          <a:bodyPr rtlCol="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ОРЕХОВО-ЗУЕВСКИЙ ГОРОДСКОЙ ОКРУГ</a:t>
            </a:r>
          </a:p>
        </p:txBody>
      </p:sp>
      <p:graphicFrame>
        <p:nvGraphicFramePr>
          <p:cNvPr id="11" name="Диаграмма 10">
            <a:extLst>
              <a:ext uri="{FF2B5EF4-FFF2-40B4-BE49-F238E27FC236}">
                <a16:creationId xmlns="" xmlns:a16="http://schemas.microsoft.com/office/drawing/2014/main" id="{AADB0035-3235-4AC4-BAF6-6D2BF3E7DC25}"/>
              </a:ext>
            </a:extLst>
          </p:cNvPr>
          <p:cNvGraphicFramePr/>
          <p:nvPr/>
        </p:nvGraphicFramePr>
        <p:xfrm>
          <a:off x="8806794" y="2891807"/>
          <a:ext cx="3385206" cy="37200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Прямоугольник 11">
            <a:extLst>
              <a:ext uri="{FF2B5EF4-FFF2-40B4-BE49-F238E27FC236}">
                <a16:creationId xmlns="" xmlns:a16="http://schemas.microsoft.com/office/drawing/2014/main" id="{49CA6086-BD92-4AB4-B122-27F285B0FC15}"/>
              </a:ext>
            </a:extLst>
          </p:cNvPr>
          <p:cNvSpPr/>
          <p:nvPr/>
        </p:nvSpPr>
        <p:spPr>
          <a:xfrm>
            <a:off x="10645200" y="1044000"/>
            <a:ext cx="1457325" cy="27876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dirty="0">
                <a:solidFill>
                  <a:schemeClr val="accent3"/>
                </a:solidFill>
              </a:rPr>
              <a:t>(млн. руб.) </a:t>
            </a:r>
            <a:endParaRPr lang="ru-RU" dirty="0">
              <a:solidFill>
                <a:schemeClr val="accent3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15000">
        <p15:prstTrans prst="peelOff"/>
      </p:transition>
    </mc:Choice>
    <mc:Fallback xmlns="">
      <p:transition spd="slow" advTm="15000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3416" y="246186"/>
            <a:ext cx="11465168" cy="797814"/>
          </a:xfrm>
        </p:spPr>
        <p:txBody>
          <a:bodyPr/>
          <a:lstStyle/>
          <a:p>
            <a:r>
              <a:rPr lang="ru-RU" altLang="ru-RU" sz="2800" dirty="0"/>
              <a:t>          СТРУКТУРА И АНАЛИЗ безвозмездных поступлений</a:t>
            </a:r>
            <a:br>
              <a:rPr lang="ru-RU" altLang="ru-RU" sz="2800" dirty="0"/>
            </a:br>
            <a:r>
              <a:rPr lang="ru-RU" altLang="ru-RU" sz="2800" dirty="0"/>
              <a:t> БЮДЖЕТА ОРЕХОВО-ЗУЕВСКОГО ГОРОДСКОГО ОКРУГА</a:t>
            </a:r>
            <a:r>
              <a:rPr lang="ru-RU" altLang="ru-RU" sz="2400" dirty="0">
                <a:latin typeface="+mn-lt"/>
                <a:cs typeface="Times New Roman" pitchFamily="18" charset="0"/>
              </a:rPr>
              <a:t>                                                                                                                                </a:t>
            </a:r>
            <a:endParaRPr lang="ru-RU" sz="1500" dirty="0">
              <a:latin typeface="+mn-lt"/>
              <a:cs typeface="Times New Roman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8BB047D-A6CD-43AB-96F0-683C726B586B}" type="slidenum">
              <a:rPr lang="ru-RU" noProof="0" smtClean="0"/>
              <a:pPr rtl="0"/>
              <a:t>19</a:t>
            </a:fld>
            <a:endParaRPr lang="ru-RU" noProof="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538800" y="1537200"/>
          <a:ext cx="8302790" cy="4058858"/>
        </p:xfrm>
        <a:graphic>
          <a:graphicData uri="http://schemas.openxmlformats.org/drawingml/2006/table">
            <a:tbl>
              <a:tblPr/>
              <a:tblGrid>
                <a:gridCol w="29938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807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724929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73316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560173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75788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576649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601362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547513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</a:tblGrid>
              <a:tr h="297513"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2019</a:t>
                      </a:r>
                      <a:r>
                        <a:rPr lang="ru-RU" sz="1400" b="1" i="0" u="none" strike="noStrike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год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2020 год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2021 год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Плановый период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6032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 год</a:t>
                      </a:r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 год</a:t>
                      </a:r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6183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</a:p>
                    <a:p>
                      <a:pPr algn="ctr" rtl="0" fontAlgn="ctr"/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Ожидаемое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к 2020 году</a:t>
                      </a:r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rtl="0" fontAlgn="ctr"/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</a:p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к 2021 году</a:t>
                      </a:r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% </a:t>
                      </a:r>
                    </a:p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 2022 году</a:t>
                      </a:r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60324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1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Безвозмездные поступления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b="1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5 134,00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b="1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6 957,56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b="1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5 119,45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b="1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73,6%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b="1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4 939,14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b="1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96,5%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b="1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4 213,63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b="1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85,3%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3135"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Дотации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40,65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183,58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54,62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29,8%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0,07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0,13%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1,66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2371%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95692"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i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Субсидии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i="0" baseline="0" dirty="0">
                          <a:latin typeface="Times New Roman" pitchFamily="18" charset="0"/>
                          <a:cs typeface="Times New Roman" pitchFamily="18" charset="0"/>
                        </a:rPr>
                        <a:t>1 447,98</a:t>
                      </a:r>
                      <a:endParaRPr lang="ru-RU" sz="11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i="0" baseline="0" dirty="0">
                          <a:latin typeface="Times New Roman" pitchFamily="18" charset="0"/>
                          <a:cs typeface="Times New Roman" pitchFamily="18" charset="0"/>
                        </a:rPr>
                        <a:t> 3 245,16</a:t>
                      </a:r>
                      <a:endParaRPr lang="ru-RU" sz="11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b="0" i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1 669,17</a:t>
                      </a:r>
                    </a:p>
                  </a:txBody>
                  <a:tcP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i="0" dirty="0">
                          <a:latin typeface="Times New Roman" pitchFamily="18" charset="0"/>
                          <a:cs typeface="Times New Roman" pitchFamily="18" charset="0"/>
                        </a:rPr>
                        <a:t>51,4%</a:t>
                      </a:r>
                    </a:p>
                  </a:txBody>
                  <a:tcP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b="0" i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1 586,55</a:t>
                      </a:r>
                    </a:p>
                  </a:txBody>
                  <a:tcP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i="0" dirty="0">
                          <a:latin typeface="Times New Roman" pitchFamily="18" charset="0"/>
                          <a:cs typeface="Times New Roman" pitchFamily="18" charset="0"/>
                        </a:rPr>
                        <a:t>95,05</a:t>
                      </a:r>
                    </a:p>
                  </a:txBody>
                  <a:tcP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b="0" i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888,5</a:t>
                      </a:r>
                    </a:p>
                  </a:txBody>
                  <a:tcP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i="0" dirty="0">
                          <a:latin typeface="Times New Roman" pitchFamily="18" charset="0"/>
                          <a:cs typeface="Times New Roman" pitchFamily="18" charset="0"/>
                        </a:rPr>
                        <a:t>56%</a:t>
                      </a:r>
                    </a:p>
                  </a:txBody>
                  <a:tcP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6237"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Субвенции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3 392,49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3 460,21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3 344,66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96,7%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3 349,02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100,1%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3 323,47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99,2%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2942"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Иные межбюджетные трансферты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256,10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56,78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89,8%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3,5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6,9%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ru-RU" sz="110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425883"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Прочие безвозмездные поступления от физических и юридических лиц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3,22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0,1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ru-RU" sz="110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ru-RU" sz="110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ru-RU" sz="110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694975"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Доходы</a:t>
                      </a:r>
                      <a:r>
                        <a:rPr lang="ru-RU" sz="1100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от возврата остатков межбюджетных трансфертов, имеющих целевое назначение прошлых лет</a:t>
                      </a:r>
                      <a:endParaRPr lang="ru-RU" sz="110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- 6,44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11,73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ru-RU" sz="110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3538800" y="5583909"/>
          <a:ext cx="8302789" cy="700107"/>
        </p:xfrm>
        <a:graphic>
          <a:graphicData uri="http://schemas.openxmlformats.org/drawingml/2006/table">
            <a:tbl>
              <a:tblPr/>
              <a:tblGrid>
                <a:gridCol w="380935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2493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71669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55193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766119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60960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593124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531038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</a:tblGrid>
              <a:tr h="104622">
                <a:tc gridSpan="8"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ru-RU" sz="80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78187"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Удельный вес безвозмездных</a:t>
                      </a:r>
                      <a:r>
                        <a:rPr lang="ru-RU" sz="1100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поступлений </a:t>
                      </a:r>
                    </a:p>
                    <a:p>
                      <a:pPr marL="0" algn="ctr" defTabSz="914400" rtl="0" eaLnBrk="1" fontAlgn="t" latinLnBrk="0" hangingPunct="1"/>
                      <a:r>
                        <a:rPr lang="ru-RU" sz="1100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 общей структуре доходов</a:t>
                      </a:r>
                      <a:endParaRPr lang="ru-RU" sz="110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64,3</a:t>
                      </a:r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56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</a:t>
                      </a:r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ru-RU" sz="110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52,1%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51,5%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ru-RU" sz="110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Объект 17">
            <a:extLst>
              <a:ext uri="{FF2B5EF4-FFF2-40B4-BE49-F238E27FC236}">
                <a16:creationId xmlns="" xmlns:a16="http://schemas.microsoft.com/office/drawing/2014/main" id="{0BE3201B-E96A-4A13-B602-44CBBD8BAA65}"/>
              </a:ext>
            </a:extLst>
          </p:cNvPr>
          <p:cNvSpPr txBox="1">
            <a:spLocks/>
          </p:cNvSpPr>
          <p:nvPr/>
        </p:nvSpPr>
        <p:spPr>
          <a:xfrm>
            <a:off x="0" y="6415315"/>
            <a:ext cx="3424688" cy="296636"/>
          </a:xfrm>
          <a:prstGeom prst="rect">
            <a:avLst/>
          </a:prstGeom>
        </p:spPr>
        <p:txBody>
          <a:bodyPr rtlCol="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ОРЕХОВО-ЗУЕВСКИЙ ГОРОДСКОЙ ОКРУГ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="" xmlns:a16="http://schemas.microsoft.com/office/drawing/2014/main" id="{7974EF3C-D666-4C63-B5B7-363354CD9E66}"/>
              </a:ext>
            </a:extLst>
          </p:cNvPr>
          <p:cNvSpPr/>
          <p:nvPr/>
        </p:nvSpPr>
        <p:spPr>
          <a:xfrm>
            <a:off x="298383" y="1634100"/>
            <a:ext cx="2889660" cy="1649032"/>
          </a:xfrm>
          <a:prstGeom prst="rect">
            <a:avLst/>
          </a:prstGeom>
          <a:gradFill flip="none" rotWithShape="1">
            <a:gsLst>
              <a:gs pos="98000">
                <a:schemeClr val="accent1">
                  <a:lumMod val="60000"/>
                  <a:lumOff val="40000"/>
                  <a:tint val="66000"/>
                  <a:satMod val="160000"/>
                </a:schemeClr>
              </a:gs>
              <a:gs pos="76000">
                <a:schemeClr val="accent1">
                  <a:lumMod val="60000"/>
                  <a:lumOff val="40000"/>
                  <a:tint val="44500"/>
                  <a:satMod val="160000"/>
                </a:schemeClr>
              </a:gs>
              <a:gs pos="11000">
                <a:schemeClr val="bg1"/>
              </a:gs>
              <a:gs pos="48000">
                <a:schemeClr val="accent1">
                  <a:lumMod val="60000"/>
                  <a:lumOff val="40000"/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t" anchorCtr="0"/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безвозмездных поступлений бюджета </a:t>
            </a:r>
          </a:p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Орехово-Зуевского городского округа.</a:t>
            </a:r>
          </a:p>
        </p:txBody>
      </p:sp>
      <p:graphicFrame>
        <p:nvGraphicFramePr>
          <p:cNvPr id="9" name="Диаграмма 8">
            <a:extLst>
              <a:ext uri="{FF2B5EF4-FFF2-40B4-BE49-F238E27FC236}">
                <a16:creationId xmlns="" xmlns:a16="http://schemas.microsoft.com/office/drawing/2014/main" id="{CDD07894-30C2-4F96-8A6E-CEC24C924C3D}"/>
              </a:ext>
            </a:extLst>
          </p:cNvPr>
          <p:cNvGraphicFramePr/>
          <p:nvPr/>
        </p:nvGraphicFramePr>
        <p:xfrm>
          <a:off x="149303" y="2743200"/>
          <a:ext cx="3385206" cy="37200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C1CC7BA9-D351-44C2-BAF3-89A4868E6C79}"/>
              </a:ext>
            </a:extLst>
          </p:cNvPr>
          <p:cNvSpPr/>
          <p:nvPr/>
        </p:nvSpPr>
        <p:spPr>
          <a:xfrm>
            <a:off x="10645200" y="1044000"/>
            <a:ext cx="1457325" cy="27876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dirty="0">
                <a:solidFill>
                  <a:schemeClr val="accent3"/>
                </a:solidFill>
              </a:rPr>
              <a:t>(млн. руб.) </a:t>
            </a:r>
            <a:endParaRPr lang="ru-RU" dirty="0">
              <a:solidFill>
                <a:schemeClr val="accent3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15000">
        <p15:prstTrans prst="peelOff"/>
      </p:transition>
    </mc:Choice>
    <mc:Fallback xmlns="">
      <p:transition spd="slow" advTm="15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>
            <a:extLst>
              <a:ext uri="{FF2B5EF4-FFF2-40B4-BE49-F238E27FC236}">
                <a16:creationId xmlns="" xmlns:a16="http://schemas.microsoft.com/office/drawing/2014/main" id="{E68E31FD-BE74-4CB3-A5A5-652148351F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25561"/>
            <a:ext cx="10515600" cy="823232"/>
          </a:xfrm>
        </p:spPr>
        <p:txBody>
          <a:bodyPr rtlCol="0"/>
          <a:lstStyle/>
          <a:p>
            <a:r>
              <a:rPr lang="ru-RU" dirty="0"/>
              <a:t>Бюджет для граждан</a:t>
            </a:r>
          </a:p>
        </p:txBody>
      </p:sp>
      <p:sp>
        <p:nvSpPr>
          <p:cNvPr id="10" name="Текст 9">
            <a:extLst>
              <a:ext uri="{FF2B5EF4-FFF2-40B4-BE49-F238E27FC236}">
                <a16:creationId xmlns="" xmlns:a16="http://schemas.microsoft.com/office/drawing/2014/main" id="{939EAE20-443B-4528-BBD6-32BD19163C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47852" y="5132667"/>
            <a:ext cx="11858624" cy="1455232"/>
          </a:xfrm>
        </p:spPr>
        <p:txBody>
          <a:bodyPr rtlCol="0"/>
          <a:lstStyle/>
          <a:p>
            <a:pPr marL="285750" indent="-285750" algn="l"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ru-RU" dirty="0"/>
              <a:t>Нацелен на получение обратной связи от граждан, которым интересны современные проблемы финансов </a:t>
            </a:r>
          </a:p>
          <a:p>
            <a:pPr algn="l">
              <a:spcBef>
                <a:spcPts val="0"/>
              </a:spcBef>
            </a:pPr>
            <a:r>
              <a:rPr lang="ru-RU" dirty="0"/>
              <a:t>     Орехово – Зуевского городского округа. </a:t>
            </a:r>
          </a:p>
          <a:p>
            <a:pPr marL="285750" lvl="0" indent="-285750" algn="l"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ru-RU" dirty="0"/>
              <a:t>Аналитический документ, разрабатываемый в целях предоставления гражданам актуальной информации о решении о бюджете Орехово - Зуевского городского округа в формате, доступном для населения.</a:t>
            </a:r>
          </a:p>
          <a:p>
            <a:endParaRPr lang="ru-RU" dirty="0"/>
          </a:p>
        </p:txBody>
      </p:sp>
      <p:pic>
        <p:nvPicPr>
          <p:cNvPr id="3" name="Рисунок 2"/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2" b="15382"/>
          <a:stretch>
            <a:fillRect/>
          </a:stretch>
        </p:blipFill>
        <p:spPr/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8BB047D-A6CD-43AB-96F0-683C726B586B}" type="slidenum">
              <a:rPr lang="ru-RU" noProof="0" smtClean="0"/>
              <a:pPr rtl="0"/>
              <a:t>2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9045452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8000">
        <p15:prstTrans prst="peelOff"/>
      </p:transition>
    </mc:Choice>
    <mc:Fallback xmlns="">
      <p:transition spd="slow" advTm="8000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7959737-6B13-46AD-93F6-FE801BC76D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416" y="36884"/>
            <a:ext cx="11465168" cy="1037492"/>
          </a:xfrm>
        </p:spPr>
        <p:txBody>
          <a:bodyPr rtlCol="0"/>
          <a:lstStyle/>
          <a:p>
            <a:r>
              <a:rPr lang="ru-RU" sz="2800" i="1" dirty="0"/>
              <a:t>          Объем доходов в бюджет Орехово-Зуевского городского округа Московской области в динамике 20</a:t>
            </a:r>
            <a:r>
              <a:rPr lang="en-US" sz="2800" i="1" dirty="0"/>
              <a:t>19</a:t>
            </a:r>
            <a:r>
              <a:rPr lang="ru-RU" sz="2800" i="1" dirty="0"/>
              <a:t>-2023 гг.                                             </a:t>
            </a:r>
          </a:p>
        </p:txBody>
      </p:sp>
      <p:graphicFrame>
        <p:nvGraphicFramePr>
          <p:cNvPr id="6" name="Диаграмма 12" descr="линейчатая диаграмма">
            <a:extLst>
              <a:ext uri="{FF2B5EF4-FFF2-40B4-BE49-F238E27FC236}">
                <a16:creationId xmlns="" xmlns:a16="http://schemas.microsoft.com/office/drawing/2014/main" id="{F3EE64C9-AB5F-4FFB-8AC7-6E2068C908A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08777120"/>
              </p:ext>
            </p:extLst>
          </p:nvPr>
        </p:nvGraphicFramePr>
        <p:xfrm>
          <a:off x="337994" y="1837633"/>
          <a:ext cx="6717355" cy="41866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8BB047D-A6CD-43AB-96F0-683C726B586B}" type="slidenum">
              <a:rPr lang="ru-RU" noProof="0" smtClean="0"/>
              <a:pPr rtl="0"/>
              <a:t>20</a:t>
            </a:fld>
            <a:endParaRPr lang="ru-RU" noProof="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10645200" y="1044000"/>
            <a:ext cx="1457325" cy="27876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dirty="0">
                <a:solidFill>
                  <a:schemeClr val="accent3"/>
                </a:solidFill>
              </a:rPr>
              <a:t>(млн. руб.) </a:t>
            </a:r>
            <a:endParaRPr lang="ru-RU" dirty="0">
              <a:solidFill>
                <a:schemeClr val="accent3"/>
              </a:solidFill>
            </a:endParaRPr>
          </a:p>
        </p:txBody>
      </p:sp>
      <p:pic>
        <p:nvPicPr>
          <p:cNvPr id="1036" name="Picture 12" descr="увеличить вектор значок линии, доходы, рост, прибыль PNG и вектор пнг для  бесплатной загрузки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1509" y="1837633"/>
            <a:ext cx="369539" cy="369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1" name="Диаграмма 30"/>
          <p:cNvGraphicFramePr/>
          <p:nvPr>
            <p:extLst>
              <p:ext uri="{D42A27DB-BD31-4B8C-83A1-F6EECF244321}">
                <p14:modId xmlns:p14="http://schemas.microsoft.com/office/powerpoint/2010/main" val="704923754"/>
              </p:ext>
            </p:extLst>
          </p:nvPr>
        </p:nvGraphicFramePr>
        <p:xfrm>
          <a:off x="6921305" y="1832398"/>
          <a:ext cx="4773552" cy="40901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8" name="Объект 17">
            <a:extLst>
              <a:ext uri="{FF2B5EF4-FFF2-40B4-BE49-F238E27FC236}">
                <a16:creationId xmlns="" xmlns:a16="http://schemas.microsoft.com/office/drawing/2014/main" id="{7BF3B8AE-48DC-42BC-8AA7-9F7B700AE7B0}"/>
              </a:ext>
            </a:extLst>
          </p:cNvPr>
          <p:cNvSpPr txBox="1">
            <a:spLocks/>
          </p:cNvSpPr>
          <p:nvPr/>
        </p:nvSpPr>
        <p:spPr>
          <a:xfrm>
            <a:off x="0" y="6415315"/>
            <a:ext cx="3424688" cy="296636"/>
          </a:xfrm>
          <a:prstGeom prst="rect">
            <a:avLst/>
          </a:prstGeom>
        </p:spPr>
        <p:txBody>
          <a:bodyPr rtlCol="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ОРЕХОВО-ЗУЕВСКИЙ ГОРОДСКОЙ ОКРУГ</a:t>
            </a:r>
          </a:p>
        </p:txBody>
      </p:sp>
    </p:spTree>
    <p:extLst>
      <p:ext uri="{BB962C8B-B14F-4D97-AF65-F5344CB8AC3E}">
        <p14:creationId xmlns:p14="http://schemas.microsoft.com/office/powerpoint/2010/main" val="5424062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15000">
        <p15:prstTrans prst="peelOff"/>
      </p:transition>
    </mc:Choice>
    <mc:Fallback xmlns="">
      <p:transition spd="slow" advTm="15000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7959737-6B13-46AD-93F6-FE801BC76D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416" y="306014"/>
            <a:ext cx="11828584" cy="1037492"/>
          </a:xfrm>
        </p:spPr>
        <p:txBody>
          <a:bodyPr rtlCol="0"/>
          <a:lstStyle/>
          <a:p>
            <a:r>
              <a:rPr lang="ru-RU" sz="2400" i="1" dirty="0"/>
              <a:t>           Информация об удельном объеме доходов бюджета Орехово-Зуевского городского округа на 2021 год в расчете на душу населения в сравнении с другими муниципальными образованиями Московской области</a:t>
            </a:r>
            <a:endParaRPr lang="ru-RU" sz="2400" dirty="0"/>
          </a:p>
        </p:txBody>
      </p:sp>
      <p:graphicFrame>
        <p:nvGraphicFramePr>
          <p:cNvPr id="18" name="Диаграмма 17" descr="секторная диаграмма">
            <a:extLst>
              <a:ext uri="{FF2B5EF4-FFF2-40B4-BE49-F238E27FC236}">
                <a16:creationId xmlns="" xmlns:a16="http://schemas.microsoft.com/office/drawing/2014/main" id="{E75D642E-3030-47F3-ABEA-72B7B47C6E4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21110850"/>
              </p:ext>
            </p:extLst>
          </p:nvPr>
        </p:nvGraphicFramePr>
        <p:xfrm>
          <a:off x="-5819" y="1508839"/>
          <a:ext cx="4682595" cy="49008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1604396"/>
              </p:ext>
            </p:extLst>
          </p:nvPr>
        </p:nvGraphicFramePr>
        <p:xfrm>
          <a:off x="5358744" y="1994795"/>
          <a:ext cx="6458409" cy="3928928"/>
        </p:xfrm>
        <a:graphic>
          <a:graphicData uri="http://schemas.openxmlformats.org/drawingml/2006/table">
            <a:tbl>
              <a:tblPr/>
              <a:tblGrid>
                <a:gridCol w="109999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1348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8164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081642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30136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030136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467245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Виды доходов </a:t>
                      </a:r>
                    </a:p>
                  </a:txBody>
                  <a:tcPr marL="7180" marR="7180" marT="7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Муниципальные бюджеты в среднем по Московской области </a:t>
                      </a:r>
                    </a:p>
                  </a:txBody>
                  <a:tcPr marL="7180" marR="7180" marT="7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Муниципальное образование Орехово-Зуевский городской округ Московской области </a:t>
                      </a:r>
                    </a:p>
                  </a:txBody>
                  <a:tcPr marL="7180" marR="7180" marT="7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 сравнении с другими муниципальными образованиями Московской области </a:t>
                      </a:r>
                    </a:p>
                  </a:txBody>
                  <a:tcPr marL="7180" marR="7180" marT="7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1376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Муниципальное образование  городской округ Щелково Московской области </a:t>
                      </a:r>
                    </a:p>
                  </a:txBody>
                  <a:tcPr marL="7180" marR="7180" marT="7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Муниципальное образование городской округ Люберцы Московской области </a:t>
                      </a:r>
                    </a:p>
                  </a:txBody>
                  <a:tcPr marL="7180" marR="7180" marT="7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Муниципальное образование Коломенский городской округ Московской области </a:t>
                      </a:r>
                    </a:p>
                  </a:txBody>
                  <a:tcPr marL="7180" marR="7180" marT="7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08162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Всего, в том числе</a:t>
                      </a:r>
                    </a:p>
                  </a:txBody>
                  <a:tcPr marL="7180" marR="7180" marT="7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74 744,15</a:t>
                      </a:r>
                    </a:p>
                  </a:txBody>
                  <a:tcPr marL="7180" marR="7180" marT="7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39 475,56</a:t>
                      </a:r>
                    </a:p>
                  </a:txBody>
                  <a:tcPr marL="7180" marR="7180" marT="7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54 042,91</a:t>
                      </a:r>
                    </a:p>
                  </a:txBody>
                  <a:tcPr marL="7180" marR="7180" marT="7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34 345,00</a:t>
                      </a:r>
                    </a:p>
                  </a:txBody>
                  <a:tcPr marL="7180" marR="7180" marT="7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56 200,13</a:t>
                      </a:r>
                    </a:p>
                  </a:txBody>
                  <a:tcPr marL="7180" marR="7180" marT="7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2936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Налоговые и неналоговые доходы</a:t>
                      </a:r>
                    </a:p>
                  </a:txBody>
                  <a:tcPr marL="7180" marR="7180" marT="7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67 128,59</a:t>
                      </a:r>
                    </a:p>
                  </a:txBody>
                  <a:tcPr marL="7180" marR="7180" marT="7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17 273,84</a:t>
                      </a:r>
                    </a:p>
                  </a:txBody>
                  <a:tcPr marL="7180" marR="7180" marT="7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26 749,07</a:t>
                      </a:r>
                    </a:p>
                  </a:txBody>
                  <a:tcPr marL="7180" marR="7180" marT="7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16 764,00</a:t>
                      </a:r>
                    </a:p>
                  </a:txBody>
                  <a:tcPr marL="7180" marR="7180" marT="7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25 628,25</a:t>
                      </a:r>
                    </a:p>
                  </a:txBody>
                  <a:tcPr marL="7180" marR="7180" marT="7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10401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Безвозмездные поступления</a:t>
                      </a:r>
                    </a:p>
                  </a:txBody>
                  <a:tcPr marL="7180" marR="7180" marT="7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7 615,56</a:t>
                      </a:r>
                    </a:p>
                  </a:txBody>
                  <a:tcPr marL="7180" marR="7180" marT="7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22 201,72</a:t>
                      </a:r>
                    </a:p>
                  </a:txBody>
                  <a:tcPr marL="7180" marR="7180" marT="7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27 293,84</a:t>
                      </a:r>
                    </a:p>
                  </a:txBody>
                  <a:tcPr marL="7180" marR="7180" marT="7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17 581,00</a:t>
                      </a:r>
                    </a:p>
                  </a:txBody>
                  <a:tcPr marL="7180" marR="7180" marT="7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30 571,88</a:t>
                      </a:r>
                    </a:p>
                  </a:txBody>
                  <a:tcPr marL="7180" marR="7180" marT="718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0645200" y="1058400"/>
            <a:ext cx="1458000" cy="2772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</a:pPr>
            <a:r>
              <a:rPr lang="ru-RU" altLang="ru-RU" dirty="0">
                <a:solidFill>
                  <a:schemeClr val="accent3"/>
                </a:solidFill>
              </a:rPr>
              <a:t>(руб.)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8BB047D-A6CD-43AB-96F0-683C726B586B}" type="slidenum">
              <a:rPr lang="ru-RU" noProof="0" smtClean="0"/>
              <a:pPr rtl="0"/>
              <a:t>21</a:t>
            </a:fld>
            <a:endParaRPr lang="ru-RU" noProof="0" dirty="0"/>
          </a:p>
        </p:txBody>
      </p:sp>
      <p:sp>
        <p:nvSpPr>
          <p:cNvPr id="7" name="Объект 17">
            <a:extLst>
              <a:ext uri="{FF2B5EF4-FFF2-40B4-BE49-F238E27FC236}">
                <a16:creationId xmlns="" xmlns:a16="http://schemas.microsoft.com/office/drawing/2014/main" id="{0EA5A760-42A7-44A4-BACE-49A717B8883A}"/>
              </a:ext>
            </a:extLst>
          </p:cNvPr>
          <p:cNvSpPr txBox="1">
            <a:spLocks/>
          </p:cNvSpPr>
          <p:nvPr/>
        </p:nvSpPr>
        <p:spPr>
          <a:xfrm>
            <a:off x="0" y="6415315"/>
            <a:ext cx="3424688" cy="296636"/>
          </a:xfrm>
          <a:prstGeom prst="rect">
            <a:avLst/>
          </a:prstGeom>
        </p:spPr>
        <p:txBody>
          <a:bodyPr rtlCol="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ОРЕХОВО-ЗУЕВСКИЙ ГОРОДСКОЙ ОКРУГ</a:t>
            </a:r>
          </a:p>
        </p:txBody>
      </p:sp>
      <p:pic>
        <p:nvPicPr>
          <p:cNvPr id="6" name="Рисунок 5" descr="Город">
            <a:extLst>
              <a:ext uri="{FF2B5EF4-FFF2-40B4-BE49-F238E27FC236}">
                <a16:creationId xmlns="" xmlns:a16="http://schemas.microsoft.com/office/drawing/2014/main" id="{58F0BBC8-5CF9-425A-A2BC-D92F2D570E3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225391" y="3240158"/>
            <a:ext cx="707885" cy="921688"/>
          </a:xfrm>
          <a:prstGeom prst="rect">
            <a:avLst/>
          </a:prstGeom>
        </p:spPr>
      </p:pic>
      <p:pic>
        <p:nvPicPr>
          <p:cNvPr id="10" name="Рисунок 9" descr="Город">
            <a:extLst>
              <a:ext uri="{FF2B5EF4-FFF2-40B4-BE49-F238E27FC236}">
                <a16:creationId xmlns="" xmlns:a16="http://schemas.microsoft.com/office/drawing/2014/main" id="{BBA28933-8B5F-4C5F-96B6-48AFCA5FC4C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671057" y="3798362"/>
            <a:ext cx="537018" cy="537018"/>
          </a:xfrm>
          <a:prstGeom prst="rect">
            <a:avLst/>
          </a:prstGeom>
        </p:spPr>
      </p:pic>
      <p:pic>
        <p:nvPicPr>
          <p:cNvPr id="12" name="Рисунок 11" descr="Город">
            <a:extLst>
              <a:ext uri="{FF2B5EF4-FFF2-40B4-BE49-F238E27FC236}">
                <a16:creationId xmlns="" xmlns:a16="http://schemas.microsoft.com/office/drawing/2014/main" id="{0FF7B0B8-CDFD-4B56-8F79-9A42827DADA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096069" y="4104602"/>
            <a:ext cx="489808" cy="489808"/>
          </a:xfrm>
          <a:prstGeom prst="rect">
            <a:avLst/>
          </a:prstGeom>
        </p:spPr>
      </p:pic>
      <p:pic>
        <p:nvPicPr>
          <p:cNvPr id="13" name="Рисунок 12" descr="Город">
            <a:extLst>
              <a:ext uri="{FF2B5EF4-FFF2-40B4-BE49-F238E27FC236}">
                <a16:creationId xmlns="" xmlns:a16="http://schemas.microsoft.com/office/drawing/2014/main" id="{B8B01215-6FAA-4ED2-BDC4-3520B4D7EBF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=""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468548" y="4378027"/>
            <a:ext cx="427575" cy="427575"/>
          </a:xfrm>
          <a:prstGeom prst="rect">
            <a:avLst/>
          </a:prstGeom>
        </p:spPr>
      </p:pic>
      <p:pic>
        <p:nvPicPr>
          <p:cNvPr id="14" name="Рисунок 13" descr="Город">
            <a:extLst>
              <a:ext uri="{FF2B5EF4-FFF2-40B4-BE49-F238E27FC236}">
                <a16:creationId xmlns="" xmlns:a16="http://schemas.microsoft.com/office/drawing/2014/main" id="{E659068E-6AD5-4F45-B8B3-7BF314A1DFC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=""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817377" y="4667010"/>
            <a:ext cx="326632" cy="326632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="" xmlns:a16="http://schemas.microsoft.com/office/drawing/2014/main" id="{3337272D-4C89-4493-A57C-39269E81162E}"/>
              </a:ext>
            </a:extLst>
          </p:cNvPr>
          <p:cNvSpPr/>
          <p:nvPr/>
        </p:nvSpPr>
        <p:spPr>
          <a:xfrm>
            <a:off x="1138948" y="4779477"/>
            <a:ext cx="191424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/>
              <a:t>Городской округ Люберцы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="" xmlns:a16="http://schemas.microsoft.com/office/drawing/2014/main" id="{9A8BD72C-F259-49F1-B316-E41F398F5C24}"/>
              </a:ext>
            </a:extLst>
          </p:cNvPr>
          <p:cNvSpPr/>
          <p:nvPr/>
        </p:nvSpPr>
        <p:spPr>
          <a:xfrm>
            <a:off x="1863671" y="4553327"/>
            <a:ext cx="248856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/>
              <a:t>Орехово-Зуевский городской округ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="" xmlns:a16="http://schemas.microsoft.com/office/drawing/2014/main" id="{E5A975F3-794F-4B2A-9B8F-AF920FBFEE00}"/>
              </a:ext>
            </a:extLst>
          </p:cNvPr>
          <p:cNvSpPr/>
          <p:nvPr/>
        </p:nvSpPr>
        <p:spPr>
          <a:xfrm>
            <a:off x="2578549" y="4327178"/>
            <a:ext cx="187942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/>
              <a:t>Городской округ Щелково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="" xmlns:a16="http://schemas.microsoft.com/office/drawing/2014/main" id="{20F71232-CF16-43F4-B6F3-8A2C00C77F16}"/>
              </a:ext>
            </a:extLst>
          </p:cNvPr>
          <p:cNvSpPr/>
          <p:nvPr/>
        </p:nvSpPr>
        <p:spPr>
          <a:xfrm>
            <a:off x="3134212" y="4072507"/>
            <a:ext cx="217412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/>
              <a:t>Коломенский городской округ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="" xmlns:a16="http://schemas.microsoft.com/office/drawing/2014/main" id="{5B61F8FF-8BCD-44BF-91F1-C0BEFA84434D}"/>
              </a:ext>
            </a:extLst>
          </p:cNvPr>
          <p:cNvSpPr/>
          <p:nvPr/>
        </p:nvSpPr>
        <p:spPr>
          <a:xfrm>
            <a:off x="3847125" y="3347059"/>
            <a:ext cx="151161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dirty="0"/>
              <a:t>Муниципальные </a:t>
            </a:r>
          </a:p>
          <a:p>
            <a:r>
              <a:rPr lang="ru-RU" sz="1000" dirty="0"/>
              <a:t>Образования</a:t>
            </a:r>
          </a:p>
          <a:p>
            <a:r>
              <a:rPr lang="ru-RU" sz="1000" dirty="0"/>
              <a:t> в среднем </a:t>
            </a:r>
          </a:p>
          <a:p>
            <a:r>
              <a:rPr lang="ru-RU" sz="1000" dirty="0"/>
              <a:t>по Московской области</a:t>
            </a:r>
          </a:p>
        </p:txBody>
      </p:sp>
    </p:spTree>
    <p:extLst>
      <p:ext uri="{BB962C8B-B14F-4D97-AF65-F5344CB8AC3E}">
        <p14:creationId xmlns:p14="http://schemas.microsoft.com/office/powerpoint/2010/main" val="41388915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15000">
        <p15:prstTrans prst="peelOff"/>
      </p:transition>
    </mc:Choice>
    <mc:Fallback xmlns="">
      <p:transition spd="slow" advTm="15000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7959737-6B13-46AD-93F6-FE801BC76D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415" y="269824"/>
            <a:ext cx="11465169" cy="1065775"/>
          </a:xfrm>
        </p:spPr>
        <p:txBody>
          <a:bodyPr rtlCol="0"/>
          <a:lstStyle/>
          <a:p>
            <a:r>
              <a:rPr lang="ru-RU" sz="1800" i="1" dirty="0"/>
              <a:t>               </a:t>
            </a:r>
            <a:r>
              <a:rPr lang="ru-RU" sz="2400" i="1" dirty="0"/>
              <a:t>Информация об оценке налоговых льгот (налоговых расходов), предоставляемых в соответствии с решениями, принятыми на территории Орехово-Зуевского городского округа Московской области</a:t>
            </a:r>
            <a:endParaRPr lang="ru-RU" sz="2400" dirty="0"/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5776952"/>
              </p:ext>
            </p:extLst>
          </p:nvPr>
        </p:nvGraphicFramePr>
        <p:xfrm>
          <a:off x="363415" y="1657852"/>
          <a:ext cx="11095159" cy="4600073"/>
        </p:xfrm>
        <a:graphic>
          <a:graphicData uri="http://schemas.openxmlformats.org/drawingml/2006/table">
            <a:tbl>
              <a:tblPr/>
              <a:tblGrid>
                <a:gridCol w="4907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319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541850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675358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771837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771837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771837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771837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</a:tblGrid>
              <a:tr h="12703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№ п/п</a:t>
                      </a:r>
                    </a:p>
                  </a:txBody>
                  <a:tcPr marL="6743" marR="6743" marT="67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Наименование налоговой льготы</a:t>
                      </a:r>
                    </a:p>
                  </a:txBody>
                  <a:tcPr marL="6743" marR="6743" marT="67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Правовое основание</a:t>
                      </a:r>
                    </a:p>
                  </a:txBody>
                  <a:tcPr marL="6743" marR="6743" marT="67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Факт                       2019 года</a:t>
                      </a:r>
                    </a:p>
                  </a:txBody>
                  <a:tcPr marL="6743" marR="6743" marT="67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Оценка                           2020 года</a:t>
                      </a:r>
                    </a:p>
                  </a:txBody>
                  <a:tcPr marL="6743" marR="6743" marT="67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Прогноз                                               на 2021 год</a:t>
                      </a:r>
                    </a:p>
                  </a:txBody>
                  <a:tcPr marL="6743" marR="6743" marT="67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Прогноз                                      на 2022 год </a:t>
                      </a:r>
                    </a:p>
                  </a:txBody>
                  <a:tcPr marL="6743" marR="6743" marT="67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Прогноз                                               на 2023 год </a:t>
                      </a:r>
                    </a:p>
                  </a:txBody>
                  <a:tcPr marL="6743" marR="6743" marT="67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2977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6743" marR="6743" marT="67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Налог на имущество физических лиц</a:t>
                      </a:r>
                    </a:p>
                  </a:txBody>
                  <a:tcPr marL="6743" marR="6743" marT="67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Льготы в 2019г (за 2018г): решение Совета депутатов г.о. Орехово-Зуево от 19.11.2014г №35/4 (в редакции от 24.09.2015 №166/15, от 28.09.2017 №396/44, от 28.02.2018 №453/49, от 27.09.2018 №499/55, от 20.12.2018 №532/59).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Льготы в 2020г (за 2019г):  решение Совета депутатов г.о. Орехово-Зуево от 19.11.2014г №35/4 (в редакции от 24.09.2015 №166/15, от 28.09.2017 №396/44, от 28.02.2018 №453/49, от 27.09.2018 №499/55, от 20.12.2018 №532/59); решение Совета депутатов г.о. Ликино-Дулево от 15.11.2018 №189/14.                                                                                                                                                   Льготы в 2021 (за 2020г): решение Совета депутатов Орехово-Зуевского г.о. от 28.11.2019 №73/6 (в редакции от 28.05.20 №167/13).</a:t>
                      </a:r>
                    </a:p>
                  </a:txBody>
                  <a:tcPr marL="6743" marR="6743" marT="67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4 269</a:t>
                      </a:r>
                    </a:p>
                  </a:txBody>
                  <a:tcPr marL="6743" marR="6743" marT="67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10 050</a:t>
                      </a:r>
                    </a:p>
                  </a:txBody>
                  <a:tcPr marL="6743" marR="6743" marT="67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5 543</a:t>
                      </a:r>
                    </a:p>
                  </a:txBody>
                  <a:tcPr marL="6743" marR="6743" marT="67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3 696</a:t>
                      </a:r>
                    </a:p>
                  </a:txBody>
                  <a:tcPr marL="6743" marR="6743" marT="67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1 848</a:t>
                      </a:r>
                    </a:p>
                  </a:txBody>
                  <a:tcPr marL="6743" marR="6743" marT="67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8BB047D-A6CD-43AB-96F0-683C726B586B}" type="slidenum">
              <a:rPr lang="ru-RU" noProof="0" smtClean="0"/>
              <a:pPr rtl="0"/>
              <a:t>22</a:t>
            </a:fld>
            <a:endParaRPr lang="ru-RU" noProof="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0734000" y="1127473"/>
            <a:ext cx="1458000" cy="2772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dirty="0">
                <a:solidFill>
                  <a:schemeClr val="accent3"/>
                </a:solidFill>
              </a:rPr>
              <a:t>(тыс.руб.) </a:t>
            </a:r>
            <a:endParaRPr lang="ru-RU" dirty="0">
              <a:solidFill>
                <a:schemeClr val="accent3"/>
              </a:solidFill>
            </a:endParaRPr>
          </a:p>
        </p:txBody>
      </p:sp>
      <p:sp>
        <p:nvSpPr>
          <p:cNvPr id="7" name="Объект 17">
            <a:extLst>
              <a:ext uri="{FF2B5EF4-FFF2-40B4-BE49-F238E27FC236}">
                <a16:creationId xmlns="" xmlns:a16="http://schemas.microsoft.com/office/drawing/2014/main" id="{2E981C72-5A0B-49F1-929B-C6CF68C465AE}"/>
              </a:ext>
            </a:extLst>
          </p:cNvPr>
          <p:cNvSpPr txBox="1">
            <a:spLocks/>
          </p:cNvSpPr>
          <p:nvPr/>
        </p:nvSpPr>
        <p:spPr>
          <a:xfrm>
            <a:off x="0" y="6415315"/>
            <a:ext cx="3424688" cy="296636"/>
          </a:xfrm>
          <a:prstGeom prst="rect">
            <a:avLst/>
          </a:prstGeom>
        </p:spPr>
        <p:txBody>
          <a:bodyPr rtlCol="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ОРЕХОВО-ЗУЕВСКИЙ ГОРОДСКОЙ ОКРУГ</a:t>
            </a:r>
          </a:p>
        </p:txBody>
      </p:sp>
    </p:spTree>
    <p:extLst>
      <p:ext uri="{BB962C8B-B14F-4D97-AF65-F5344CB8AC3E}">
        <p14:creationId xmlns:p14="http://schemas.microsoft.com/office/powerpoint/2010/main" val="33993143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15000">
        <p15:prstTrans prst="peelOff"/>
      </p:transition>
    </mc:Choice>
    <mc:Fallback xmlns="">
      <p:transition spd="slow" advTm="15000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407682" y="1132275"/>
            <a:ext cx="2647950" cy="27024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"/>
            <a:r>
              <a:rPr lang="ru-RU" altLang="ru-RU" dirty="0">
                <a:solidFill>
                  <a:schemeClr val="tx1"/>
                </a:solidFill>
              </a:rPr>
              <a:t> </a:t>
            </a:r>
            <a:r>
              <a:rPr lang="ru-RU" altLang="ru-RU" dirty="0">
                <a:solidFill>
                  <a:schemeClr val="accent3"/>
                </a:solidFill>
              </a:rPr>
              <a:t>продолжение </a:t>
            </a:r>
            <a:r>
              <a:rPr lang="ru-RU" dirty="0">
                <a:solidFill>
                  <a:schemeClr val="accent3"/>
                </a:solidFill>
              </a:rPr>
              <a:t>(тыс. руб.)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9730552"/>
              </p:ext>
            </p:extLst>
          </p:nvPr>
        </p:nvGraphicFramePr>
        <p:xfrm>
          <a:off x="130961" y="1622142"/>
          <a:ext cx="11756239" cy="920750"/>
        </p:xfrm>
        <a:graphic>
          <a:graphicData uri="http://schemas.openxmlformats.org/drawingml/2006/table">
            <a:tbl>
              <a:tblPr/>
              <a:tblGrid>
                <a:gridCol w="3918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7765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695577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58795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675994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727994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675994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662996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</a:tblGrid>
              <a:tr h="92075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№ п/п</a:t>
                      </a:r>
                    </a:p>
                  </a:txBody>
                  <a:tcPr marL="6743" marR="6743" marT="67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Наименование налоговой льготы</a:t>
                      </a:r>
                    </a:p>
                  </a:txBody>
                  <a:tcPr marL="6743" marR="6743" marT="67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Правовое основание</a:t>
                      </a:r>
                    </a:p>
                  </a:txBody>
                  <a:tcPr marL="6743" marR="6743" marT="67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Факт                       2019 года</a:t>
                      </a:r>
                    </a:p>
                  </a:txBody>
                  <a:tcPr marL="0" marR="0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Оценка                           2020 года</a:t>
                      </a:r>
                    </a:p>
                  </a:txBody>
                  <a:tcPr marL="0" marR="0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Прогноз                                               на 2021 год</a:t>
                      </a:r>
                    </a:p>
                  </a:txBody>
                  <a:tcPr marL="0" marR="0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Прогноз                                      на 2022 год </a:t>
                      </a:r>
                    </a:p>
                  </a:txBody>
                  <a:tcPr marL="0" marR="0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Прогноз                                               на 2023 год </a:t>
                      </a:r>
                    </a:p>
                  </a:txBody>
                  <a:tcPr marL="0" marR="0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9193055"/>
              </p:ext>
            </p:extLst>
          </p:nvPr>
        </p:nvGraphicFramePr>
        <p:xfrm>
          <a:off x="130962" y="2542892"/>
          <a:ext cx="11756238" cy="3786471"/>
        </p:xfrm>
        <a:graphic>
          <a:graphicData uri="http://schemas.openxmlformats.org/drawingml/2006/table">
            <a:tbl>
              <a:tblPr/>
              <a:tblGrid>
                <a:gridCol w="3918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7765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695577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58795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675994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727994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675994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662996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</a:tblGrid>
              <a:tr h="3411383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6743" marR="6743" marT="67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Земельный налог</a:t>
                      </a:r>
                    </a:p>
                  </a:txBody>
                  <a:tcPr marL="6743" marR="6743" marT="67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Льготы в 2019г (за 2018г ): решение Совета депутатов г.о. Орехово-Зуево от 19.11.2014г №36/4 (в редакции от 29.01.2015 №79/7, от 23.04.2015 №120/10, от 02.06.2015 №132/12, от 24.09.2015 №165/15, от 25.02.2016 №216/21, от 30.11.2017 №416/46, от 28.02.18 №454/49, от 27.09.2018г №498/55); решение Совета депутатов г.п. Куровское от 13.11.2014  №49/12 (в редакции от 25.12.2015  №62/14 , от 25.02.2016 N 4/1); решение Совета депутатов с.п Дороховское от 15.08.2017   №18/4; решение Совета депутатов с.п. Белавинское от 18.10.2017  №28/12; решение Совета депутатов с.п. Горское от 16.11.2017  №27/10; решение Совета депутатов с.п. Давыдовское от 24.10.2017  №28/13; решение Совета депутатов с.п. Ильинское от 25.10.2017  №23/11 (в редакции от 27.12.17 № 34/14); решение Совета депутатов с.п. Новинское от 24.11.2017 № 37/15; решение Совета депутатов г.п. Дрезна от 01.11.2017 №33/12; решение Совета депутатов с.п. Соболевское от 26.10.2017 № 16/10; решение Совета депутатов г.п. Ликино-Дулево от 18.10.2017  № 76/13. Льготы в 2020г (за 2019г ): решение Совета депутатов городского округа Орехово-Зуево от 19.11.2014г №36/4 (в редакции от 29.01.2015 №79/7, от 23.04.2015 №120/10, от 02.06.2015 №132/12, от 24.09.2015 №165/15, от 25.02.2016 №216/21, от 30.11.2017 №416/46, от 28.02.2018 №454/49, от 27.09.2018 №498/55); решение Совета депутатов г.о. Ликино-Дулево от 15.11.2018 №190/14. Льготы в 2021г (за 2020г ):  решение Совета депутатов Орехово-Зуевского г.о.  от 28.11.2019 №72/6  (в редакции от 26.12.19 №101/7, от 28.05.20 №166/13). </a:t>
                      </a:r>
                    </a:p>
                  </a:txBody>
                  <a:tcPr marL="6743" marR="6743" marT="67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2 505</a:t>
                      </a:r>
                    </a:p>
                  </a:txBody>
                  <a:tcPr marL="6743" marR="6743" marT="67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16 786</a:t>
                      </a:r>
                    </a:p>
                  </a:txBody>
                  <a:tcPr marL="6743" marR="6743" marT="67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2 868</a:t>
                      </a:r>
                    </a:p>
                  </a:txBody>
                  <a:tcPr marL="6743" marR="6743" marT="67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2 739</a:t>
                      </a:r>
                    </a:p>
                  </a:txBody>
                  <a:tcPr marL="6743" marR="6743" marT="67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2 605</a:t>
                      </a:r>
                    </a:p>
                  </a:txBody>
                  <a:tcPr marL="6743" marR="6743" marT="67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5088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743" marR="6743" marT="67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ИТОГО налоговых льгот, предоставляемых в соответствии с решениями, принятыми на территории Орехово-Зуевского городского округа</a:t>
                      </a:r>
                    </a:p>
                  </a:txBody>
                  <a:tcPr marL="6743" marR="6743" marT="67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6 774</a:t>
                      </a:r>
                    </a:p>
                  </a:txBody>
                  <a:tcPr marL="6743" marR="6743" marT="67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26 836</a:t>
                      </a:r>
                    </a:p>
                  </a:txBody>
                  <a:tcPr marL="6743" marR="6743" marT="67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8 411</a:t>
                      </a:r>
                    </a:p>
                  </a:txBody>
                  <a:tcPr marL="6743" marR="6743" marT="67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6 435</a:t>
                      </a:r>
                    </a:p>
                  </a:txBody>
                  <a:tcPr marL="6743" marR="6743" marT="67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4 453</a:t>
                      </a:r>
                    </a:p>
                  </a:txBody>
                  <a:tcPr marL="6743" marR="6743" marT="67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8BB047D-A6CD-43AB-96F0-683C726B586B}" type="slidenum">
              <a:rPr lang="ru-RU" noProof="0" smtClean="0"/>
              <a:pPr rtl="0"/>
              <a:t>23</a:t>
            </a:fld>
            <a:endParaRPr lang="ru-RU" noProof="0" dirty="0"/>
          </a:p>
        </p:txBody>
      </p:sp>
      <p:sp>
        <p:nvSpPr>
          <p:cNvPr id="10" name="Заголовок 1">
            <a:extLst>
              <a:ext uri="{FF2B5EF4-FFF2-40B4-BE49-F238E27FC236}">
                <a16:creationId xmlns="" xmlns:a16="http://schemas.microsoft.com/office/drawing/2014/main" id="{F7959737-6B13-46AD-93F6-FE801BC76D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368" y="298108"/>
            <a:ext cx="11875960" cy="1037492"/>
          </a:xfrm>
        </p:spPr>
        <p:txBody>
          <a:bodyPr rtlCol="0"/>
          <a:lstStyle/>
          <a:p>
            <a:r>
              <a:rPr lang="ru-RU" sz="1800" i="1" dirty="0"/>
              <a:t>                    </a:t>
            </a:r>
            <a:r>
              <a:rPr lang="ru-RU" sz="2400" i="1" dirty="0"/>
              <a:t>Информация об оценке налоговых льгот (налоговых расходов), предоставляемых в соответствии с решениями, принятыми на территории Орехово-Зуевского городского округа Московской области</a:t>
            </a:r>
            <a:endParaRPr lang="ru-RU" sz="2400" dirty="0"/>
          </a:p>
        </p:txBody>
      </p:sp>
      <p:sp>
        <p:nvSpPr>
          <p:cNvPr id="8" name="Объект 17">
            <a:extLst>
              <a:ext uri="{FF2B5EF4-FFF2-40B4-BE49-F238E27FC236}">
                <a16:creationId xmlns="" xmlns:a16="http://schemas.microsoft.com/office/drawing/2014/main" id="{D22BEC26-ADCE-4701-ACD9-EB1F3D9E0376}"/>
              </a:ext>
            </a:extLst>
          </p:cNvPr>
          <p:cNvSpPr txBox="1">
            <a:spLocks/>
          </p:cNvSpPr>
          <p:nvPr/>
        </p:nvSpPr>
        <p:spPr>
          <a:xfrm>
            <a:off x="0" y="6415315"/>
            <a:ext cx="3424688" cy="296636"/>
          </a:xfrm>
          <a:prstGeom prst="rect">
            <a:avLst/>
          </a:prstGeom>
        </p:spPr>
        <p:txBody>
          <a:bodyPr rtlCol="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ОРЕХОВО-ЗУЕВСКИЙ ГОРОДСКОЙ ОКРУГ</a:t>
            </a:r>
          </a:p>
        </p:txBody>
      </p:sp>
    </p:spTree>
    <p:extLst>
      <p:ext uri="{BB962C8B-B14F-4D97-AF65-F5344CB8AC3E}">
        <p14:creationId xmlns:p14="http://schemas.microsoft.com/office/powerpoint/2010/main" val="20780184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15000">
        <p15:prstTrans prst="peelOff"/>
      </p:transition>
    </mc:Choice>
    <mc:Fallback xmlns="">
      <p:transition spd="slow" advTm="15000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3415" y="346509"/>
            <a:ext cx="11680303" cy="1039529"/>
          </a:xfrm>
        </p:spPr>
        <p:txBody>
          <a:bodyPr/>
          <a:lstStyle/>
          <a:p>
            <a:r>
              <a:rPr lang="ru-RU" sz="2400" i="1" dirty="0"/>
              <a:t>            Информация о ставках налогов предоставляемых в соответствии с решениями, принятыми на территории Орехово-Зуевского городского округа Московской области</a:t>
            </a:r>
            <a:endParaRPr lang="ru-RU" sz="24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8BB047D-A6CD-43AB-96F0-683C726B586B}" type="slidenum">
              <a:rPr lang="ru-RU" noProof="0" smtClean="0"/>
              <a:pPr rtl="0"/>
              <a:t>24</a:t>
            </a:fld>
            <a:endParaRPr lang="ru-RU" noProof="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8130752"/>
              </p:ext>
            </p:extLst>
          </p:nvPr>
        </p:nvGraphicFramePr>
        <p:xfrm>
          <a:off x="115331" y="1520613"/>
          <a:ext cx="11928388" cy="5228775"/>
        </p:xfrm>
        <a:graphic>
          <a:graphicData uri="http://schemas.openxmlformats.org/drawingml/2006/table">
            <a:tbl>
              <a:tblPr/>
              <a:tblGrid>
                <a:gridCol w="2965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9144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79083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865089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27569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28765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№ п/п</a:t>
                      </a:r>
                    </a:p>
                  </a:txBody>
                  <a:tcPr marL="3765" marR="3765" marT="37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налога</a:t>
                      </a:r>
                    </a:p>
                  </a:txBody>
                  <a:tcPr marL="3765" marR="3765" marT="37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Ставка процента</a:t>
                      </a:r>
                    </a:p>
                  </a:txBody>
                  <a:tcPr marL="3765" marR="3765" marT="37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Область применения</a:t>
                      </a:r>
                    </a:p>
                  </a:txBody>
                  <a:tcPr marL="3765" marR="3765" marT="3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Документ</a:t>
                      </a:r>
                    </a:p>
                  </a:txBody>
                  <a:tcPr marL="3765" marR="3765" marT="3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87654">
                <a:tc rowSpan="9">
                  <a:txBody>
                    <a:bodyPr/>
                    <a:lstStyle/>
                    <a:p>
                      <a:pPr algn="ctr" fontAlgn="ctr"/>
                      <a:r>
                        <a:rPr lang="ru-RU" sz="9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3765" marR="3765" marT="3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9">
                  <a:txBody>
                    <a:bodyPr/>
                    <a:lstStyle/>
                    <a:p>
                      <a:pPr algn="ctr" fontAlgn="ctr"/>
                      <a:r>
                        <a:rPr lang="ru-RU" sz="9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Земельный налог</a:t>
                      </a:r>
                    </a:p>
                  </a:txBody>
                  <a:tcPr marL="3765" marR="3765" marT="3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9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0,3</a:t>
                      </a:r>
                    </a:p>
                  </a:txBody>
                  <a:tcPr marL="3765" marR="3765" marT="3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ru-RU" sz="9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земельные участки отнесенные к землям сельскохозяйственного назначения или к землям в составе зон сельскохозяйственного использования в населенных пунктах и используемых для сельскохозяйственного производства;</a:t>
                      </a:r>
                    </a:p>
                  </a:txBody>
                  <a:tcPr marL="3765" marR="3765" marT="37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9">
                  <a:txBody>
                    <a:bodyPr/>
                    <a:lstStyle/>
                    <a:p>
                      <a:pPr algn="ctr" fontAlgn="ctr"/>
                      <a:r>
                        <a:rPr lang="ru-RU" sz="9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Решение Совета Депутатов городского округа № 72/6 от 28.11.2019 "О земельном налоге"</a:t>
                      </a:r>
                    </a:p>
                  </a:txBody>
                  <a:tcPr marL="3765" marR="3765" marT="3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7179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ru-RU" sz="9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земельные участки занятые жилищным фондом и объектами инженерной инфраструктуры жилищно-коммунального комплекса (за исключением доли в праве на земельный участок, приходящейся на объект, не относящийся к жилищному фонду и к объектам инженерной инфраструктуры жилищно-коммунального комплекса) или приобретенных (предоставленных) для жилищного строительства (за исключением земельных участков, приобретенных (предоставленных) для индивидуального жилищного строительства, используемых в предпринимательской деятельности);</a:t>
                      </a:r>
                    </a:p>
                  </a:txBody>
                  <a:tcPr marL="3765" marR="3765" marT="37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2970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ru-RU" sz="9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земельные участки не используемые в предпринимательской деятельности, приобретенных (предоставленных) для ведения личного подсобного хозяйства, садоводства или огородничества, а также земельных участков общего назначения, предусмотренных Федеральным законом от 29 июля 2017 года №217-ФЗ «О ведении гражданами садоводства и огородничества для собственных нужд и о внесении изменений в отдельные законодательные акты Российской Федерации»;</a:t>
                      </a:r>
                    </a:p>
                  </a:txBody>
                  <a:tcPr marL="3765" marR="3765" marT="37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8765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ru-RU" sz="9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земельные участки ограниченные в обороте в соответствии с законодательством Российской Федерации, предоставленных для обеспечения обороны, безопасности и таможенных нужд.</a:t>
                      </a:r>
                    </a:p>
                  </a:txBody>
                  <a:tcPr marL="3765" marR="3765" marT="37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8765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3765" marR="3765" marT="3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ru-RU" sz="9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отношении земельных участков, занятых предприятиями торговли и бытового обслуживания, расположенных в населенных пунктах с численностью проживающего населения менее 500 человек</a:t>
                      </a:r>
                    </a:p>
                  </a:txBody>
                  <a:tcPr marL="3765" marR="3765" marT="37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8765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9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1,5</a:t>
                      </a:r>
                    </a:p>
                  </a:txBody>
                  <a:tcPr marL="3765" marR="3765" marT="3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ru-RU" sz="9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отнесенных к землям сельскохозяйственного назначения или к землям в составе зон сельскохозяйственного использования в населенных пунктах и не используемых для сельскохозяйственного производства</a:t>
                      </a:r>
                    </a:p>
                  </a:txBody>
                  <a:tcPr marL="3765" marR="3765" marT="37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4558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ru-RU" sz="9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приобретенных (предоставленных) для индивидуального жилищного строительства, используемых в предпринимательской деятельности</a:t>
                      </a:r>
                    </a:p>
                  </a:txBody>
                  <a:tcPr marL="3765" marR="3765" marT="37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7770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ru-RU" sz="9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приобретенных (предоставленных) для ведения личного подсобного хозяйства, садоводства или огородничества, используемых в предпринимательской деятельности</a:t>
                      </a:r>
                    </a:p>
                  </a:txBody>
                  <a:tcPr marL="3765" marR="3765" marT="37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14558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ru-RU" sz="9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прочих земельных участков.</a:t>
                      </a:r>
                    </a:p>
                  </a:txBody>
                  <a:tcPr marL="3765" marR="3765" marT="37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145582">
                <a:tc rowSpan="13">
                  <a:txBody>
                    <a:bodyPr/>
                    <a:lstStyle/>
                    <a:p>
                      <a:pPr algn="ctr" fontAlgn="ctr"/>
                      <a:r>
                        <a:rPr lang="ru-RU" sz="9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3765" marR="3765" marT="3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13">
                  <a:txBody>
                    <a:bodyPr/>
                    <a:lstStyle/>
                    <a:p>
                      <a:pPr algn="ctr" fontAlgn="ctr"/>
                      <a:r>
                        <a:rPr lang="ru-RU" sz="9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Налог на имущество физических лиц</a:t>
                      </a:r>
                    </a:p>
                  </a:txBody>
                  <a:tcPr marL="3765" marR="3765" marT="3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3765" marR="3765" marT="3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ru-RU" sz="9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Объекты налогообложения, кадастровая стоимость каждого из которых превышает 300 млн.рублей</a:t>
                      </a:r>
                    </a:p>
                  </a:txBody>
                  <a:tcPr marL="3765" marR="3765" marT="37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13">
                  <a:txBody>
                    <a:bodyPr/>
                    <a:lstStyle/>
                    <a:p>
                      <a:pPr algn="ctr" fontAlgn="ctr"/>
                      <a:r>
                        <a:rPr lang="ru-RU" sz="9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Решение Совета Депутатов городского округа № 73/6 от 28.11.2019 "О налоге на имущество физических лиц"</a:t>
                      </a:r>
                    </a:p>
                  </a:txBody>
                  <a:tcPr marL="3765" marR="3765" marT="3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14558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9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Объекты налогообложения, кадастровая стоимость каждого из которых не превышает 300 млн.рублей:</a:t>
                      </a:r>
                    </a:p>
                  </a:txBody>
                  <a:tcPr marL="3765" marR="3765" marT="37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14558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</a:t>
                      </a:r>
                    </a:p>
                  </a:txBody>
                  <a:tcPr marL="3765" marR="3765" marT="37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ru-RU" sz="9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Квартиры, части квартир, комнаты </a:t>
                      </a:r>
                    </a:p>
                  </a:txBody>
                  <a:tcPr marL="3765" marR="3765" marT="37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14558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ru-RU" sz="9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0,3</a:t>
                      </a:r>
                    </a:p>
                  </a:txBody>
                  <a:tcPr marL="3765" marR="3765" marT="3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ru-RU" sz="9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Жилые дома, части жилых домов </a:t>
                      </a:r>
                    </a:p>
                  </a:txBody>
                  <a:tcPr marL="3765" marR="3765" marT="37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14558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ru-RU" sz="9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Объекты незавершенного строительства в случае, если проектируемым назначением таких объектов является жилой дом </a:t>
                      </a:r>
                    </a:p>
                  </a:txBody>
                  <a:tcPr marL="3765" marR="3765" marT="37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  <a:tr h="14558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ru-RU" sz="9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Единые недвижимые комплексы, в состав которых входит хотя бы один жилой дом </a:t>
                      </a:r>
                    </a:p>
                  </a:txBody>
                  <a:tcPr marL="3765" marR="3765" marT="37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15"/>
                  </a:ext>
                </a:extLst>
              </a:tr>
              <a:tr h="14558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ru-RU" sz="9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Гаражи и машино-места, в том числе расположенные в объектах налогообложения</a:t>
                      </a:r>
                    </a:p>
                  </a:txBody>
                  <a:tcPr marL="3765" marR="3765" marT="37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16"/>
                  </a:ext>
                </a:extLst>
              </a:tr>
              <a:tr h="28765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ru-RU" sz="9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Хозяйственные строения или сооружения, площадь каждого из которых не превышает 50 квадратных метров и которые расположены на земельных участках для ведения личного подсобного хозяйства, огородничества, садоводства или индивидуального жилищного строительства </a:t>
                      </a:r>
                    </a:p>
                  </a:txBody>
                  <a:tcPr marL="3765" marR="3765" marT="37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17"/>
                  </a:ext>
                </a:extLst>
              </a:tr>
              <a:tr h="28765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9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Объекты налогообложения, включенных в перечень, определяемый в соответствии с пунктом 7 статьи 378.2 Налогового кодекса Российской Федерации, в отношении объектов налогообложения, предусмотренных абзацем вторым пункта 10 статьи 378.2 Налогового кодекса Российской Федерации:</a:t>
                      </a:r>
                    </a:p>
                  </a:txBody>
                  <a:tcPr marL="3765" marR="3765" marT="37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18"/>
                  </a:ext>
                </a:extLst>
              </a:tr>
              <a:tr h="14558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1,8</a:t>
                      </a:r>
                    </a:p>
                  </a:txBody>
                  <a:tcPr marL="3765" marR="3765" marT="3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в 2021 году</a:t>
                      </a:r>
                    </a:p>
                  </a:txBody>
                  <a:tcPr marL="3765" marR="3765" marT="3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19"/>
                  </a:ext>
                </a:extLst>
              </a:tr>
              <a:tr h="14558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1,9</a:t>
                      </a:r>
                    </a:p>
                  </a:txBody>
                  <a:tcPr marL="3765" marR="3765" marT="3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в 2022 году</a:t>
                      </a:r>
                    </a:p>
                  </a:txBody>
                  <a:tcPr marL="3765" marR="3765" marT="3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20"/>
                  </a:ext>
                </a:extLst>
              </a:tr>
              <a:tr h="14558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3765" marR="3765" marT="3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в 2023 году и последующие годы</a:t>
                      </a:r>
                    </a:p>
                  </a:txBody>
                  <a:tcPr marL="3765" marR="3765" marT="3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21"/>
                  </a:ext>
                </a:extLst>
              </a:tr>
              <a:tr h="14558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0,5</a:t>
                      </a:r>
                    </a:p>
                  </a:txBody>
                  <a:tcPr marL="3765" marR="3765" marT="3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ru-RU" sz="9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Прочие объекты налогообложения </a:t>
                      </a:r>
                    </a:p>
                  </a:txBody>
                  <a:tcPr marL="3765" marR="3765" marT="37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22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15000">
        <p15:prstTrans prst="peelOff"/>
      </p:transition>
    </mc:Choice>
    <mc:Fallback xmlns="">
      <p:transition spd="slow" advTm="15000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>
            <a:extLst>
              <a:ext uri="{FF2B5EF4-FFF2-40B4-BE49-F238E27FC236}">
                <a16:creationId xmlns="" xmlns:a16="http://schemas.microsoft.com/office/drawing/2014/main" id="{59A41760-72CD-4C84-9570-EE30C51264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0" y="2055726"/>
            <a:ext cx="5327650" cy="3092744"/>
          </a:xfrm>
        </p:spPr>
        <p:txBody>
          <a:bodyPr rtlCol="0"/>
          <a:lstStyle/>
          <a:p>
            <a:pPr indent="628650">
              <a:spcBef>
                <a:spcPts val="0"/>
              </a:spcBef>
            </a:pPr>
            <a:r>
              <a:rPr lang="ru-RU" dirty="0"/>
              <a:t>Основные направления бюджетной политики  являются основой бюджетного планирования, обеспечения рационального и эффективного использования бюджетных средств, повышения качества управления муниципальными финансами.</a:t>
            </a:r>
          </a:p>
          <a:p>
            <a:pPr indent="628650">
              <a:spcBef>
                <a:spcPts val="0"/>
              </a:spcBef>
            </a:pPr>
            <a:r>
              <a:rPr lang="ru-RU" dirty="0"/>
              <a:t>Главными целями бюджетной политики являются: обеспечение социальной и экономической стабильности, сбалансированности и устойчивости бюджета Орехово-Зуевского  городского округа Московской области.   </a:t>
            </a:r>
          </a:p>
          <a:p>
            <a:endParaRPr lang="ru-RU" dirty="0"/>
          </a:p>
          <a:p>
            <a:endParaRPr lang="ru-RU" dirty="0"/>
          </a:p>
          <a:p>
            <a:pPr rtl="0"/>
            <a:endParaRPr lang="ru-RU" dirty="0"/>
          </a:p>
        </p:txBody>
      </p:sp>
      <p:sp>
        <p:nvSpPr>
          <p:cNvPr id="10" name="Объект 9">
            <a:extLst>
              <a:ext uri="{FF2B5EF4-FFF2-40B4-BE49-F238E27FC236}">
                <a16:creationId xmlns="" xmlns:a16="http://schemas.microsoft.com/office/drawing/2014/main" id="{7A487B60-F261-45EC-9627-5E612430FDA4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363414" y="6462713"/>
            <a:ext cx="3584471" cy="228373"/>
          </a:xfrm>
        </p:spPr>
        <p:txBody>
          <a:bodyPr rtlCol="0"/>
          <a:lstStyle/>
          <a:p>
            <a:pPr rtl="0"/>
            <a:r>
              <a:rPr lang="ru-RU" dirty="0"/>
              <a:t>Орехово-Зуевский городской округ</a:t>
            </a:r>
          </a:p>
        </p:txBody>
      </p:sp>
      <p:pic>
        <p:nvPicPr>
          <p:cNvPr id="10242" name="Picture 2" descr="Поздравление с Днём города Орехово-Зуево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7650" y="0"/>
            <a:ext cx="916308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981226" y="6729434"/>
            <a:ext cx="2214564" cy="1285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8BB047D-A6CD-43AB-96F0-683C726B586B}" type="slidenum">
              <a:rPr lang="ru-RU" noProof="0" smtClean="0"/>
              <a:pPr rtl="0"/>
              <a:t>25</a:t>
            </a:fld>
            <a:endParaRPr lang="ru-RU" noProof="0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46C77286-EA71-4570-BC5B-EB5BBA7E6A2A}"/>
              </a:ext>
            </a:extLst>
          </p:cNvPr>
          <p:cNvSpPr/>
          <p:nvPr/>
        </p:nvSpPr>
        <p:spPr>
          <a:xfrm>
            <a:off x="256039" y="110295"/>
            <a:ext cx="481557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latin typeface="+mj-lt"/>
              </a:rPr>
              <a:t>ОСНОВНЫЕ ЗАДАЧИ И ПРИОРИТЕТЫ БЮДЖЕТНОЙ ПОЛИТИКИ ОРЕХОВО-ЗУЕВСКОГО ГОРОДСКОГО ОКРУГА МОСКОВСКОЙ ОБЛАСТИ НА 2021 ГОД И НА ПЛАНОВЫЙ ПЕРИОД 2022 И 2023 ГОДОВ</a:t>
            </a:r>
          </a:p>
        </p:txBody>
      </p:sp>
    </p:spTree>
    <p:extLst>
      <p:ext uri="{BB962C8B-B14F-4D97-AF65-F5344CB8AC3E}">
        <p14:creationId xmlns:p14="http://schemas.microsoft.com/office/powerpoint/2010/main" val="1577093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15000">
        <p15:prstTrans prst="peelOff"/>
      </p:transition>
    </mc:Choice>
    <mc:Fallback xmlns="">
      <p:transition spd="slow" advTm="15000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>
            <a:extLst>
              <a:ext uri="{FF2B5EF4-FFF2-40B4-BE49-F238E27FC236}">
                <a16:creationId xmlns="" xmlns:a16="http://schemas.microsoft.com/office/drawing/2014/main" id="{E68E31FD-BE74-4CB3-A5A5-652148351F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4136"/>
            <a:ext cx="10515600" cy="1317914"/>
          </a:xfrm>
        </p:spPr>
        <p:txBody>
          <a:bodyPr rtlCol="0"/>
          <a:lstStyle/>
          <a:p>
            <a:r>
              <a:rPr lang="ru-RU" sz="3200" dirty="0"/>
              <a:t>Бюджетная политика в 2021-2023 годах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10" name="Текст 9">
            <a:extLst>
              <a:ext uri="{FF2B5EF4-FFF2-40B4-BE49-F238E27FC236}">
                <a16:creationId xmlns="" xmlns:a16="http://schemas.microsoft.com/office/drawing/2014/main" id="{939EAE20-443B-4528-BBD6-32BD19163C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14313" y="5311178"/>
            <a:ext cx="11858624" cy="1318223"/>
          </a:xfrm>
        </p:spPr>
        <p:txBody>
          <a:bodyPr rtlCol="0"/>
          <a:lstStyle/>
          <a:p>
            <a:r>
              <a:rPr lang="ru-RU" dirty="0"/>
              <a:t>Бюджетная политика в 2021-2023 годах в части расходов местного бюджета отвечает принципам консервативного бюджетного планирования и направлена на дальнейшее повышение эффективности расходов бюджета.</a:t>
            </a:r>
          </a:p>
          <a:p>
            <a:endParaRPr lang="ru-RU" dirty="0"/>
          </a:p>
        </p:txBody>
      </p:sp>
      <p:pic>
        <p:nvPicPr>
          <p:cNvPr id="11" name="Picture 6" descr="Орехово-Зуевский городской округ | OK.RU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2" b="662"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8BB047D-A6CD-43AB-96F0-683C726B586B}" type="slidenum">
              <a:rPr lang="ru-RU" noProof="0" smtClean="0"/>
              <a:pPr rtl="0"/>
              <a:t>26</a:t>
            </a:fld>
            <a:endParaRPr lang="ru-RU" noProof="0" dirty="0"/>
          </a:p>
        </p:txBody>
      </p:sp>
      <p:sp>
        <p:nvSpPr>
          <p:cNvPr id="6" name="Объект 17">
            <a:extLst>
              <a:ext uri="{FF2B5EF4-FFF2-40B4-BE49-F238E27FC236}">
                <a16:creationId xmlns="" xmlns:a16="http://schemas.microsoft.com/office/drawing/2014/main" id="{EA5AF192-4C5C-4A3A-A98C-C2B2225DCE39}"/>
              </a:ext>
            </a:extLst>
          </p:cNvPr>
          <p:cNvSpPr txBox="1">
            <a:spLocks/>
          </p:cNvSpPr>
          <p:nvPr/>
        </p:nvSpPr>
        <p:spPr>
          <a:xfrm>
            <a:off x="0" y="6415315"/>
            <a:ext cx="3424688" cy="296636"/>
          </a:xfrm>
          <a:prstGeom prst="rect">
            <a:avLst/>
          </a:prstGeom>
        </p:spPr>
        <p:txBody>
          <a:bodyPr rtlCol="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ОРЕХОВО-ЗУЕВСКИЙ ГОРОДСКОЙ ОКРУГ</a:t>
            </a:r>
          </a:p>
        </p:txBody>
      </p:sp>
    </p:spTree>
    <p:extLst>
      <p:ext uri="{BB962C8B-B14F-4D97-AF65-F5344CB8AC3E}">
        <p14:creationId xmlns:p14="http://schemas.microsoft.com/office/powerpoint/2010/main" val="20073243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8000">
        <p15:prstTrans prst="peelOff"/>
      </p:transition>
    </mc:Choice>
    <mc:Fallback xmlns="">
      <p:transition spd="slow" advTm="8000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="" xmlns:a16="http://schemas.microsoft.com/office/drawing/2014/main" id="{402C0A42-6D1B-4B6E-959B-1609A38258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 sz="2800" i="1" dirty="0"/>
              <a:t>Основными направлениями бюджетной политики в области расходов являются:</a:t>
            </a:r>
            <a:endParaRPr lang="ru-RU" sz="2800" dirty="0"/>
          </a:p>
        </p:txBody>
      </p:sp>
      <p:sp>
        <p:nvSpPr>
          <p:cNvPr id="5" name="Объект 4">
            <a:extLst>
              <a:ext uri="{FF2B5EF4-FFF2-40B4-BE49-F238E27FC236}">
                <a16:creationId xmlns="" xmlns:a16="http://schemas.microsoft.com/office/drawing/2014/main" id="{BDE42C9A-B4DC-4A46-A073-8421E387B2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76735" y="3297237"/>
            <a:ext cx="4377015" cy="1308101"/>
          </a:xfrm>
        </p:spPr>
        <p:txBody>
          <a:bodyPr rtlCol="0"/>
          <a:lstStyle/>
          <a:p>
            <a:pPr marL="0" indent="809625" algn="just">
              <a:buNone/>
            </a:pPr>
            <a:r>
              <a:rPr lang="ru-RU" dirty="0"/>
              <a:t>Основная цель бюджетной политики – обеспечение устойчивого повышения благосостояния населения Орехово-Зуевского городского округа Московской области, динамичного развития экономики муниципального образования в долгосрочной перспективе.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7" name="Рисунок 6"/>
          <p:cNvSpPr>
            <a:spLocks noGrp="1"/>
          </p:cNvSpPr>
          <p:nvPr>
            <p:ph type="pic" sz="quarter" idx="15"/>
          </p:nvPr>
        </p:nvSpPr>
        <p:spPr>
          <a:xfrm>
            <a:off x="469045" y="0"/>
            <a:ext cx="5210175" cy="6858000"/>
          </a:xfrm>
        </p:spPr>
      </p:sp>
      <p:pic>
        <p:nvPicPr>
          <p:cNvPr id="1026" name="Picture 2" descr="https://pbs.twimg.com/media/DiipTjHXUAAXIsH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57" r="36078"/>
          <a:stretch/>
        </p:blipFill>
        <p:spPr bwMode="auto">
          <a:xfrm>
            <a:off x="469045" y="-10758"/>
            <a:ext cx="5275539" cy="6868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8BB047D-A6CD-43AB-96F0-683C726B586B}" type="slidenum">
              <a:rPr lang="ru-RU" noProof="0" smtClean="0"/>
              <a:pPr rtl="0"/>
              <a:t>27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8396286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10000">
        <p15:prstTrans prst="peelOff"/>
      </p:transition>
    </mc:Choice>
    <mc:Fallback xmlns="">
      <p:transition spd="slow" advTm="10000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93D22C0-3CE1-4FA1-9604-2CFDBC95D0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7392" y="928617"/>
            <a:ext cx="5445369" cy="1321952"/>
          </a:xfrm>
        </p:spPr>
        <p:txBody>
          <a:bodyPr rtlCol="0"/>
          <a:lstStyle/>
          <a:p>
            <a:r>
              <a:rPr lang="ru-RU" sz="2800" i="1" dirty="0"/>
              <a:t>Основные направления бюджетной политики в области расходов</a:t>
            </a:r>
            <a:br>
              <a:rPr lang="ru-RU" sz="2800" i="1" dirty="0"/>
            </a:br>
            <a:r>
              <a:rPr lang="ru-RU" sz="2800" i="1" dirty="0"/>
              <a:t>        </a:t>
            </a:r>
            <a:endParaRPr lang="ru-RU" sz="2800" dirty="0"/>
          </a:p>
        </p:txBody>
      </p:sp>
      <p:sp>
        <p:nvSpPr>
          <p:cNvPr id="9" name="Объект 17">
            <a:extLst>
              <a:ext uri="{FF2B5EF4-FFF2-40B4-BE49-F238E27FC236}">
                <a16:creationId xmlns="" xmlns:a16="http://schemas.microsoft.com/office/drawing/2014/main" id="{16AB4084-5C09-D047-AB9C-BB58097252DB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155575" y="6459083"/>
            <a:ext cx="3453842" cy="238579"/>
          </a:xfrm>
        </p:spPr>
        <p:txBody>
          <a:bodyPr rtlCol="0"/>
          <a:lstStyle/>
          <a:p>
            <a:pPr rtl="0"/>
            <a:r>
              <a:rPr lang="ru-RU" dirty="0"/>
              <a:t>Орехово-Зуевский городской округ</a:t>
            </a:r>
          </a:p>
        </p:txBody>
      </p:sp>
      <p:sp>
        <p:nvSpPr>
          <p:cNvPr id="14" name="AutoShape 18" descr="Шукач | Въездной знак &quot;Демихово&quot; в д.Демихово (г.о. Орехово-Зуево,  Московская область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5" name="Рисунок 4"/>
          <p:cNvSpPr>
            <a:spLocks noGrp="1"/>
          </p:cNvSpPr>
          <p:nvPr>
            <p:ph type="pic" sz="quarter" idx="15"/>
          </p:nvPr>
        </p:nvSpPr>
        <p:spPr/>
      </p:sp>
      <p:pic>
        <p:nvPicPr>
          <p:cNvPr id="13322" name="Picture 10" descr="Пункты приема макулатуры. Пункты приема макулатуры Орехово-Зуево: цены,  адреса, телефоны"/>
          <p:cNvPicPr>
            <a:picLocks noGrp="1" noChangeAspect="1" noChangeArrowheads="1"/>
          </p:cNvPicPr>
          <p:nvPr>
            <p:ph type="pic" sz="quarter" idx="17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65" b="14065"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6" name="Picture 14" descr="газосиликатные блоки Орехово-Зуево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855" b="137"/>
          <a:stretch/>
        </p:blipFill>
        <p:spPr bwMode="auto">
          <a:xfrm>
            <a:off x="5893192" y="-38163"/>
            <a:ext cx="3483529" cy="4168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rasfokus.ru/images/photos/medium/8a06cefac55d5cc7b0e01507f48e737e.jpg"/>
          <p:cNvPicPr>
            <a:picLocks noGrp="1" noChangeAspect="1" noChangeArrowheads="1"/>
          </p:cNvPicPr>
          <p:nvPr>
            <p:ph type="pic" sz="quarter" idx="16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48" r="29448"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8BB047D-A6CD-43AB-96F0-683C726B586B}" type="slidenum">
              <a:rPr lang="ru-RU" noProof="0" smtClean="0"/>
              <a:pPr rtl="0"/>
              <a:t>28</a:t>
            </a:fld>
            <a:endParaRPr lang="ru-RU" noProof="0" dirty="0"/>
          </a:p>
        </p:txBody>
      </p:sp>
      <p:sp>
        <p:nvSpPr>
          <p:cNvPr id="7" name="Выноска: стрелка вниз 6">
            <a:extLst>
              <a:ext uri="{FF2B5EF4-FFF2-40B4-BE49-F238E27FC236}">
                <a16:creationId xmlns="" xmlns:a16="http://schemas.microsoft.com/office/drawing/2014/main" id="{1D47E30A-1200-4CAF-B088-03DE9772A05D}"/>
              </a:ext>
            </a:extLst>
          </p:cNvPr>
          <p:cNvSpPr/>
          <p:nvPr/>
        </p:nvSpPr>
        <p:spPr>
          <a:xfrm>
            <a:off x="4523814" y="6503860"/>
            <a:ext cx="2317894" cy="315068"/>
          </a:xfrm>
          <a:prstGeom prst="downArrowCallou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/>
              <a:t>Продолжение на следующем слайде</a:t>
            </a:r>
          </a:p>
        </p:txBody>
      </p:sp>
      <p:sp>
        <p:nvSpPr>
          <p:cNvPr id="8" name="Объект 7">
            <a:extLst>
              <a:ext uri="{FF2B5EF4-FFF2-40B4-BE49-F238E27FC236}">
                <a16:creationId xmlns="" xmlns:a16="http://schemas.microsoft.com/office/drawing/2014/main" id="{23346293-70EF-417C-BC86-501E2F9AF7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7392" y="2401004"/>
            <a:ext cx="5083175" cy="3952421"/>
          </a:xfrm>
        </p:spPr>
        <p:txBody>
          <a:bodyPr/>
          <a:lstStyle/>
          <a:p>
            <a:pPr marL="0" indent="714375">
              <a:buNone/>
            </a:pPr>
            <a:r>
              <a:rPr lang="ru-RU" sz="1400" dirty="0"/>
              <a:t>Основными направлениями бюджетной политики, как и в предыдущие годы, являются:</a:t>
            </a:r>
          </a:p>
          <a:p>
            <a:r>
              <a:rPr lang="ru-RU" sz="1400" dirty="0"/>
              <a:t>-  повышение эффективности бюджетных расходов;</a:t>
            </a:r>
          </a:p>
          <a:p>
            <a:r>
              <a:rPr lang="ru-RU" sz="1400" dirty="0"/>
              <a:t>-  исполнение принятых социальных обязательств;</a:t>
            </a:r>
          </a:p>
          <a:p>
            <a:r>
              <a:rPr lang="ru-RU" sz="1400" dirty="0"/>
              <a:t>- финансовое обеспечение реализации приоритетных для муниципалитета задач;</a:t>
            </a:r>
          </a:p>
          <a:p>
            <a:r>
              <a:rPr lang="ru-RU" sz="1400" dirty="0"/>
              <a:t>- повышение открытости и доступности муниципальных услуг для населения и организаций, сокращение сроков оказания муниципальных услуг, в том числе по принципу «одного окна» и в электронном виде, вовлечение населения и организаций в процесс оценки качества муниципальных услуг;</a:t>
            </a:r>
          </a:p>
          <a:p>
            <a:r>
              <a:rPr lang="ru-RU" sz="1400" dirty="0"/>
              <a:t>- увеличение инвестиционной составляющей расходов бюджета, повышение инвестиционной привлекательности, обеспечивающей стратегическое развитие городского округа;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856461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15000">
        <p15:prstTrans prst="peelOff"/>
      </p:transition>
    </mc:Choice>
    <mc:Fallback xmlns="">
      <p:transition spd="slow" advTm="15000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="" xmlns:a16="http://schemas.microsoft.com/office/drawing/2014/main" id="{E98DCA46-603B-4178-8707-30E192CE6B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416" y="0"/>
            <a:ext cx="11465168" cy="1037492"/>
          </a:xfrm>
        </p:spPr>
        <p:txBody>
          <a:bodyPr rtlCol="0"/>
          <a:lstStyle/>
          <a:p>
            <a:r>
              <a:rPr lang="ru-RU" sz="2800" i="1" dirty="0"/>
              <a:t>          Основными направлениями бюджетной политики в области расходов являются :    </a:t>
            </a:r>
            <a:endParaRPr lang="ru-RU" sz="2800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8BB047D-A6CD-43AB-96F0-683C726B586B}" type="slidenum">
              <a:rPr lang="ru-RU" noProof="0" smtClean="0"/>
              <a:pPr rtl="0"/>
              <a:t>29</a:t>
            </a:fld>
            <a:endParaRPr lang="ru-RU" noProof="0" dirty="0"/>
          </a:p>
        </p:txBody>
      </p:sp>
      <p:sp>
        <p:nvSpPr>
          <p:cNvPr id="7" name="Объект 17">
            <a:extLst>
              <a:ext uri="{FF2B5EF4-FFF2-40B4-BE49-F238E27FC236}">
                <a16:creationId xmlns="" xmlns:a16="http://schemas.microsoft.com/office/drawing/2014/main" id="{ABC1D7B2-9473-4433-B3BE-B2816584821D}"/>
              </a:ext>
            </a:extLst>
          </p:cNvPr>
          <p:cNvSpPr txBox="1">
            <a:spLocks/>
          </p:cNvSpPr>
          <p:nvPr/>
        </p:nvSpPr>
        <p:spPr>
          <a:xfrm>
            <a:off x="0" y="6415315"/>
            <a:ext cx="3424688" cy="296636"/>
          </a:xfrm>
          <a:prstGeom prst="rect">
            <a:avLst/>
          </a:prstGeom>
        </p:spPr>
        <p:txBody>
          <a:bodyPr rtlCol="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ОРЕХОВО-ЗУЕВСКИЙ ГОРОДСКОЙ ОКРУГ</a:t>
            </a:r>
          </a:p>
        </p:txBody>
      </p:sp>
      <p:sp>
        <p:nvSpPr>
          <p:cNvPr id="8" name="Объект 7">
            <a:extLst>
              <a:ext uri="{FF2B5EF4-FFF2-40B4-BE49-F238E27FC236}">
                <a16:creationId xmlns="" xmlns:a16="http://schemas.microsoft.com/office/drawing/2014/main" id="{6DCBE163-532E-4F43-81C3-DEC95FB56074}"/>
              </a:ext>
            </a:extLst>
          </p:cNvPr>
          <p:cNvSpPr txBox="1">
            <a:spLocks/>
          </p:cNvSpPr>
          <p:nvPr/>
        </p:nvSpPr>
        <p:spPr>
          <a:xfrm>
            <a:off x="639398" y="1673991"/>
            <a:ext cx="5083175" cy="453630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dirty="0"/>
              <a:t>- обеспечение открытости и прозрачности бюджетного процесса;</a:t>
            </a:r>
          </a:p>
          <a:p>
            <a:r>
              <a:rPr lang="ru-RU" sz="1400" dirty="0"/>
              <a:t>-  поддержание умеренной долговой нагрузки на бюджет городского округа. </a:t>
            </a:r>
            <a:r>
              <a:rPr lang="ru-RU" sz="1400" b="1" dirty="0"/>
              <a:t>   </a:t>
            </a:r>
            <a:endParaRPr lang="ru-RU" sz="1400" dirty="0"/>
          </a:p>
          <a:p>
            <a:r>
              <a:rPr lang="ru-RU" sz="1400" b="1" dirty="0"/>
              <a:t>            </a:t>
            </a:r>
            <a:r>
              <a:rPr lang="ru-RU" sz="1400" dirty="0"/>
              <a:t>- определение четких приоритетов использования бюджетных средств с учетом текущей экономической ситуации, в том числе при планировании бюджетных ассигнований детально оценивать содержание муниципальных программ, соразмерив объемы их финансового обеспечения с реальными возможностями местного бюджета;</a:t>
            </a:r>
          </a:p>
          <a:p>
            <a:r>
              <a:rPr lang="ru-RU" sz="1400" dirty="0"/>
              <a:t>-реализация приоритетных проектов, учитывая объединение управленческих решений и бюджетных ассигнований на финансовое обеспечение программных мероприятий, обеспечивающих максимальный вклад в достижение ключевых показателей по соответствующим направлениям;</a:t>
            </a:r>
          </a:p>
          <a:p>
            <a:r>
              <a:rPr lang="ru-RU" sz="1400" dirty="0"/>
              <a:t>-применение нормативов материально-технического обеспечения органов местного самоуправления и муниципальных казенных учреждений при планировании бюджетных ассигнований;</a:t>
            </a:r>
          </a:p>
          <a:p>
            <a:endParaRPr lang="ru-RU" sz="1400" dirty="0"/>
          </a:p>
          <a:p>
            <a:pPr algn="just"/>
            <a:endParaRPr lang="ru-RU" dirty="0"/>
          </a:p>
        </p:txBody>
      </p:sp>
      <p:sp>
        <p:nvSpPr>
          <p:cNvPr id="9" name="Объект 7">
            <a:extLst>
              <a:ext uri="{FF2B5EF4-FFF2-40B4-BE49-F238E27FC236}">
                <a16:creationId xmlns="" xmlns:a16="http://schemas.microsoft.com/office/drawing/2014/main" id="{17A72BD4-C306-401D-9EDD-4AD878109F6E}"/>
              </a:ext>
            </a:extLst>
          </p:cNvPr>
          <p:cNvSpPr txBox="1">
            <a:spLocks/>
          </p:cNvSpPr>
          <p:nvPr/>
        </p:nvSpPr>
        <p:spPr>
          <a:xfrm>
            <a:off x="6543796" y="1673991"/>
            <a:ext cx="5083175" cy="453630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dirty="0"/>
              <a:t>- снижение неэффективных расходов из местного бюджета, обеспечение исполнения гарантированных расходных обязательств, одновременный пересмотр бюджетных затрат на закупку товаров, работ и услуг для муниципальных нужд и нужд муниципальных учреждений, объемов субсидий из местного бюджета иным некоммерческим организациям, юридическим лицам (кроме муниципальных учреждений), индивидуальным предпринимателям, а также иных возможных к сокращению расходов;</a:t>
            </a:r>
          </a:p>
          <a:p>
            <a:r>
              <a:rPr lang="ru-RU" sz="1400" dirty="0"/>
              <a:t>- повышение эффективности функционирования контрактной системы в части совершенствования системы организации закупок товаров, работ, услуг для обеспечения муниципальных нужд;</a:t>
            </a:r>
          </a:p>
          <a:p>
            <a:r>
              <a:rPr lang="ru-RU" sz="1400" dirty="0"/>
              <a:t>- увязка муниципальных заданий на оказание муниципальных услуг с целями муниципальных программ;</a:t>
            </a:r>
          </a:p>
          <a:p>
            <a:r>
              <a:rPr lang="ru-RU" sz="1400" dirty="0"/>
              <a:t>- повышение ответственности муниципальных учреждений за выполнение муниципальных заданий;</a:t>
            </a:r>
          </a:p>
          <a:p>
            <a:r>
              <a:rPr lang="ru-RU" sz="1400" dirty="0"/>
              <a:t>- обеспечение выполнения целевых показателей, предусмотренных в муниципальных программах.</a:t>
            </a:r>
          </a:p>
          <a:p>
            <a:endParaRPr lang="ru-RU" sz="1400" dirty="0"/>
          </a:p>
          <a:p>
            <a:pPr algn="just"/>
            <a:endParaRPr lang="ru-RU" dirty="0"/>
          </a:p>
        </p:txBody>
      </p:sp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BD05D85A-2557-462C-A66C-FF9D9625FD2F}"/>
              </a:ext>
            </a:extLst>
          </p:cNvPr>
          <p:cNvSpPr/>
          <p:nvPr/>
        </p:nvSpPr>
        <p:spPr>
          <a:xfrm>
            <a:off x="4563373" y="-8628"/>
            <a:ext cx="2318400" cy="19840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95823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23000">
        <p15:prstTrans prst="peelOff"/>
      </p:transition>
    </mc:Choice>
    <mc:Fallback xmlns="">
      <p:transition spd="slow" advTm="23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>
            <a:extLst>
              <a:ext uri="{FF2B5EF4-FFF2-40B4-BE49-F238E27FC236}">
                <a16:creationId xmlns="" xmlns:a16="http://schemas.microsoft.com/office/drawing/2014/main" id="{B0607DA8-6843-427B-8234-C58238E1E5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8417" y="-131230"/>
            <a:ext cx="4468698" cy="1292373"/>
          </a:xfrm>
        </p:spPr>
        <p:txBody>
          <a:bodyPr rtlCol="0"/>
          <a:lstStyle/>
          <a:p>
            <a:pPr rtl="0"/>
            <a:r>
              <a:rPr lang="ru-RU" sz="3200" dirty="0"/>
              <a:t>Основные понятия и термины</a:t>
            </a:r>
          </a:p>
        </p:txBody>
      </p:sp>
      <p:sp>
        <p:nvSpPr>
          <p:cNvPr id="8" name="Текст 7">
            <a:extLst>
              <a:ext uri="{FF2B5EF4-FFF2-40B4-BE49-F238E27FC236}">
                <a16:creationId xmlns="" xmlns:a16="http://schemas.microsoft.com/office/drawing/2014/main" id="{59A41760-72CD-4C84-9570-EE30C51264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94519" y="1683629"/>
            <a:ext cx="4596493" cy="3490742"/>
          </a:xfrm>
        </p:spPr>
        <p:txBody>
          <a:bodyPr rtlCol="0"/>
          <a:lstStyle/>
          <a:p>
            <a:pPr rtl="0"/>
            <a:r>
              <a:rPr lang="ru-RU" b="1" dirty="0"/>
              <a:t>Бюджет</a:t>
            </a:r>
            <a:r>
              <a:rPr lang="ru-RU" dirty="0"/>
              <a:t> – это план доходов и расходов на определенный период.</a:t>
            </a:r>
          </a:p>
          <a:p>
            <a:pPr rtl="0"/>
            <a:r>
              <a:rPr lang="ru-RU" b="1" dirty="0"/>
              <a:t>Доходы бюджета </a:t>
            </a:r>
            <a:r>
              <a:rPr lang="ru-RU" dirty="0"/>
              <a:t>– поступающие в бюджет денежные средства.</a:t>
            </a:r>
          </a:p>
          <a:p>
            <a:pPr rtl="0"/>
            <a:r>
              <a:rPr lang="ru-RU" b="1" dirty="0"/>
              <a:t>Расходы бюджета </a:t>
            </a:r>
            <a:r>
              <a:rPr lang="ru-RU" dirty="0"/>
              <a:t>– выплачиваемые из бюджета денежные средства.</a:t>
            </a:r>
          </a:p>
          <a:p>
            <a:pPr rtl="0"/>
            <a:r>
              <a:rPr lang="ru-RU" b="1" dirty="0"/>
              <a:t>Профицит бюджета </a:t>
            </a:r>
            <a:r>
              <a:rPr lang="ru-RU" dirty="0"/>
              <a:t>– превышение доходов бюджета над его расходами.</a:t>
            </a:r>
          </a:p>
          <a:p>
            <a:pPr rtl="0"/>
            <a:r>
              <a:rPr lang="ru-RU" b="1" dirty="0"/>
              <a:t>Дефицит бюджета </a:t>
            </a:r>
            <a:r>
              <a:rPr lang="ru-RU" dirty="0"/>
              <a:t>– превышение расходов бюджета над его доходами.</a:t>
            </a:r>
          </a:p>
          <a:p>
            <a:pPr rtl="0"/>
            <a:endParaRPr lang="ru-RU" dirty="0"/>
          </a:p>
        </p:txBody>
      </p:sp>
      <p:sp>
        <p:nvSpPr>
          <p:cNvPr id="10" name="Объект 9">
            <a:extLst>
              <a:ext uri="{FF2B5EF4-FFF2-40B4-BE49-F238E27FC236}">
                <a16:creationId xmlns="" xmlns:a16="http://schemas.microsoft.com/office/drawing/2014/main" id="{7A487B60-F261-45EC-9627-5E612430FDA4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363414" y="6462713"/>
            <a:ext cx="3584471" cy="228373"/>
          </a:xfrm>
        </p:spPr>
        <p:txBody>
          <a:bodyPr rtlCol="0"/>
          <a:lstStyle/>
          <a:p>
            <a:pPr rtl="0"/>
            <a:r>
              <a:rPr lang="ru-RU" dirty="0"/>
              <a:t>Орехово-Зуевский городской округ</a:t>
            </a:r>
          </a:p>
        </p:txBody>
      </p:sp>
      <p:sp>
        <p:nvSpPr>
          <p:cNvPr id="4" name="Рисунок 3"/>
          <p:cNvSpPr>
            <a:spLocks noGrp="1"/>
          </p:cNvSpPr>
          <p:nvPr>
            <p:ph type="pic" sz="quarter" idx="13"/>
          </p:nvPr>
        </p:nvSpPr>
        <p:spPr/>
      </p:sp>
      <p:pic>
        <p:nvPicPr>
          <p:cNvPr id="4098" name="Picture 2" descr="https://xn--80adc5apbv8i.xn--p1ai/attachments/Image/Orehovo-Zuevo.jpg?1555683315218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56" b="501"/>
          <a:stretch/>
        </p:blipFill>
        <p:spPr bwMode="auto">
          <a:xfrm>
            <a:off x="5316488" y="1"/>
            <a:ext cx="6892155" cy="6860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8BB047D-A6CD-43AB-96F0-683C726B586B}" type="slidenum">
              <a:rPr lang="ru-RU" noProof="0" smtClean="0"/>
              <a:pPr rtl="0"/>
              <a:t>3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4041520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15000">
        <p15:prstTrans prst="peelOff"/>
      </p:transition>
    </mc:Choice>
    <mc:Fallback xmlns="">
      <p:transition spd="slow" advTm="15000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="" xmlns:a16="http://schemas.microsoft.com/office/drawing/2014/main" id="{E98DCA46-603B-4178-8707-30E192CE6B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415" y="188912"/>
            <a:ext cx="11465168" cy="887109"/>
          </a:xfrm>
        </p:spPr>
        <p:txBody>
          <a:bodyPr rtlCol="0"/>
          <a:lstStyle/>
          <a:p>
            <a:r>
              <a:rPr lang="ru-RU" sz="2800" i="1" dirty="0"/>
              <a:t>          Ключевые направления бюджетной политики в области расходов</a:t>
            </a:r>
            <a:endParaRPr lang="ru-RU" sz="2800" dirty="0"/>
          </a:p>
        </p:txBody>
      </p:sp>
      <p:sp>
        <p:nvSpPr>
          <p:cNvPr id="8" name="Объект 17">
            <a:extLst>
              <a:ext uri="{FF2B5EF4-FFF2-40B4-BE49-F238E27FC236}">
                <a16:creationId xmlns="" xmlns:a16="http://schemas.microsoft.com/office/drawing/2014/main" id="{16AB4084-5C09-D047-AB9C-BB58097252DB}"/>
              </a:ext>
            </a:extLst>
          </p:cNvPr>
          <p:cNvSpPr txBox="1">
            <a:spLocks/>
          </p:cNvSpPr>
          <p:nvPr/>
        </p:nvSpPr>
        <p:spPr>
          <a:xfrm>
            <a:off x="88032" y="6210099"/>
            <a:ext cx="3830638" cy="354012"/>
          </a:xfrm>
          <a:prstGeom prst="rect">
            <a:avLst/>
          </a:prstGeom>
        </p:spPr>
        <p:txBody>
          <a:bodyPr rtlCol="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400" b="1" cap="all" dirty="0">
                <a:solidFill>
                  <a:schemeClr val="accent3"/>
                </a:solidFill>
              </a:rPr>
              <a:t>Орехово-Зуевский городской округ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8BB047D-A6CD-43AB-96F0-683C726B586B}" type="slidenum">
              <a:rPr lang="ru-RU" noProof="0" smtClean="0"/>
              <a:pPr rtl="0"/>
              <a:t>30</a:t>
            </a:fld>
            <a:endParaRPr lang="ru-RU" noProof="0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B0A83EA6-6205-4CDE-B448-2D0B06326499}"/>
              </a:ext>
            </a:extLst>
          </p:cNvPr>
          <p:cNvSpPr/>
          <p:nvPr/>
        </p:nvSpPr>
        <p:spPr>
          <a:xfrm>
            <a:off x="5598544" y="1932168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 </a:t>
            </a:r>
            <a:endParaRPr lang="ru-RU" i="1" dirty="0"/>
          </a:p>
        </p:txBody>
      </p:sp>
      <p:sp>
        <p:nvSpPr>
          <p:cNvPr id="10" name="Текст 9">
            <a:extLst>
              <a:ext uri="{FF2B5EF4-FFF2-40B4-BE49-F238E27FC236}">
                <a16:creationId xmlns="" xmlns:a16="http://schemas.microsoft.com/office/drawing/2014/main" id="{99739FDB-5C03-4F88-BC48-B0D3F090D408}"/>
              </a:ext>
            </a:extLst>
          </p:cNvPr>
          <p:cNvSpPr txBox="1">
            <a:spLocks/>
          </p:cNvSpPr>
          <p:nvPr/>
        </p:nvSpPr>
        <p:spPr>
          <a:xfrm>
            <a:off x="2581124" y="3216651"/>
            <a:ext cx="5235128" cy="3407583"/>
          </a:xfrm>
          <a:prstGeom prst="rect">
            <a:avLst/>
          </a:prstGeom>
        </p:spPr>
        <p:txBody>
          <a:bodyPr rtlCol="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</p:txBody>
      </p:sp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ECA1578F-0CAD-49A6-BCD0-AE7CDC930482}"/>
              </a:ext>
            </a:extLst>
          </p:cNvPr>
          <p:cNvSpPr/>
          <p:nvPr/>
        </p:nvSpPr>
        <p:spPr>
          <a:xfrm>
            <a:off x="794200" y="2785725"/>
            <a:ext cx="537946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" panose="020B0604020202020204" pitchFamily="34" charset="0"/>
                <a:ea typeface="Times New Roman" panose="02020603050405020304" pitchFamily="18" charset="0"/>
              </a:rPr>
              <a:t> Анализ эффективности бюджетных расходов в разрезе основных мероприятий муниципальных программ, а также выработка согласованной позиции по их корректировке и перераспределению объемов финансирования в пользу тех мероприятий, которые отвечают критериям наибольшей эффективности, являются ключевыми направлениями</a:t>
            </a:r>
            <a:endParaRPr lang="ru-RU" dirty="0"/>
          </a:p>
        </p:txBody>
      </p:sp>
      <p:pic>
        <p:nvPicPr>
          <p:cNvPr id="7" name="Рисунок 6" descr="Контрольный список">
            <a:extLst>
              <a:ext uri="{FF2B5EF4-FFF2-40B4-BE49-F238E27FC236}">
                <a16:creationId xmlns="" xmlns:a16="http://schemas.microsoft.com/office/drawing/2014/main" id="{53C68B72-DEDC-404C-8ED1-8357772364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156" y="2192071"/>
            <a:ext cx="990600" cy="990600"/>
          </a:xfrm>
          <a:prstGeom prst="rect">
            <a:avLst/>
          </a:prstGeom>
        </p:spPr>
      </p:pic>
      <p:pic>
        <p:nvPicPr>
          <p:cNvPr id="4098" name="Picture 2" descr="В Подмосковье появился Орехово‐Зуевский городской округ - РИА Новости,  14.03.2019">
            <a:extLst>
              <a:ext uri="{FF2B5EF4-FFF2-40B4-BE49-F238E27FC236}">
                <a16:creationId xmlns="" xmlns:a16="http://schemas.microsoft.com/office/drawing/2014/main" id="{AD8167FB-2B8C-4FD6-86B3-6B31442A1CD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91" r="1084"/>
          <a:stretch/>
        </p:blipFill>
        <p:spPr bwMode="auto">
          <a:xfrm>
            <a:off x="6713659" y="1447943"/>
            <a:ext cx="4743450" cy="5410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70996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10000">
        <p15:prstTrans prst="peelOff"/>
      </p:transition>
    </mc:Choice>
    <mc:Fallback xmlns="">
      <p:transition spd="slow" advTm="10000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CAF209E-D17D-4F20-A6D0-C685853DE7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472" y="785323"/>
            <a:ext cx="3206261" cy="1037492"/>
          </a:xfrm>
        </p:spPr>
        <p:txBody>
          <a:bodyPr rtlCol="0"/>
          <a:lstStyle/>
          <a:p>
            <a:r>
              <a:rPr lang="ru" sz="2400" dirty="0"/>
              <a:t>расходы бюджета городского округа</a:t>
            </a:r>
            <a:r>
              <a:rPr lang="ru" dirty="0"/>
              <a:t/>
            </a:r>
            <a:br>
              <a:rPr lang="ru" dirty="0"/>
            </a:br>
            <a:endParaRPr lang="ru-RU" dirty="0"/>
          </a:p>
        </p:txBody>
      </p:sp>
      <p:sp>
        <p:nvSpPr>
          <p:cNvPr id="19" name="Текст 18">
            <a:extLst>
              <a:ext uri="{FF2B5EF4-FFF2-40B4-BE49-F238E27FC236}">
                <a16:creationId xmlns="" xmlns:a16="http://schemas.microsoft.com/office/drawing/2014/main" id="{4DBB6E2A-723F-48F4-9592-AC166B8A2562}"/>
              </a:ext>
            </a:extLst>
          </p:cNvPr>
          <p:cNvSpPr>
            <a:spLocks noGrp="1"/>
          </p:cNvSpPr>
          <p:nvPr>
            <p:ph type="body" idx="20"/>
          </p:nvPr>
        </p:nvSpPr>
        <p:spPr>
          <a:xfrm>
            <a:off x="4080986" y="785323"/>
            <a:ext cx="6944563" cy="483417"/>
          </a:xfrm>
        </p:spPr>
        <p:txBody>
          <a:bodyPr rtlCol="0"/>
          <a:lstStyle/>
          <a:p>
            <a:pPr algn="ctr"/>
            <a:r>
              <a:rPr lang="ru-RU" sz="2800" dirty="0">
                <a:solidFill>
                  <a:schemeClr val="tx2">
                    <a:lumMod val="40000"/>
                    <a:lumOff val="60000"/>
                  </a:schemeClr>
                </a:solidFill>
              </a:rPr>
              <a:t>СТРУКТУРА РАСХОДОВ БЮДЖЕТА</a:t>
            </a:r>
            <a:r>
              <a:rPr lang="ru-RU" dirty="0"/>
              <a:t>. </a:t>
            </a:r>
          </a:p>
        </p:txBody>
      </p:sp>
      <p:sp>
        <p:nvSpPr>
          <p:cNvPr id="18" name="Объект 17">
            <a:extLst>
              <a:ext uri="{FF2B5EF4-FFF2-40B4-BE49-F238E27FC236}">
                <a16:creationId xmlns="" xmlns:a16="http://schemas.microsoft.com/office/drawing/2014/main" id="{CD6CEFA7-5AB5-47CF-83D8-F5F3DF38D2AF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-1" y="6415315"/>
            <a:ext cx="3569677" cy="296636"/>
          </a:xfrm>
        </p:spPr>
        <p:txBody>
          <a:bodyPr rtlCol="0"/>
          <a:lstStyle/>
          <a:p>
            <a:pPr rtl="0"/>
            <a:r>
              <a:rPr lang="ru-RU" dirty="0"/>
              <a:t>Орехово-зуевский городской округ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50300" y="2565236"/>
            <a:ext cx="356967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30"/>
              </a:spcAft>
              <a:defRPr/>
            </a:pPr>
            <a:r>
              <a:rPr lang="ru" b="1" dirty="0"/>
              <a:t>РАСХОДЫ БЮДЖЕТА -</a:t>
            </a:r>
            <a:r>
              <a:rPr lang="ru-RU" dirty="0"/>
              <a:t>выплачиваемые из бюджета  денежные средства, за исключением средств, являющихся источниками финансирования дефицита бюджета</a:t>
            </a:r>
            <a:endParaRPr lang="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8BB047D-A6CD-43AB-96F0-683C726B586B}" type="slidenum">
              <a:rPr lang="ru-RU" noProof="0" smtClean="0"/>
              <a:pPr rtl="0"/>
              <a:t>31</a:t>
            </a:fld>
            <a:endParaRPr lang="ru-RU" noProof="0" dirty="0"/>
          </a:p>
        </p:txBody>
      </p:sp>
      <p:graphicFrame>
        <p:nvGraphicFramePr>
          <p:cNvPr id="10" name="Схема 9">
            <a:extLst>
              <a:ext uri="{FF2B5EF4-FFF2-40B4-BE49-F238E27FC236}">
                <a16:creationId xmlns="" xmlns:a16="http://schemas.microsoft.com/office/drawing/2014/main" id="{3A9BB5C4-8C16-4446-B46C-4DAC11B8E5F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88584909"/>
              </p:ext>
            </p:extLst>
          </p:nvPr>
        </p:nvGraphicFramePr>
        <p:xfrm>
          <a:off x="3806907" y="2236851"/>
          <a:ext cx="8124255" cy="29066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1202531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15000">
        <p15:prstTrans prst="peelOff"/>
      </p:transition>
    </mc:Choice>
    <mc:Fallback xmlns="">
      <p:transition spd="slow" advTm="15000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Овал 10">
            <a:extLst>
              <a:ext uri="{FF2B5EF4-FFF2-40B4-BE49-F238E27FC236}">
                <a16:creationId xmlns="" xmlns:a16="http://schemas.microsoft.com/office/drawing/2014/main" id="{22175611-D70A-468B-B5DC-8196B41906EE}"/>
              </a:ext>
            </a:extLst>
          </p:cNvPr>
          <p:cNvSpPr/>
          <p:nvPr/>
        </p:nvSpPr>
        <p:spPr>
          <a:xfrm>
            <a:off x="10561982" y="5268239"/>
            <a:ext cx="1630018" cy="1550689"/>
          </a:xfrm>
          <a:prstGeom prst="ellipse">
            <a:avLst/>
          </a:prstGeom>
          <a:noFill/>
          <a:ln w="158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Овал 12">
            <a:extLst>
              <a:ext uri="{FF2B5EF4-FFF2-40B4-BE49-F238E27FC236}">
                <a16:creationId xmlns="" xmlns:a16="http://schemas.microsoft.com/office/drawing/2014/main" id="{731DA8E7-1F7D-4DB9-8FC2-5E6BAB6A3D6A}"/>
              </a:ext>
            </a:extLst>
          </p:cNvPr>
          <p:cNvSpPr/>
          <p:nvPr/>
        </p:nvSpPr>
        <p:spPr>
          <a:xfrm>
            <a:off x="8940652" y="4165180"/>
            <a:ext cx="2600293" cy="2653748"/>
          </a:xfrm>
          <a:prstGeom prst="ellipse">
            <a:avLst/>
          </a:prstGeom>
          <a:noFill/>
          <a:ln w="158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Номер слайда 2">
            <a:extLst>
              <a:ext uri="{FF2B5EF4-FFF2-40B4-BE49-F238E27FC236}">
                <a16:creationId xmlns="" xmlns:a16="http://schemas.microsoft.com/office/drawing/2014/main" id="{B32A2273-BA52-4983-BECF-51FE003F43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8BB047D-A6CD-43AB-96F0-683C726B586B}" type="slidenum">
              <a:rPr lang="ru-RU" noProof="0" smtClean="0"/>
              <a:pPr rtl="0"/>
              <a:t>32</a:t>
            </a:fld>
            <a:endParaRPr lang="ru-RU" noProof="0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2611F991-B334-432E-9950-C65EBC386C20}"/>
              </a:ext>
            </a:extLst>
          </p:cNvPr>
          <p:cNvSpPr/>
          <p:nvPr/>
        </p:nvSpPr>
        <p:spPr>
          <a:xfrm>
            <a:off x="10645200" y="1058400"/>
            <a:ext cx="1457325" cy="27876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i="1" dirty="0">
                <a:solidFill>
                  <a:schemeClr val="accent1"/>
                </a:solidFill>
              </a:rPr>
              <a:t>(тыс. руб.) </a:t>
            </a:r>
            <a:endParaRPr lang="ru-RU" dirty="0">
              <a:solidFill>
                <a:schemeClr val="accent1"/>
              </a:solidFill>
            </a:endParaRPr>
          </a:p>
        </p:txBody>
      </p:sp>
      <p:sp>
        <p:nvSpPr>
          <p:cNvPr id="10" name="Выноска: стрелка вниз 9">
            <a:extLst>
              <a:ext uri="{FF2B5EF4-FFF2-40B4-BE49-F238E27FC236}">
                <a16:creationId xmlns="" xmlns:a16="http://schemas.microsoft.com/office/drawing/2014/main" id="{C78F093C-B349-4FFB-85ED-116DD79F8B01}"/>
              </a:ext>
            </a:extLst>
          </p:cNvPr>
          <p:cNvSpPr/>
          <p:nvPr/>
        </p:nvSpPr>
        <p:spPr>
          <a:xfrm>
            <a:off x="4523814" y="6503860"/>
            <a:ext cx="2317894" cy="315068"/>
          </a:xfrm>
          <a:prstGeom prst="downArrowCallou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/>
              <a:t>Продолжение на следующем слайде</a:t>
            </a:r>
          </a:p>
        </p:txBody>
      </p:sp>
      <p:sp>
        <p:nvSpPr>
          <p:cNvPr id="9" name="Заголовок 1">
            <a:extLst>
              <a:ext uri="{FF2B5EF4-FFF2-40B4-BE49-F238E27FC236}">
                <a16:creationId xmlns="" xmlns:a16="http://schemas.microsoft.com/office/drawing/2014/main" id="{EF11C5DC-52C6-4B7A-A4DC-40FE97856303}"/>
              </a:ext>
            </a:extLst>
          </p:cNvPr>
          <p:cNvSpPr txBox="1">
            <a:spLocks/>
          </p:cNvSpPr>
          <p:nvPr/>
        </p:nvSpPr>
        <p:spPr>
          <a:xfrm>
            <a:off x="344966" y="266892"/>
            <a:ext cx="11678046" cy="1037492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         </a:t>
            </a:r>
            <a:r>
              <a:rPr lang="ru-RU" sz="2400" dirty="0"/>
              <a:t>Расходы бюджета Орехово-Зуевского муниципального района по разделам и подразделам классификации расходов бюджетов на очередной 2021 год и на плановый период 2022 и 2023 годов</a:t>
            </a:r>
          </a:p>
        </p:txBody>
      </p:sp>
      <p:graphicFrame>
        <p:nvGraphicFramePr>
          <p:cNvPr id="7" name="Таблица 6">
            <a:extLst>
              <a:ext uri="{FF2B5EF4-FFF2-40B4-BE49-F238E27FC236}">
                <a16:creationId xmlns="" xmlns:a16="http://schemas.microsoft.com/office/drawing/2014/main" id="{9DC917BE-5246-4FEC-AABF-B90A28B05A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7443928"/>
              </p:ext>
            </p:extLst>
          </p:nvPr>
        </p:nvGraphicFramePr>
        <p:xfrm>
          <a:off x="150538" y="1337167"/>
          <a:ext cx="11568715" cy="51344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4045">
                  <a:extLst>
                    <a:ext uri="{9D8B030D-6E8A-4147-A177-3AD203B41FA5}">
                      <a16:colId xmlns="" xmlns:a16="http://schemas.microsoft.com/office/drawing/2014/main" val="2459605535"/>
                    </a:ext>
                  </a:extLst>
                </a:gridCol>
                <a:gridCol w="6430617">
                  <a:extLst>
                    <a:ext uri="{9D8B030D-6E8A-4147-A177-3AD203B41FA5}">
                      <a16:colId xmlns="" xmlns:a16="http://schemas.microsoft.com/office/drawing/2014/main" val="1320186000"/>
                    </a:ext>
                  </a:extLst>
                </a:gridCol>
                <a:gridCol w="1610139">
                  <a:extLst>
                    <a:ext uri="{9D8B030D-6E8A-4147-A177-3AD203B41FA5}">
                      <a16:colId xmlns="" xmlns:a16="http://schemas.microsoft.com/office/drawing/2014/main" val="2660708614"/>
                    </a:ext>
                  </a:extLst>
                </a:gridCol>
                <a:gridCol w="1411357">
                  <a:extLst>
                    <a:ext uri="{9D8B030D-6E8A-4147-A177-3AD203B41FA5}">
                      <a16:colId xmlns="" xmlns:a16="http://schemas.microsoft.com/office/drawing/2014/main" val="4256905579"/>
                    </a:ext>
                  </a:extLst>
                </a:gridCol>
                <a:gridCol w="1382557">
                  <a:extLst>
                    <a:ext uri="{9D8B030D-6E8A-4147-A177-3AD203B41FA5}">
                      <a16:colId xmlns="" xmlns:a16="http://schemas.microsoft.com/office/drawing/2014/main" val="3171496048"/>
                    </a:ext>
                  </a:extLst>
                </a:gridCol>
              </a:tblGrid>
              <a:tr h="179909"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Код</a:t>
                      </a:r>
                      <a:br>
                        <a:rPr lang="ru-RU" sz="1000" u="none" strike="noStrike" dirty="0">
                          <a:effectLst/>
                        </a:rPr>
                      </a:br>
                      <a:endParaRPr lang="ru-RU" sz="10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81" marR="5181" marT="5181" marB="0"/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Наименование раздела и подраздела</a:t>
                      </a:r>
                      <a:endParaRPr lang="ru-RU" sz="10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81" marR="5181" marT="5181" marB="0"/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Очередной финансовый 2021 год</a:t>
                      </a:r>
                      <a:endParaRPr lang="ru-RU" sz="10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81" marR="5181" marT="5181" marB="0"/>
                </a:tc>
                <a:tc gridSpan="2"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Плановый период</a:t>
                      </a:r>
                      <a:endParaRPr lang="ru-RU" sz="10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81" marR="5181" marT="5181" marB="0">
                    <a:lnB w="381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642022822"/>
                  </a:ext>
                </a:extLst>
              </a:tr>
              <a:tr h="15504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solidFill>
                            <a:schemeClr val="bg1"/>
                          </a:solidFill>
                          <a:effectLst/>
                        </a:rPr>
                        <a:t>2022 год</a:t>
                      </a:r>
                      <a:endParaRPr lang="ru-RU" sz="10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81" marR="5181" marT="5181" marB="0">
                    <a:lnL w="38100" cmpd="sng">
                      <a:noFill/>
                    </a:lnL>
                    <a:lnT w="38100" cmpd="sng">
                      <a:noFill/>
                    </a:lnT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solidFill>
                            <a:schemeClr val="bg1"/>
                          </a:solidFill>
                          <a:effectLst/>
                        </a:rPr>
                        <a:t>2023 год</a:t>
                      </a:r>
                      <a:endParaRPr lang="ru-RU" sz="10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81" marR="5181" marT="5181" marB="0">
                    <a:lnT w="38100" cmpd="sng">
                      <a:noFill/>
                    </a:lnT>
                    <a:solidFill>
                      <a:schemeClr val="bg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531213892"/>
                  </a:ext>
                </a:extLst>
              </a:tr>
              <a:tr h="115186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0100</a:t>
                      </a:r>
                      <a:endParaRPr lang="ru-RU" sz="1000" b="1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5181" marR="5181" marT="518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u="none" strike="noStrike" dirty="0">
                          <a:effectLst/>
                        </a:rPr>
                        <a:t>Общегосударственные вопросы</a:t>
                      </a:r>
                      <a:endParaRPr lang="ru-RU" sz="10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81" marR="5181" marT="5181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906 395,3  </a:t>
                      </a:r>
                      <a:endParaRPr lang="ru-RU" sz="1000" b="1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5181" marR="5181" marT="5181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774 376,3  </a:t>
                      </a:r>
                      <a:endParaRPr lang="ru-RU" sz="1000" b="1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5181" marR="5181" marT="5181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722 540,0  </a:t>
                      </a:r>
                      <a:endParaRPr lang="ru-RU" sz="1000" b="1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5181" marR="5181" marT="5181" marB="0"/>
                </a:tc>
                <a:extLst>
                  <a:ext uri="{0D108BD9-81ED-4DB2-BD59-A6C34878D82A}">
                    <a16:rowId xmlns="" xmlns:a16="http://schemas.microsoft.com/office/drawing/2014/main" val="2823259994"/>
                  </a:ext>
                </a:extLst>
              </a:tr>
              <a:tr h="312647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0102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5181" marR="5181" marT="518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u="none" strike="noStrike" dirty="0">
                          <a:effectLst/>
                        </a:rPr>
                        <a:t>Функционирование высшего должностного лица субъекта Российской Федерации и муниципального образования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81" marR="5181" marT="5181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2 435,0  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5181" marR="5181" marT="5181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2 435,0  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5181" marR="5181" marT="5181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2 435,0  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5181" marR="5181" marT="5181" marB="0"/>
                </a:tc>
                <a:extLst>
                  <a:ext uri="{0D108BD9-81ED-4DB2-BD59-A6C34878D82A}">
                    <a16:rowId xmlns="" xmlns:a16="http://schemas.microsoft.com/office/drawing/2014/main" val="1648036718"/>
                  </a:ext>
                </a:extLst>
              </a:tr>
              <a:tr h="444289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0103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5181" marR="5181" marT="518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u="none" strike="noStrike" dirty="0">
                          <a:effectLst/>
                        </a:rPr>
                        <a:t>Функционирование законодательных (представительных) органов государственной власти и представительных органов муниципальных образований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81" marR="5181" marT="5181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6 002,7  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5181" marR="5181" marT="5181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8 390,2  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5181" marR="5181" marT="5181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7 437,5  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5181" marR="5181" marT="5181" marB="0"/>
                </a:tc>
                <a:extLst>
                  <a:ext uri="{0D108BD9-81ED-4DB2-BD59-A6C34878D82A}">
                    <a16:rowId xmlns="" xmlns:a16="http://schemas.microsoft.com/office/drawing/2014/main" val="2771168554"/>
                  </a:ext>
                </a:extLst>
              </a:tr>
              <a:tr h="504624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0104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5181" marR="5181" marT="518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u="none" strike="noStrike" dirty="0">
                          <a:effectLst/>
                        </a:rPr>
                        <a:t>Функционирование Правительства Российской Федерации, высших исполнительных органов государственной власти субъектов Российской Федерации, местных администраций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81" marR="5181" marT="5181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217 581,8  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5181" marR="5181" marT="5181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230 009,9  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5181" marR="5181" marT="5181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216 457,7  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5181" marR="5181" marT="5181" marB="0"/>
                </a:tc>
                <a:extLst>
                  <a:ext uri="{0D108BD9-81ED-4DB2-BD59-A6C34878D82A}">
                    <a16:rowId xmlns="" xmlns:a16="http://schemas.microsoft.com/office/drawing/2014/main" val="532957650"/>
                  </a:ext>
                </a:extLst>
              </a:tr>
              <a:tr h="372983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0106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5181" marR="5181" marT="518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u="none" strike="noStrike" dirty="0">
                          <a:effectLst/>
                        </a:rPr>
                        <a:t>Обеспечение деятельности финансовых, налоговых и таможенных органов и органов финансового (финансово-бюджетного) надзора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81" marR="5181" marT="5181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35 741,6  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5181" marR="5181" marT="5181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39 442,7  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5181" marR="5181" marT="5181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37 378,0  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5181" marR="5181" marT="5181" marB="0"/>
                </a:tc>
                <a:extLst>
                  <a:ext uri="{0D108BD9-81ED-4DB2-BD59-A6C34878D82A}">
                    <a16:rowId xmlns="" xmlns:a16="http://schemas.microsoft.com/office/drawing/2014/main" val="1628354773"/>
                  </a:ext>
                </a:extLst>
              </a:tr>
              <a:tr h="109701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0111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5181" marR="5181" marT="518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u="none" strike="noStrike" dirty="0">
                          <a:effectLst/>
                        </a:rPr>
                        <a:t>Резервные фонды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81" marR="5181" marT="5181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2 000,0  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5181" marR="5181" marT="5181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2 000,0  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5181" marR="5181" marT="5181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2 000,0  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5181" marR="5181" marT="5181" marB="0"/>
                </a:tc>
                <a:extLst>
                  <a:ext uri="{0D108BD9-81ED-4DB2-BD59-A6C34878D82A}">
                    <a16:rowId xmlns="" xmlns:a16="http://schemas.microsoft.com/office/drawing/2014/main" val="3738585397"/>
                  </a:ext>
                </a:extLst>
              </a:tr>
              <a:tr h="109701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0113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5181" marR="5181" marT="518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u="none" strike="noStrike" dirty="0">
                          <a:effectLst/>
                        </a:rPr>
                        <a:t>Другие общегосударственные вопросы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81" marR="5181" marT="5181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642 634,2  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5181" marR="5181" marT="5181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492 098,5  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5181" marR="5181" marT="5181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456 831,8  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5181" marR="5181" marT="5181" marB="0"/>
                </a:tc>
                <a:extLst>
                  <a:ext uri="{0D108BD9-81ED-4DB2-BD59-A6C34878D82A}">
                    <a16:rowId xmlns="" xmlns:a16="http://schemas.microsoft.com/office/drawing/2014/main" val="2434627805"/>
                  </a:ext>
                </a:extLst>
              </a:tr>
              <a:tr h="100193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 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5181" marR="5181" marT="518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u="none" strike="noStrike" dirty="0">
                          <a:effectLst/>
                        </a:rPr>
                        <a:t> 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81" marR="5181" marT="5181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 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5181" marR="5181" marT="5181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 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5181" marR="5181" marT="5181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 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5181" marR="5181" marT="5181" marB="0"/>
                </a:tc>
                <a:extLst>
                  <a:ext uri="{0D108BD9-81ED-4DB2-BD59-A6C34878D82A}">
                    <a16:rowId xmlns="" xmlns:a16="http://schemas.microsoft.com/office/drawing/2014/main" val="950967406"/>
                  </a:ext>
                </a:extLst>
              </a:tr>
              <a:tr h="255238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0300</a:t>
                      </a:r>
                      <a:endParaRPr lang="ru-RU" sz="1000" b="1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5181" marR="5181" marT="518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u="none" strike="noStrike" dirty="0">
                          <a:effectLst/>
                        </a:rPr>
                        <a:t>Национальная безопасность и правоохранительная деятельность</a:t>
                      </a:r>
                      <a:endParaRPr lang="ru-RU" sz="10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81" marR="5181" marT="5181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117 243,7  </a:t>
                      </a:r>
                      <a:endParaRPr lang="ru-RU" sz="1000" b="1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5181" marR="5181" marT="5181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115 238,3  </a:t>
                      </a:r>
                      <a:endParaRPr lang="ru-RU" sz="1000" b="1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5181" marR="5181" marT="5181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96 329,2  </a:t>
                      </a:r>
                      <a:endParaRPr lang="ru-RU" sz="1000" b="1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5181" marR="5181" marT="5181" marB="0"/>
                </a:tc>
                <a:extLst>
                  <a:ext uri="{0D108BD9-81ED-4DB2-BD59-A6C34878D82A}">
                    <a16:rowId xmlns="" xmlns:a16="http://schemas.microsoft.com/office/drawing/2014/main" val="4134651388"/>
                  </a:ext>
                </a:extLst>
              </a:tr>
              <a:tr h="334588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0309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5181" marR="5181" marT="518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u="none" strike="noStrike" dirty="0">
                          <a:effectLst/>
                        </a:rPr>
                        <a:t>Гражданская оборона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81" marR="5181" marT="5181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49 778,1  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5181" marR="5181" marT="5181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57 927,3  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5181" marR="5181" marT="5181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51 605,5  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5181" marR="5181" marT="5181" marB="0"/>
                </a:tc>
                <a:extLst>
                  <a:ext uri="{0D108BD9-81ED-4DB2-BD59-A6C34878D82A}">
                    <a16:rowId xmlns="" xmlns:a16="http://schemas.microsoft.com/office/drawing/2014/main" val="1028777363"/>
                  </a:ext>
                </a:extLst>
              </a:tr>
              <a:tr h="372983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0310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5181" marR="5181" marT="518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u="none" strike="noStrike" dirty="0">
                          <a:effectLst/>
                        </a:rPr>
                        <a:t>Защита населения и территории от чрезвычайных ситуаций природного и техногенного характера, пожарная безопасность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81" marR="5181" marT="5181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32 217,0  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5181" marR="5181" marT="5181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9 176,4  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5181" marR="5181" marT="5181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8 820,9  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5181" marR="5181" marT="5181" marB="0"/>
                </a:tc>
                <a:extLst>
                  <a:ext uri="{0D108BD9-81ED-4DB2-BD59-A6C34878D82A}">
                    <a16:rowId xmlns="" xmlns:a16="http://schemas.microsoft.com/office/drawing/2014/main" val="1124805572"/>
                  </a:ext>
                </a:extLst>
              </a:tr>
              <a:tr h="279737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0314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5181" marR="5181" marT="518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u="none" strike="noStrike" dirty="0">
                          <a:effectLst/>
                        </a:rPr>
                        <a:t>Другие вопросы в области национальной безопасности и правоохранительной деятельности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81" marR="5181" marT="5181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35 248,6  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5181" marR="5181" marT="5181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48 134,6  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5181" marR="5181" marT="5181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35 902,8  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5181" marR="5181" marT="5181" marB="0"/>
                </a:tc>
                <a:extLst>
                  <a:ext uri="{0D108BD9-81ED-4DB2-BD59-A6C34878D82A}">
                    <a16:rowId xmlns="" xmlns:a16="http://schemas.microsoft.com/office/drawing/2014/main" val="1882888721"/>
                  </a:ext>
                </a:extLst>
              </a:tr>
              <a:tr h="109701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 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5181" marR="5181" marT="518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u="none" strike="noStrike" dirty="0">
                          <a:effectLst/>
                        </a:rPr>
                        <a:t> 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81" marR="5181" marT="5181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 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5181" marR="5181" marT="5181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 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5181" marR="5181" marT="5181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 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5181" marR="5181" marT="5181" marB="0"/>
                </a:tc>
                <a:extLst>
                  <a:ext uri="{0D108BD9-81ED-4DB2-BD59-A6C34878D82A}">
                    <a16:rowId xmlns="" xmlns:a16="http://schemas.microsoft.com/office/drawing/2014/main" val="232910336"/>
                  </a:ext>
                </a:extLst>
              </a:tr>
              <a:tr h="115186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0400</a:t>
                      </a:r>
                      <a:endParaRPr lang="ru-RU" sz="1000" b="1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5181" marR="5181" marT="518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u="none" strike="noStrike" dirty="0">
                          <a:effectLst/>
                        </a:rPr>
                        <a:t>Национальная экономика</a:t>
                      </a:r>
                      <a:endParaRPr lang="ru-RU" sz="10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81" marR="5181" marT="5181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490 885,7  </a:t>
                      </a:r>
                      <a:endParaRPr lang="ru-RU" sz="1000" b="1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5181" marR="5181" marT="5181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420 262,4  </a:t>
                      </a:r>
                      <a:endParaRPr lang="ru-RU" sz="1000" b="1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5181" marR="5181" marT="5181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399 800,1  </a:t>
                      </a:r>
                      <a:endParaRPr lang="ru-RU" sz="1000" b="1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5181" marR="5181" marT="5181" marB="0"/>
                </a:tc>
                <a:extLst>
                  <a:ext uri="{0D108BD9-81ED-4DB2-BD59-A6C34878D82A}">
                    <a16:rowId xmlns="" xmlns:a16="http://schemas.microsoft.com/office/drawing/2014/main" val="3357397646"/>
                  </a:ext>
                </a:extLst>
              </a:tr>
              <a:tr h="109701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0405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5181" marR="5181" marT="518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u="none" strike="noStrike" dirty="0">
                          <a:effectLst/>
                        </a:rPr>
                        <a:t>Сельское хозяйство и рыболовство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81" marR="5181" marT="5181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5 699,0  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5181" marR="5181" marT="5181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5 719,0  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5181" marR="5181" marT="5181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5 701,0  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5181" marR="5181" marT="5181" marB="0"/>
                </a:tc>
                <a:extLst>
                  <a:ext uri="{0D108BD9-81ED-4DB2-BD59-A6C34878D82A}">
                    <a16:rowId xmlns="" xmlns:a16="http://schemas.microsoft.com/office/drawing/2014/main" val="324615633"/>
                  </a:ext>
                </a:extLst>
              </a:tr>
              <a:tr h="109701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0408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5181" marR="5181" marT="518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u="none" strike="noStrike" dirty="0">
                          <a:effectLst/>
                        </a:rPr>
                        <a:t>Транспорт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81" marR="5181" marT="5181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75 499,2  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5181" marR="5181" marT="5181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1 869,6  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5181" marR="5181" marT="5181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1 914,2  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5181" marR="5181" marT="5181" marB="0"/>
                </a:tc>
                <a:extLst>
                  <a:ext uri="{0D108BD9-81ED-4DB2-BD59-A6C34878D82A}">
                    <a16:rowId xmlns="" xmlns:a16="http://schemas.microsoft.com/office/drawing/2014/main" val="3781910025"/>
                  </a:ext>
                </a:extLst>
              </a:tr>
              <a:tr h="109701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0409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5181" marR="5181" marT="518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u="none" strike="noStrike" dirty="0">
                          <a:effectLst/>
                        </a:rPr>
                        <a:t>Дорожное хозяйство (дорожные фонды)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81" marR="5181" marT="5181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388 273,4  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5181" marR="5181" marT="5181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392 751,6  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5181" marR="5181" marT="5181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372 141,2  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5181" marR="5181" marT="5181" marB="0"/>
                </a:tc>
                <a:extLst>
                  <a:ext uri="{0D108BD9-81ED-4DB2-BD59-A6C34878D82A}">
                    <a16:rowId xmlns="" xmlns:a16="http://schemas.microsoft.com/office/drawing/2014/main" val="2360996820"/>
                  </a:ext>
                </a:extLst>
              </a:tr>
              <a:tr h="109701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0410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5181" marR="5181" marT="518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u="none" strike="noStrike" dirty="0">
                          <a:effectLst/>
                        </a:rPr>
                        <a:t>Связь и информатика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81" marR="5181" marT="5181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9 486,7  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5181" marR="5181" marT="5181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7 879,7  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5181" marR="5181" marT="5181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8 517,0  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5181" marR="5181" marT="5181" marB="0"/>
                </a:tc>
                <a:extLst>
                  <a:ext uri="{0D108BD9-81ED-4DB2-BD59-A6C34878D82A}">
                    <a16:rowId xmlns="" xmlns:a16="http://schemas.microsoft.com/office/drawing/2014/main" val="2089399989"/>
                  </a:ext>
                </a:extLst>
              </a:tr>
              <a:tr h="186492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0412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5181" marR="5181" marT="518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u="none" strike="noStrike" dirty="0">
                          <a:effectLst/>
                        </a:rPr>
                        <a:t>Другие вопросы в области национальной экономики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181" marR="5181" marT="5181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11 927,4  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5181" marR="5181" marT="5181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12 042,5  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5181" marR="5181" marT="5181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11 526,7  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5181" marR="5181" marT="5181" marB="0"/>
                </a:tc>
                <a:extLst>
                  <a:ext uri="{0D108BD9-81ED-4DB2-BD59-A6C34878D82A}">
                    <a16:rowId xmlns="" xmlns:a16="http://schemas.microsoft.com/office/drawing/2014/main" val="3469775761"/>
                  </a:ext>
                </a:extLst>
              </a:tr>
              <a:tr h="109701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 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5181" marR="5181" marT="518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u="none" strike="noStrike" dirty="0">
                          <a:effectLst/>
                        </a:rPr>
                        <a:t> </a:t>
                      </a:r>
                      <a:endParaRPr lang="ru-RU" sz="1000" b="0" i="1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172" marR="5181" marT="5181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 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5181" marR="5181" marT="5181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 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5181" marR="5181" marT="5181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 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5181" marR="5181" marT="5181" marB="0"/>
                </a:tc>
                <a:extLst>
                  <a:ext uri="{0D108BD9-81ED-4DB2-BD59-A6C34878D82A}">
                    <a16:rowId xmlns="" xmlns:a16="http://schemas.microsoft.com/office/drawing/2014/main" val="28451491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181715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15000">
        <p15:prstTrans prst="peelOff"/>
      </p:transition>
    </mc:Choice>
    <mc:Fallback xmlns="">
      <p:transition spd="slow" advTm="15000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>
            <a:extLst>
              <a:ext uri="{FF2B5EF4-FFF2-40B4-BE49-F238E27FC236}">
                <a16:creationId xmlns="" xmlns:a16="http://schemas.microsoft.com/office/drawing/2014/main" id="{435082B2-707D-48EA-96DE-96C5ED786CE4}"/>
              </a:ext>
            </a:extLst>
          </p:cNvPr>
          <p:cNvGrpSpPr/>
          <p:nvPr/>
        </p:nvGrpSpPr>
        <p:grpSpPr>
          <a:xfrm flipV="1">
            <a:off x="9387284" y="4919869"/>
            <a:ext cx="3411002" cy="2653748"/>
            <a:chOff x="8741241" y="0"/>
            <a:chExt cx="3411002" cy="2653748"/>
          </a:xfrm>
        </p:grpSpPr>
        <p:sp>
          <p:nvSpPr>
            <p:cNvPr id="7" name="Овал 6">
              <a:extLst>
                <a:ext uri="{FF2B5EF4-FFF2-40B4-BE49-F238E27FC236}">
                  <a16:creationId xmlns="" xmlns:a16="http://schemas.microsoft.com/office/drawing/2014/main" id="{5020BFCC-A61E-4FBF-A7EA-5C8486BAFBFE}"/>
                </a:ext>
              </a:extLst>
            </p:cNvPr>
            <p:cNvSpPr/>
            <p:nvPr/>
          </p:nvSpPr>
          <p:spPr>
            <a:xfrm>
              <a:off x="8741241" y="794112"/>
              <a:ext cx="1630018" cy="1550689"/>
            </a:xfrm>
            <a:prstGeom prst="ellipse">
              <a:avLst/>
            </a:prstGeom>
            <a:noFill/>
            <a:ln w="158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8" name="Овал 7">
              <a:extLst>
                <a:ext uri="{FF2B5EF4-FFF2-40B4-BE49-F238E27FC236}">
                  <a16:creationId xmlns="" xmlns:a16="http://schemas.microsoft.com/office/drawing/2014/main" id="{F5282DF1-1F47-494F-B813-DF521247DEDB}"/>
                </a:ext>
              </a:extLst>
            </p:cNvPr>
            <p:cNvSpPr/>
            <p:nvPr/>
          </p:nvSpPr>
          <p:spPr>
            <a:xfrm>
              <a:off x="9551950" y="0"/>
              <a:ext cx="2600293" cy="2653748"/>
            </a:xfrm>
            <a:prstGeom prst="ellipse">
              <a:avLst/>
            </a:prstGeom>
            <a:noFill/>
            <a:ln w="158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51DD490-56BE-4263-B9D4-743C3BF034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416" y="299675"/>
            <a:ext cx="11465168" cy="1037492"/>
          </a:xfrm>
        </p:spPr>
        <p:txBody>
          <a:bodyPr/>
          <a:lstStyle/>
          <a:p>
            <a:r>
              <a:rPr lang="ru-RU" dirty="0"/>
              <a:t>         </a:t>
            </a:r>
            <a:r>
              <a:rPr lang="ru-RU" sz="2400" dirty="0"/>
              <a:t>Расходы бюджета Орехово-Зуевского муниципального района по разделам и подразделам       классификации расходов бюджетов на очередной 2021 год и на плановый период 2022 и 2023 годов </a:t>
            </a:r>
            <a:r>
              <a:rPr lang="ru-RU" sz="1200" dirty="0"/>
              <a:t>(продолжение)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="" xmlns:a16="http://schemas.microsoft.com/office/drawing/2014/main" id="{B32A2273-BA52-4983-BECF-51FE003F43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8BB047D-A6CD-43AB-96F0-683C726B586B}" type="slidenum">
              <a:rPr lang="ru-RU" noProof="0" smtClean="0"/>
              <a:pPr rtl="0"/>
              <a:t>33</a:t>
            </a:fld>
            <a:endParaRPr lang="ru-RU" noProof="0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2611F991-B334-432E-9950-C65EBC386C20}"/>
              </a:ext>
            </a:extLst>
          </p:cNvPr>
          <p:cNvSpPr/>
          <p:nvPr/>
        </p:nvSpPr>
        <p:spPr>
          <a:xfrm>
            <a:off x="10645200" y="1058400"/>
            <a:ext cx="1457325" cy="27876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i="1" dirty="0">
                <a:solidFill>
                  <a:schemeClr val="accent1"/>
                </a:solidFill>
              </a:rPr>
              <a:t>(тыс. руб.) </a:t>
            </a:r>
            <a:endParaRPr lang="ru-RU" dirty="0">
              <a:solidFill>
                <a:schemeClr val="accent1"/>
              </a:solidFill>
            </a:endParaRPr>
          </a:p>
        </p:txBody>
      </p:sp>
      <p:sp>
        <p:nvSpPr>
          <p:cNvPr id="10" name="Выноска: стрелка вниз 9">
            <a:extLst>
              <a:ext uri="{FF2B5EF4-FFF2-40B4-BE49-F238E27FC236}">
                <a16:creationId xmlns="" xmlns:a16="http://schemas.microsoft.com/office/drawing/2014/main" id="{C78F093C-B349-4FFB-85ED-116DD79F8B01}"/>
              </a:ext>
            </a:extLst>
          </p:cNvPr>
          <p:cNvSpPr/>
          <p:nvPr/>
        </p:nvSpPr>
        <p:spPr>
          <a:xfrm>
            <a:off x="4523814" y="6503860"/>
            <a:ext cx="2317894" cy="315068"/>
          </a:xfrm>
          <a:prstGeom prst="downArrowCallou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/>
              <a:t>Продолжение на следующем слайде</a:t>
            </a: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="" xmlns:a16="http://schemas.microsoft.com/office/drawing/2014/main" id="{96BDCE55-E893-41BC-A9E9-7E18009FD0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5395165"/>
              </p:ext>
            </p:extLst>
          </p:nvPr>
        </p:nvGraphicFramePr>
        <p:xfrm>
          <a:off x="174573" y="1358407"/>
          <a:ext cx="11465167" cy="51424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1166">
                  <a:extLst>
                    <a:ext uri="{9D8B030D-6E8A-4147-A177-3AD203B41FA5}">
                      <a16:colId xmlns="" xmlns:a16="http://schemas.microsoft.com/office/drawing/2014/main" val="3787921394"/>
                    </a:ext>
                  </a:extLst>
                </a:gridCol>
                <a:gridCol w="6440557">
                  <a:extLst>
                    <a:ext uri="{9D8B030D-6E8A-4147-A177-3AD203B41FA5}">
                      <a16:colId xmlns="" xmlns:a16="http://schemas.microsoft.com/office/drawing/2014/main" val="2731314202"/>
                    </a:ext>
                  </a:extLst>
                </a:gridCol>
                <a:gridCol w="1620078">
                  <a:extLst>
                    <a:ext uri="{9D8B030D-6E8A-4147-A177-3AD203B41FA5}">
                      <a16:colId xmlns="" xmlns:a16="http://schemas.microsoft.com/office/drawing/2014/main" val="1274677626"/>
                    </a:ext>
                  </a:extLst>
                </a:gridCol>
                <a:gridCol w="1550504">
                  <a:extLst>
                    <a:ext uri="{9D8B030D-6E8A-4147-A177-3AD203B41FA5}">
                      <a16:colId xmlns="" xmlns:a16="http://schemas.microsoft.com/office/drawing/2014/main" val="2101562499"/>
                    </a:ext>
                  </a:extLst>
                </a:gridCol>
                <a:gridCol w="1332862">
                  <a:extLst>
                    <a:ext uri="{9D8B030D-6E8A-4147-A177-3AD203B41FA5}">
                      <a16:colId xmlns="" xmlns:a16="http://schemas.microsoft.com/office/drawing/2014/main" val="3122051863"/>
                    </a:ext>
                  </a:extLst>
                </a:gridCol>
              </a:tblGrid>
              <a:tr h="279206"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1050" u="none" strike="noStrike" dirty="0">
                          <a:effectLst/>
                        </a:rPr>
                        <a:t>Код</a:t>
                      </a:r>
                      <a:br>
                        <a:rPr lang="ru-RU" sz="1050" u="none" strike="noStrike" dirty="0">
                          <a:effectLst/>
                        </a:rPr>
                      </a:br>
                      <a:endParaRPr lang="ru-RU" sz="105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99" marR="7199" marT="7199" marB="0"/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1050" u="none" strike="noStrike" dirty="0">
                          <a:effectLst/>
                        </a:rPr>
                        <a:t>Наименование раздела и подраздела</a:t>
                      </a:r>
                      <a:endParaRPr lang="ru-RU" sz="105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99" marR="7199" marT="7199" marB="0"/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1050" u="none" strike="noStrike" dirty="0">
                          <a:effectLst/>
                        </a:rPr>
                        <a:t>Очередной финансовый 2021 год</a:t>
                      </a:r>
                      <a:endParaRPr lang="ru-RU" sz="105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99" marR="7199" marT="7199" marB="0"/>
                </a:tc>
                <a:tc gridSpan="2">
                  <a:txBody>
                    <a:bodyPr/>
                    <a:lstStyle/>
                    <a:p>
                      <a:pPr algn="ctr" fontAlgn="t"/>
                      <a:r>
                        <a:rPr lang="ru-RU" sz="1050" u="none" strike="noStrike" dirty="0">
                          <a:effectLst/>
                        </a:rPr>
                        <a:t>Плановый период</a:t>
                      </a:r>
                      <a:endParaRPr lang="ru-RU" sz="105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99" marR="7199" marT="7199" marB="0">
                    <a:lnB w="381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95298265"/>
                  </a:ext>
                </a:extLst>
              </a:tr>
              <a:tr h="24061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u="none" strike="noStrike" dirty="0">
                          <a:solidFill>
                            <a:schemeClr val="bg1"/>
                          </a:solidFill>
                          <a:effectLst/>
                        </a:rPr>
                        <a:t>2022 год</a:t>
                      </a:r>
                      <a:endParaRPr lang="ru-RU" sz="105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99" marR="7199" marT="7199" marB="0">
                    <a:lnL w="38100" cmpd="sng">
                      <a:noFill/>
                    </a:lnL>
                    <a:lnT w="38100" cmpd="sng">
                      <a:noFill/>
                    </a:lnT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u="none" strike="noStrike" dirty="0">
                          <a:solidFill>
                            <a:schemeClr val="bg1"/>
                          </a:solidFill>
                          <a:effectLst/>
                        </a:rPr>
                        <a:t>2023 год</a:t>
                      </a:r>
                      <a:endParaRPr lang="ru-RU" sz="105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99" marR="7199" marT="7199" marB="0">
                    <a:lnT w="38100" cmpd="sng">
                      <a:noFill/>
                    </a:lnT>
                    <a:solidFill>
                      <a:schemeClr val="bg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582029224"/>
                  </a:ext>
                </a:extLst>
              </a:tr>
              <a:tr h="178759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u="none" strike="noStrike" dirty="0">
                          <a:effectLst/>
                        </a:rPr>
                        <a:t>0500</a:t>
                      </a:r>
                      <a:endParaRPr lang="ru-RU" sz="1050" b="1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199" marR="7199" marT="71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dirty="0">
                          <a:effectLst/>
                        </a:rPr>
                        <a:t>Жилищно-коммунальное хозяйство</a:t>
                      </a:r>
                      <a:endParaRPr lang="ru-RU" sz="105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99" marR="7199" marT="7199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u="none" strike="noStrike" dirty="0">
                          <a:effectLst/>
                        </a:rPr>
                        <a:t>1 484 625,7  </a:t>
                      </a:r>
                      <a:endParaRPr lang="ru-RU" sz="1050" b="1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199" marR="7199" marT="7199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u="none" strike="noStrike" dirty="0">
                          <a:effectLst/>
                        </a:rPr>
                        <a:t>1 970 343,7  </a:t>
                      </a:r>
                      <a:endParaRPr lang="ru-RU" sz="1050" b="1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199" marR="7199" marT="7199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u="none" strike="noStrike" dirty="0">
                          <a:effectLst/>
                        </a:rPr>
                        <a:t>1 551 033,7  </a:t>
                      </a:r>
                      <a:endParaRPr lang="ru-RU" sz="1050" b="1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199" marR="7199" marT="7199" marB="0"/>
                </a:tc>
                <a:extLst>
                  <a:ext uri="{0D108BD9-81ED-4DB2-BD59-A6C34878D82A}">
                    <a16:rowId xmlns="" xmlns:a16="http://schemas.microsoft.com/office/drawing/2014/main" val="63332534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u="none" strike="noStrike" dirty="0">
                          <a:effectLst/>
                        </a:rPr>
                        <a:t>0501</a:t>
                      </a:r>
                      <a:endParaRPr lang="ru-RU" sz="105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199" marR="7199" marT="71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dirty="0">
                          <a:effectLst/>
                        </a:rPr>
                        <a:t>Жилищное хозяйство</a:t>
                      </a:r>
                      <a:endParaRPr lang="ru-RU" sz="105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99" marR="7199" marT="7199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u="none" strike="noStrike" dirty="0">
                          <a:effectLst/>
                        </a:rPr>
                        <a:t>99 559,4  </a:t>
                      </a:r>
                      <a:endParaRPr lang="ru-RU" sz="105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199" marR="7199" marT="7199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u="none" strike="noStrike" dirty="0">
                          <a:effectLst/>
                        </a:rPr>
                        <a:t>61 290,5  </a:t>
                      </a:r>
                      <a:endParaRPr lang="ru-RU" sz="105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199" marR="7199" marT="7199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u="none" strike="noStrike" dirty="0">
                          <a:effectLst/>
                        </a:rPr>
                        <a:t>168 259,2  </a:t>
                      </a:r>
                      <a:endParaRPr lang="ru-RU" sz="105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199" marR="7199" marT="7199" marB="0"/>
                </a:tc>
                <a:extLst>
                  <a:ext uri="{0D108BD9-81ED-4DB2-BD59-A6C34878D82A}">
                    <a16:rowId xmlns="" xmlns:a16="http://schemas.microsoft.com/office/drawing/2014/main" val="2067475135"/>
                  </a:ext>
                </a:extLst>
              </a:tr>
              <a:tr h="170248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u="none" strike="noStrike" dirty="0">
                          <a:effectLst/>
                        </a:rPr>
                        <a:t>0502</a:t>
                      </a:r>
                      <a:endParaRPr lang="ru-RU" sz="105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199" marR="7199" marT="71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dirty="0">
                          <a:effectLst/>
                        </a:rPr>
                        <a:t>Коммунальное хозяйство</a:t>
                      </a:r>
                      <a:endParaRPr lang="ru-RU" sz="105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99" marR="7199" marT="7199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u="none" strike="noStrike" dirty="0">
                          <a:effectLst/>
                        </a:rPr>
                        <a:t>137 520,7  </a:t>
                      </a:r>
                      <a:endParaRPr lang="ru-RU" sz="105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199" marR="7199" marT="7199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u="none" strike="noStrike" dirty="0">
                          <a:effectLst/>
                        </a:rPr>
                        <a:t>742 680,2  </a:t>
                      </a:r>
                      <a:endParaRPr lang="ru-RU" sz="105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199" marR="7199" marT="7199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u="none" strike="noStrike" dirty="0">
                          <a:effectLst/>
                        </a:rPr>
                        <a:t>299 305,9  </a:t>
                      </a:r>
                      <a:endParaRPr lang="ru-RU" sz="105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199" marR="7199" marT="7199" marB="0"/>
                </a:tc>
                <a:extLst>
                  <a:ext uri="{0D108BD9-81ED-4DB2-BD59-A6C34878D82A}">
                    <a16:rowId xmlns="" xmlns:a16="http://schemas.microsoft.com/office/drawing/2014/main" val="3776659173"/>
                  </a:ext>
                </a:extLst>
              </a:tr>
              <a:tr h="170248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u="none" strike="noStrike" dirty="0">
                          <a:effectLst/>
                        </a:rPr>
                        <a:t>0503</a:t>
                      </a:r>
                      <a:endParaRPr lang="ru-RU" sz="105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199" marR="7199" marT="71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dirty="0">
                          <a:effectLst/>
                        </a:rPr>
                        <a:t>Благоустройство</a:t>
                      </a:r>
                      <a:endParaRPr lang="ru-RU" sz="105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99" marR="7199" marT="7199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u="none" strike="noStrike" dirty="0">
                          <a:effectLst/>
                        </a:rPr>
                        <a:t>924 070,8  </a:t>
                      </a:r>
                      <a:endParaRPr lang="ru-RU" sz="105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199" marR="7199" marT="7199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u="none" strike="noStrike" dirty="0">
                          <a:effectLst/>
                        </a:rPr>
                        <a:t>835 360,2  </a:t>
                      </a:r>
                      <a:endParaRPr lang="ru-RU" sz="105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199" marR="7199" marT="7199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u="none" strike="noStrike" dirty="0">
                          <a:effectLst/>
                        </a:rPr>
                        <a:t>806 829,6  </a:t>
                      </a:r>
                      <a:endParaRPr lang="ru-RU" sz="105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199" marR="7199" marT="7199" marB="0"/>
                </a:tc>
                <a:extLst>
                  <a:ext uri="{0D108BD9-81ED-4DB2-BD59-A6C34878D82A}">
                    <a16:rowId xmlns="" xmlns:a16="http://schemas.microsoft.com/office/drawing/2014/main" val="3412503564"/>
                  </a:ext>
                </a:extLst>
              </a:tr>
              <a:tr h="417106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u="none" strike="noStrike" dirty="0">
                          <a:effectLst/>
                        </a:rPr>
                        <a:t>0504</a:t>
                      </a:r>
                      <a:endParaRPr lang="ru-RU" sz="105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199" marR="7199" marT="71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dirty="0">
                          <a:effectLst/>
                        </a:rPr>
                        <a:t>Прикладные научные исследования в области жилищно-коммунального хозяйства</a:t>
                      </a:r>
                      <a:endParaRPr lang="ru-RU" sz="105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99" marR="7199" marT="7199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u="none" strike="noStrike" dirty="0">
                          <a:effectLst/>
                        </a:rPr>
                        <a:t>15 000,0  </a:t>
                      </a:r>
                      <a:endParaRPr lang="ru-RU" sz="105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199" marR="7199" marT="7199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u="none" strike="noStrike" dirty="0">
                          <a:effectLst/>
                        </a:rPr>
                        <a:t>18 500,0  </a:t>
                      </a:r>
                      <a:endParaRPr lang="ru-RU" sz="105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199" marR="7199" marT="7199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u="none" strike="noStrike" dirty="0">
                          <a:effectLst/>
                        </a:rPr>
                        <a:t>14 000,0  </a:t>
                      </a:r>
                      <a:endParaRPr lang="ru-RU" sz="105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199" marR="7199" marT="7199" marB="0"/>
                </a:tc>
                <a:extLst>
                  <a:ext uri="{0D108BD9-81ED-4DB2-BD59-A6C34878D82A}">
                    <a16:rowId xmlns="" xmlns:a16="http://schemas.microsoft.com/office/drawing/2014/main" val="3539449103"/>
                  </a:ext>
                </a:extLst>
              </a:tr>
              <a:tr h="289421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u="none" strike="noStrike" dirty="0">
                          <a:effectLst/>
                        </a:rPr>
                        <a:t>0505</a:t>
                      </a:r>
                      <a:endParaRPr lang="ru-RU" sz="105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199" marR="7199" marT="71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dirty="0">
                          <a:effectLst/>
                        </a:rPr>
                        <a:t>Другие вопросы в области жилищно-коммунального хозяйства</a:t>
                      </a:r>
                      <a:endParaRPr lang="ru-RU" sz="105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99" marR="7199" marT="7199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u="none" strike="noStrike" dirty="0">
                          <a:effectLst/>
                        </a:rPr>
                        <a:t>308 474,8  </a:t>
                      </a:r>
                      <a:endParaRPr lang="ru-RU" sz="105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199" marR="7199" marT="7199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u="none" strike="noStrike" dirty="0">
                          <a:effectLst/>
                        </a:rPr>
                        <a:t>312 512,8  </a:t>
                      </a:r>
                      <a:endParaRPr lang="ru-RU" sz="105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199" marR="7199" marT="7199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u="none" strike="noStrike" dirty="0">
                          <a:effectLst/>
                        </a:rPr>
                        <a:t>262 639,0  </a:t>
                      </a:r>
                      <a:endParaRPr lang="ru-RU" sz="105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199" marR="7199" marT="7199" marB="0"/>
                </a:tc>
                <a:extLst>
                  <a:ext uri="{0D108BD9-81ED-4DB2-BD59-A6C34878D82A}">
                    <a16:rowId xmlns="" xmlns:a16="http://schemas.microsoft.com/office/drawing/2014/main" val="4187372514"/>
                  </a:ext>
                </a:extLst>
              </a:tr>
              <a:tr h="170248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u="none" strike="noStrike" dirty="0">
                          <a:effectLst/>
                        </a:rPr>
                        <a:t> </a:t>
                      </a:r>
                      <a:endParaRPr lang="ru-RU" sz="105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199" marR="7199" marT="71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dirty="0">
                          <a:effectLst/>
                        </a:rPr>
                        <a:t> </a:t>
                      </a:r>
                      <a:endParaRPr lang="ru-RU" sz="105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99" marR="7199" marT="7199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u="none" strike="noStrike" dirty="0">
                          <a:effectLst/>
                        </a:rPr>
                        <a:t> </a:t>
                      </a:r>
                      <a:endParaRPr lang="ru-RU" sz="105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199" marR="7199" marT="7199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u="none" strike="noStrike" dirty="0">
                          <a:effectLst/>
                        </a:rPr>
                        <a:t> </a:t>
                      </a:r>
                      <a:endParaRPr lang="ru-RU" sz="105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199" marR="7199" marT="7199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u="none" strike="noStrike" dirty="0">
                          <a:effectLst/>
                        </a:rPr>
                        <a:t> </a:t>
                      </a:r>
                      <a:endParaRPr lang="ru-RU" sz="105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199" marR="7199" marT="7199" marB="0"/>
                </a:tc>
                <a:extLst>
                  <a:ext uri="{0D108BD9-81ED-4DB2-BD59-A6C34878D82A}">
                    <a16:rowId xmlns="" xmlns:a16="http://schemas.microsoft.com/office/drawing/2014/main" val="2919737798"/>
                  </a:ext>
                </a:extLst>
              </a:tr>
              <a:tr h="170248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u="none" strike="noStrike" dirty="0">
                          <a:effectLst/>
                        </a:rPr>
                        <a:t>0600</a:t>
                      </a:r>
                      <a:endParaRPr lang="ru-RU" sz="1050" b="1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199" marR="7199" marT="71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dirty="0">
                          <a:effectLst/>
                        </a:rPr>
                        <a:t>Охрана окружающей среды</a:t>
                      </a:r>
                      <a:endParaRPr lang="ru-RU" sz="105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99" marR="7199" marT="7199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u="none" strike="noStrike" dirty="0">
                          <a:effectLst/>
                        </a:rPr>
                        <a:t>30 778,2  </a:t>
                      </a:r>
                      <a:endParaRPr lang="ru-RU" sz="1050" b="1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199" marR="7199" marT="7199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u="none" strike="noStrike" dirty="0">
                          <a:effectLst/>
                        </a:rPr>
                        <a:t>36 370,7  </a:t>
                      </a:r>
                      <a:endParaRPr lang="ru-RU" sz="1050" b="1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199" marR="7199" marT="7199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u="none" strike="noStrike" dirty="0">
                          <a:effectLst/>
                        </a:rPr>
                        <a:t>27 566,3  </a:t>
                      </a:r>
                      <a:endParaRPr lang="ru-RU" sz="1050" b="1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199" marR="7199" marT="7199" marB="0"/>
                </a:tc>
                <a:extLst>
                  <a:ext uri="{0D108BD9-81ED-4DB2-BD59-A6C34878D82A}">
                    <a16:rowId xmlns="" xmlns:a16="http://schemas.microsoft.com/office/drawing/2014/main" val="2878475381"/>
                  </a:ext>
                </a:extLst>
              </a:tr>
              <a:tr h="289421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u="none" strike="noStrike" dirty="0">
                          <a:effectLst/>
                        </a:rPr>
                        <a:t>0605</a:t>
                      </a:r>
                      <a:endParaRPr lang="ru-RU" sz="105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199" marR="7199" marT="71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dirty="0">
                          <a:effectLst/>
                        </a:rPr>
                        <a:t>Другие вопросы в области охраны окружающей среды</a:t>
                      </a:r>
                      <a:endParaRPr lang="ru-RU" sz="105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99" marR="7199" marT="7199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u="none" strike="noStrike" dirty="0">
                          <a:effectLst/>
                        </a:rPr>
                        <a:t>30 778,2  </a:t>
                      </a:r>
                      <a:endParaRPr lang="ru-RU" sz="105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199" marR="7199" marT="7199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u="none" strike="noStrike" dirty="0">
                          <a:effectLst/>
                        </a:rPr>
                        <a:t>36 370,7  </a:t>
                      </a:r>
                      <a:endParaRPr lang="ru-RU" sz="105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199" marR="7199" marT="7199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u="none" strike="noStrike" dirty="0">
                          <a:effectLst/>
                        </a:rPr>
                        <a:t>27 566,3  </a:t>
                      </a:r>
                      <a:endParaRPr lang="ru-RU" sz="105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199" marR="7199" marT="7199" marB="0"/>
                </a:tc>
                <a:extLst>
                  <a:ext uri="{0D108BD9-81ED-4DB2-BD59-A6C34878D82A}">
                    <a16:rowId xmlns="" xmlns:a16="http://schemas.microsoft.com/office/drawing/2014/main" val="2604583860"/>
                  </a:ext>
                </a:extLst>
              </a:tr>
              <a:tr h="170248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u="none" strike="noStrike" dirty="0">
                          <a:effectLst/>
                        </a:rPr>
                        <a:t> </a:t>
                      </a:r>
                      <a:endParaRPr lang="ru-RU" sz="105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199" marR="7199" marT="71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dirty="0">
                          <a:effectLst/>
                        </a:rPr>
                        <a:t> </a:t>
                      </a:r>
                      <a:endParaRPr lang="ru-RU" sz="105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99" marR="7199" marT="7199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u="none" strike="noStrike" dirty="0">
                          <a:effectLst/>
                        </a:rPr>
                        <a:t> </a:t>
                      </a:r>
                      <a:endParaRPr lang="ru-RU" sz="105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199" marR="7199" marT="7199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u="none" strike="noStrike" dirty="0">
                          <a:effectLst/>
                        </a:rPr>
                        <a:t> </a:t>
                      </a:r>
                      <a:endParaRPr lang="ru-RU" sz="105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199" marR="7199" marT="7199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u="none" strike="noStrike" dirty="0">
                          <a:effectLst/>
                        </a:rPr>
                        <a:t> </a:t>
                      </a:r>
                      <a:endParaRPr lang="ru-RU" sz="105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199" marR="7199" marT="7199" marB="0"/>
                </a:tc>
                <a:extLst>
                  <a:ext uri="{0D108BD9-81ED-4DB2-BD59-A6C34878D82A}">
                    <a16:rowId xmlns="" xmlns:a16="http://schemas.microsoft.com/office/drawing/2014/main" val="2241076409"/>
                  </a:ext>
                </a:extLst>
              </a:tr>
              <a:tr h="178759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u="none" strike="noStrike" dirty="0">
                          <a:effectLst/>
                        </a:rPr>
                        <a:t>0700</a:t>
                      </a:r>
                      <a:endParaRPr lang="ru-RU" sz="1050" b="1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199" marR="7199" marT="71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dirty="0">
                          <a:effectLst/>
                        </a:rPr>
                        <a:t>Образование</a:t>
                      </a:r>
                      <a:endParaRPr lang="ru-RU" sz="105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99" marR="7199" marT="7199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u="none" strike="noStrike" dirty="0">
                          <a:effectLst/>
                        </a:rPr>
                        <a:t>5 083 002,0  </a:t>
                      </a:r>
                      <a:endParaRPr lang="ru-RU" sz="1050" b="1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199" marR="7199" marT="7199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u="none" strike="noStrike" dirty="0">
                          <a:effectLst/>
                        </a:rPr>
                        <a:t>4 541 908,8  </a:t>
                      </a:r>
                      <a:endParaRPr lang="ru-RU" sz="1050" b="1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199" marR="7199" marT="7199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u="none" strike="noStrike" dirty="0">
                          <a:effectLst/>
                        </a:rPr>
                        <a:t>4 236 172,5  </a:t>
                      </a:r>
                      <a:endParaRPr lang="ru-RU" sz="1050" b="1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199" marR="7199" marT="7199" marB="0"/>
                </a:tc>
                <a:extLst>
                  <a:ext uri="{0D108BD9-81ED-4DB2-BD59-A6C34878D82A}">
                    <a16:rowId xmlns="" xmlns:a16="http://schemas.microsoft.com/office/drawing/2014/main" val="3809615467"/>
                  </a:ext>
                </a:extLst>
              </a:tr>
              <a:tr h="170248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u="none" strike="noStrike" dirty="0">
                          <a:effectLst/>
                        </a:rPr>
                        <a:t>0701</a:t>
                      </a:r>
                      <a:endParaRPr lang="ru-RU" sz="105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199" marR="7199" marT="71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dirty="0">
                          <a:effectLst/>
                        </a:rPr>
                        <a:t>Дошкольное образование</a:t>
                      </a:r>
                      <a:endParaRPr lang="ru-RU" sz="105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99" marR="7199" marT="7199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u="none" strike="noStrike" dirty="0">
                          <a:effectLst/>
                        </a:rPr>
                        <a:t>1 673 599,6  </a:t>
                      </a:r>
                      <a:endParaRPr lang="ru-RU" sz="105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199" marR="7199" marT="7199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u="none" strike="noStrike" dirty="0">
                          <a:effectLst/>
                        </a:rPr>
                        <a:t>1 710 503,0  </a:t>
                      </a:r>
                      <a:endParaRPr lang="ru-RU" sz="105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199" marR="7199" marT="7199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u="none" strike="noStrike" dirty="0">
                          <a:effectLst/>
                        </a:rPr>
                        <a:t>1 604 710,6  </a:t>
                      </a:r>
                      <a:endParaRPr lang="ru-RU" sz="105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199" marR="7199" marT="7199" marB="0"/>
                </a:tc>
                <a:extLst>
                  <a:ext uri="{0D108BD9-81ED-4DB2-BD59-A6C34878D82A}">
                    <a16:rowId xmlns="" xmlns:a16="http://schemas.microsoft.com/office/drawing/2014/main" val="3019789394"/>
                  </a:ext>
                </a:extLst>
              </a:tr>
              <a:tr h="170248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u="none" strike="noStrike" dirty="0">
                          <a:effectLst/>
                        </a:rPr>
                        <a:t>0702</a:t>
                      </a:r>
                      <a:endParaRPr lang="ru-RU" sz="105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199" marR="7199" marT="71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dirty="0">
                          <a:effectLst/>
                        </a:rPr>
                        <a:t>Общее образование</a:t>
                      </a:r>
                      <a:endParaRPr lang="ru-RU" sz="105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99" marR="7199" marT="7199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u="none" strike="noStrike" dirty="0">
                          <a:effectLst/>
                        </a:rPr>
                        <a:t>2 944 920,0  </a:t>
                      </a:r>
                      <a:endParaRPr lang="ru-RU" sz="105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199" marR="7199" marT="7199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u="none" strike="noStrike" dirty="0">
                          <a:effectLst/>
                        </a:rPr>
                        <a:t>2 432 510,0  </a:t>
                      </a:r>
                      <a:endParaRPr lang="ru-RU" sz="105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199" marR="7199" marT="7199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u="none" strike="noStrike" dirty="0">
                          <a:effectLst/>
                        </a:rPr>
                        <a:t>2 300 255,2  </a:t>
                      </a:r>
                      <a:endParaRPr lang="ru-RU" sz="105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199" marR="7199" marT="7199" marB="0"/>
                </a:tc>
                <a:extLst>
                  <a:ext uri="{0D108BD9-81ED-4DB2-BD59-A6C34878D82A}">
                    <a16:rowId xmlns="" xmlns:a16="http://schemas.microsoft.com/office/drawing/2014/main" val="545498959"/>
                  </a:ext>
                </a:extLst>
              </a:tr>
              <a:tr h="170248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u="none" strike="noStrike" dirty="0">
                          <a:effectLst/>
                        </a:rPr>
                        <a:t>0703</a:t>
                      </a:r>
                      <a:endParaRPr lang="ru-RU" sz="105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199" marR="7199" marT="71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dirty="0">
                          <a:effectLst/>
                        </a:rPr>
                        <a:t>Дополнительное образование детей</a:t>
                      </a:r>
                      <a:endParaRPr lang="ru-RU" sz="105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99" marR="7199" marT="7199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u="none" strike="noStrike" dirty="0">
                          <a:effectLst/>
                        </a:rPr>
                        <a:t>380 160,2  </a:t>
                      </a:r>
                      <a:endParaRPr lang="ru-RU" sz="105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199" marR="7199" marT="7199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u="none" strike="noStrike" dirty="0">
                          <a:effectLst/>
                        </a:rPr>
                        <a:t>310 386,2  </a:t>
                      </a:r>
                      <a:endParaRPr lang="ru-RU" sz="105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199" marR="7199" marT="7199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u="none" strike="noStrike" dirty="0">
                          <a:effectLst/>
                        </a:rPr>
                        <a:t>248 951,1  </a:t>
                      </a:r>
                      <a:endParaRPr lang="ru-RU" sz="105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199" marR="7199" marT="7199" marB="0"/>
                </a:tc>
                <a:extLst>
                  <a:ext uri="{0D108BD9-81ED-4DB2-BD59-A6C34878D82A}">
                    <a16:rowId xmlns="" xmlns:a16="http://schemas.microsoft.com/office/drawing/2014/main" val="1418194835"/>
                  </a:ext>
                </a:extLst>
              </a:tr>
              <a:tr h="417106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u="none" strike="noStrike" dirty="0">
                          <a:effectLst/>
                        </a:rPr>
                        <a:t>0705</a:t>
                      </a:r>
                      <a:endParaRPr lang="ru-RU" sz="105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199" marR="7199" marT="71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dirty="0">
                          <a:effectLst/>
                        </a:rPr>
                        <a:t>Профессиональная подготовка, переподготовка и повышение квалификации</a:t>
                      </a:r>
                      <a:endParaRPr lang="ru-RU" sz="105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99" marR="7199" marT="7199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u="none" strike="noStrike" dirty="0">
                          <a:effectLst/>
                        </a:rPr>
                        <a:t>12 783,1  </a:t>
                      </a:r>
                      <a:endParaRPr lang="ru-RU" sz="105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199" marR="7199" marT="7199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u="none" strike="noStrike" dirty="0">
                          <a:effectLst/>
                        </a:rPr>
                        <a:t>14 061,3  </a:t>
                      </a:r>
                      <a:endParaRPr lang="ru-RU" sz="105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199" marR="7199" marT="7199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u="none" strike="noStrike" dirty="0">
                          <a:effectLst/>
                        </a:rPr>
                        <a:t>12 039,3  </a:t>
                      </a:r>
                      <a:endParaRPr lang="ru-RU" sz="105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199" marR="7199" marT="7199" marB="0"/>
                </a:tc>
                <a:extLst>
                  <a:ext uri="{0D108BD9-81ED-4DB2-BD59-A6C34878D82A}">
                    <a16:rowId xmlns="" xmlns:a16="http://schemas.microsoft.com/office/drawing/2014/main" val="301879676"/>
                  </a:ext>
                </a:extLst>
              </a:tr>
              <a:tr h="170248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u="none" strike="noStrike" dirty="0">
                          <a:effectLst/>
                        </a:rPr>
                        <a:t>0707</a:t>
                      </a:r>
                      <a:endParaRPr lang="ru-RU" sz="105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199" marR="7199" marT="71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dirty="0">
                          <a:effectLst/>
                        </a:rPr>
                        <a:t>Молодежная политика </a:t>
                      </a:r>
                      <a:endParaRPr lang="ru-RU" sz="105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99" marR="7199" marT="7199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u="none" strike="noStrike" dirty="0">
                          <a:effectLst/>
                        </a:rPr>
                        <a:t>40 517,8  </a:t>
                      </a:r>
                      <a:endParaRPr lang="ru-RU" sz="105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199" marR="7199" marT="7199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u="none" strike="noStrike" dirty="0">
                          <a:effectLst/>
                        </a:rPr>
                        <a:t>41 392,2  </a:t>
                      </a:r>
                      <a:endParaRPr lang="ru-RU" sz="105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199" marR="7199" marT="7199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u="none" strike="noStrike" dirty="0">
                          <a:effectLst/>
                        </a:rPr>
                        <a:t>39 689,9  </a:t>
                      </a:r>
                      <a:endParaRPr lang="ru-RU" sz="105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199" marR="7199" marT="7199" marB="0"/>
                </a:tc>
                <a:extLst>
                  <a:ext uri="{0D108BD9-81ED-4DB2-BD59-A6C34878D82A}">
                    <a16:rowId xmlns="" xmlns:a16="http://schemas.microsoft.com/office/drawing/2014/main" val="933685710"/>
                  </a:ext>
                </a:extLst>
              </a:tr>
              <a:tr h="170248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u="none" strike="noStrike" dirty="0">
                          <a:effectLst/>
                        </a:rPr>
                        <a:t>0709</a:t>
                      </a:r>
                      <a:endParaRPr lang="ru-RU" sz="105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199" marR="7199" marT="71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dirty="0">
                          <a:effectLst/>
                        </a:rPr>
                        <a:t>Другие вопросы в области образования</a:t>
                      </a:r>
                      <a:endParaRPr lang="ru-RU" sz="105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99" marR="7199" marT="7199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u="none" strike="noStrike" dirty="0">
                          <a:effectLst/>
                        </a:rPr>
                        <a:t>31 021,3  </a:t>
                      </a:r>
                      <a:endParaRPr lang="ru-RU" sz="105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199" marR="7199" marT="7199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u="none" strike="noStrike" dirty="0">
                          <a:effectLst/>
                        </a:rPr>
                        <a:t>33 056,1  </a:t>
                      </a:r>
                      <a:endParaRPr lang="ru-RU" sz="105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199" marR="7199" marT="7199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u="none" strike="noStrike" dirty="0">
                          <a:effectLst/>
                        </a:rPr>
                        <a:t>30 526,4  </a:t>
                      </a:r>
                      <a:endParaRPr lang="ru-RU" sz="105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199" marR="7199" marT="7199" marB="0"/>
                </a:tc>
                <a:extLst>
                  <a:ext uri="{0D108BD9-81ED-4DB2-BD59-A6C34878D82A}">
                    <a16:rowId xmlns="" xmlns:a16="http://schemas.microsoft.com/office/drawing/2014/main" val="1106239777"/>
                  </a:ext>
                </a:extLst>
              </a:tr>
              <a:tr h="171951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u="none" strike="noStrike" dirty="0">
                          <a:effectLst/>
                        </a:rPr>
                        <a:t> </a:t>
                      </a:r>
                      <a:endParaRPr lang="ru-RU" sz="1050" b="0" i="0" u="none" strike="noStrike" dirty="0"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7199" marR="7199" marT="7199" marB="0" anchor="b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dirty="0">
                          <a:effectLst/>
                        </a:rPr>
                        <a:t> </a:t>
                      </a:r>
                      <a:endParaRPr lang="ru-RU" sz="105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99" marR="7199" marT="7199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u="none" strike="noStrike" dirty="0">
                          <a:effectLst/>
                        </a:rPr>
                        <a:t> </a:t>
                      </a:r>
                      <a:endParaRPr lang="ru-RU" sz="105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199" marR="7199" marT="7199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u="none" strike="noStrike" dirty="0">
                          <a:effectLst/>
                        </a:rPr>
                        <a:t> </a:t>
                      </a:r>
                      <a:endParaRPr lang="ru-RU" sz="105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199" marR="7199" marT="7199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u="none" strike="noStrike" dirty="0">
                          <a:effectLst/>
                        </a:rPr>
                        <a:t> </a:t>
                      </a:r>
                      <a:endParaRPr lang="ru-RU" sz="105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199" marR="7199" marT="7199" marB="0"/>
                </a:tc>
                <a:extLst>
                  <a:ext uri="{0D108BD9-81ED-4DB2-BD59-A6C34878D82A}">
                    <a16:rowId xmlns="" xmlns:a16="http://schemas.microsoft.com/office/drawing/2014/main" val="1022827762"/>
                  </a:ext>
                </a:extLst>
              </a:tr>
              <a:tr h="178759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u="none" strike="noStrike" dirty="0">
                          <a:effectLst/>
                        </a:rPr>
                        <a:t>0800</a:t>
                      </a:r>
                      <a:endParaRPr lang="ru-RU" sz="1050" b="1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199" marR="7199" marT="71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dirty="0">
                          <a:effectLst/>
                        </a:rPr>
                        <a:t>Культура, кинематография </a:t>
                      </a:r>
                      <a:endParaRPr lang="ru-RU" sz="105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99" marR="7199" marT="7199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u="none" strike="noStrike" dirty="0">
                          <a:effectLst/>
                        </a:rPr>
                        <a:t>462 471,8  </a:t>
                      </a:r>
                      <a:endParaRPr lang="ru-RU" sz="1050" b="1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199" marR="7199" marT="7199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u="none" strike="noStrike" dirty="0">
                          <a:effectLst/>
                        </a:rPr>
                        <a:t>388 976,2  </a:t>
                      </a:r>
                      <a:endParaRPr lang="ru-RU" sz="1050" b="1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199" marR="7199" marT="7199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u="none" strike="noStrike" dirty="0">
                          <a:effectLst/>
                        </a:rPr>
                        <a:t>310 882,5  </a:t>
                      </a:r>
                      <a:endParaRPr lang="ru-RU" sz="1050" b="1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199" marR="7199" marT="7199" marB="0"/>
                </a:tc>
                <a:extLst>
                  <a:ext uri="{0D108BD9-81ED-4DB2-BD59-A6C34878D82A}">
                    <a16:rowId xmlns="" xmlns:a16="http://schemas.microsoft.com/office/drawing/2014/main" val="1699164503"/>
                  </a:ext>
                </a:extLst>
              </a:tr>
              <a:tr h="170248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u="none" strike="noStrike" dirty="0">
                          <a:effectLst/>
                        </a:rPr>
                        <a:t>0801</a:t>
                      </a:r>
                      <a:endParaRPr lang="ru-RU" sz="105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199" marR="7199" marT="71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dirty="0">
                          <a:effectLst/>
                        </a:rPr>
                        <a:t>Культура</a:t>
                      </a:r>
                      <a:endParaRPr lang="ru-RU" sz="105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99" marR="7199" marT="7199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u="none" strike="noStrike" dirty="0">
                          <a:effectLst/>
                        </a:rPr>
                        <a:t>446 006,3  </a:t>
                      </a:r>
                      <a:endParaRPr lang="ru-RU" sz="105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199" marR="7199" marT="7199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u="none" strike="noStrike" dirty="0">
                          <a:effectLst/>
                        </a:rPr>
                        <a:t>370 872,7  </a:t>
                      </a:r>
                      <a:endParaRPr lang="ru-RU" sz="105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199" marR="7199" marT="7199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u="none" strike="noStrike" dirty="0">
                          <a:effectLst/>
                        </a:rPr>
                        <a:t>296 020,7  </a:t>
                      </a:r>
                      <a:endParaRPr lang="ru-RU" sz="105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199" marR="7199" marT="7199" marB="0"/>
                </a:tc>
                <a:extLst>
                  <a:ext uri="{0D108BD9-81ED-4DB2-BD59-A6C34878D82A}">
                    <a16:rowId xmlns="" xmlns:a16="http://schemas.microsoft.com/office/drawing/2014/main" val="1732592173"/>
                  </a:ext>
                </a:extLst>
              </a:tr>
              <a:tr h="289421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u="none" strike="noStrike" dirty="0">
                          <a:effectLst/>
                        </a:rPr>
                        <a:t>0804</a:t>
                      </a:r>
                      <a:endParaRPr lang="ru-RU" sz="105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199" marR="7199" marT="7199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dirty="0">
                          <a:effectLst/>
                        </a:rPr>
                        <a:t>Другие вопросы в области культуры, кинематографии </a:t>
                      </a:r>
                      <a:endParaRPr lang="ru-RU" sz="105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99" marR="7199" marT="7199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u="none" strike="noStrike" dirty="0">
                          <a:effectLst/>
                        </a:rPr>
                        <a:t>16 465,5  </a:t>
                      </a:r>
                      <a:endParaRPr lang="ru-RU" sz="105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199" marR="7199" marT="7199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u="none" strike="noStrike" dirty="0">
                          <a:effectLst/>
                        </a:rPr>
                        <a:t>18 103,5  </a:t>
                      </a:r>
                      <a:endParaRPr lang="ru-RU" sz="105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199" marR="7199" marT="7199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u="none" strike="noStrike" dirty="0">
                          <a:effectLst/>
                        </a:rPr>
                        <a:t>14 861,8  </a:t>
                      </a:r>
                      <a:endParaRPr lang="ru-RU" sz="105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199" marR="7199" marT="7199" marB="0"/>
                </a:tc>
                <a:extLst>
                  <a:ext uri="{0D108BD9-81ED-4DB2-BD59-A6C34878D82A}">
                    <a16:rowId xmlns="" xmlns:a16="http://schemas.microsoft.com/office/drawing/2014/main" val="2034298460"/>
                  </a:ext>
                </a:extLst>
              </a:tr>
              <a:tr h="171951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u="none" strike="noStrike" dirty="0">
                          <a:effectLst/>
                        </a:rPr>
                        <a:t> </a:t>
                      </a:r>
                      <a:endParaRPr lang="ru-RU" sz="1050" b="0" i="0" u="none" strike="noStrike" dirty="0"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7199" marR="7199" marT="71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u="none" strike="noStrike" dirty="0">
                          <a:effectLst/>
                        </a:rPr>
                        <a:t> </a:t>
                      </a:r>
                      <a:endParaRPr lang="ru-RU" sz="1050" b="0" i="0" u="none" strike="noStrike" dirty="0"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7199" marR="7199" marT="7199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u="none" strike="noStrike" dirty="0">
                          <a:effectLst/>
                        </a:rPr>
                        <a:t> </a:t>
                      </a:r>
                      <a:endParaRPr lang="ru-RU" sz="105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199" marR="7199" marT="7199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u="none" strike="noStrike" dirty="0">
                          <a:effectLst/>
                        </a:rPr>
                        <a:t> </a:t>
                      </a:r>
                      <a:endParaRPr lang="ru-RU" sz="105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199" marR="7199" marT="7199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u="none" strike="noStrike" dirty="0">
                          <a:effectLst/>
                        </a:rPr>
                        <a:t> </a:t>
                      </a:r>
                      <a:endParaRPr lang="ru-RU" sz="105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199" marR="7199" marT="7199" marB="0"/>
                </a:tc>
                <a:extLst>
                  <a:ext uri="{0D108BD9-81ED-4DB2-BD59-A6C34878D82A}">
                    <a16:rowId xmlns="" xmlns:a16="http://schemas.microsoft.com/office/drawing/2014/main" val="260272341"/>
                  </a:ext>
                </a:extLst>
              </a:tr>
            </a:tbl>
          </a:graphicData>
        </a:graphic>
      </p:graphicFrame>
      <p:sp>
        <p:nvSpPr>
          <p:cNvPr id="11" name="Прямоугольник 10">
            <a:extLst>
              <a:ext uri="{FF2B5EF4-FFF2-40B4-BE49-F238E27FC236}">
                <a16:creationId xmlns="" xmlns:a16="http://schemas.microsoft.com/office/drawing/2014/main" id="{FB6AB883-478C-4DB2-AE0E-BF03D07B6D1A}"/>
              </a:ext>
            </a:extLst>
          </p:cNvPr>
          <p:cNvSpPr/>
          <p:nvPr/>
        </p:nvSpPr>
        <p:spPr>
          <a:xfrm>
            <a:off x="4563373" y="-8628"/>
            <a:ext cx="2318400" cy="19840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854781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15000">
        <p15:prstTrans prst="peelOff"/>
      </p:transition>
    </mc:Choice>
    <mc:Fallback xmlns="">
      <p:transition spd="slow" advTm="15000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Овал 10">
            <a:extLst>
              <a:ext uri="{FF2B5EF4-FFF2-40B4-BE49-F238E27FC236}">
                <a16:creationId xmlns="" xmlns:a16="http://schemas.microsoft.com/office/drawing/2014/main" id="{22175611-D70A-468B-B5DC-8196B41906EE}"/>
              </a:ext>
            </a:extLst>
          </p:cNvPr>
          <p:cNvSpPr/>
          <p:nvPr/>
        </p:nvSpPr>
        <p:spPr>
          <a:xfrm>
            <a:off x="8741241" y="794112"/>
            <a:ext cx="1630018" cy="1550689"/>
          </a:xfrm>
          <a:prstGeom prst="ellipse">
            <a:avLst/>
          </a:prstGeom>
          <a:noFill/>
          <a:ln w="158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Овал 12">
            <a:extLst>
              <a:ext uri="{FF2B5EF4-FFF2-40B4-BE49-F238E27FC236}">
                <a16:creationId xmlns="" xmlns:a16="http://schemas.microsoft.com/office/drawing/2014/main" id="{731DA8E7-1F7D-4DB9-8FC2-5E6BAB6A3D6A}"/>
              </a:ext>
            </a:extLst>
          </p:cNvPr>
          <p:cNvSpPr/>
          <p:nvPr/>
        </p:nvSpPr>
        <p:spPr>
          <a:xfrm>
            <a:off x="25869" y="4204252"/>
            <a:ext cx="2600293" cy="2653748"/>
          </a:xfrm>
          <a:prstGeom prst="ellipse">
            <a:avLst/>
          </a:prstGeom>
          <a:noFill/>
          <a:ln w="158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Номер слайда 2">
            <a:extLst>
              <a:ext uri="{FF2B5EF4-FFF2-40B4-BE49-F238E27FC236}">
                <a16:creationId xmlns="" xmlns:a16="http://schemas.microsoft.com/office/drawing/2014/main" id="{B32A2273-BA52-4983-BECF-51FE003F43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8BB047D-A6CD-43AB-96F0-683C726B586B}" type="slidenum">
              <a:rPr lang="ru-RU" noProof="0" smtClean="0"/>
              <a:pPr rtl="0"/>
              <a:t>34</a:t>
            </a:fld>
            <a:endParaRPr lang="ru-RU" noProof="0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2611F991-B334-432E-9950-C65EBC386C20}"/>
              </a:ext>
            </a:extLst>
          </p:cNvPr>
          <p:cNvSpPr/>
          <p:nvPr/>
        </p:nvSpPr>
        <p:spPr>
          <a:xfrm>
            <a:off x="10645200" y="1058400"/>
            <a:ext cx="1457325" cy="27876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i="1" dirty="0">
                <a:solidFill>
                  <a:schemeClr val="accent1"/>
                </a:solidFill>
              </a:rPr>
              <a:t>(тыс. руб.) </a:t>
            </a:r>
            <a:endParaRPr lang="ru-RU" dirty="0">
              <a:solidFill>
                <a:schemeClr val="accent1"/>
              </a:solidFill>
            </a:endParaRP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="" xmlns:a16="http://schemas.microsoft.com/office/drawing/2014/main" id="{E3653948-8901-4FF1-A962-7C7CA9CC72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2072807"/>
              </p:ext>
            </p:extLst>
          </p:nvPr>
        </p:nvGraphicFramePr>
        <p:xfrm>
          <a:off x="194643" y="1347109"/>
          <a:ext cx="11465167" cy="5186722"/>
        </p:xfrm>
        <a:graphic>
          <a:graphicData uri="http://schemas.openxmlformats.org/drawingml/2006/table">
            <a:tbl>
              <a:tblPr firstRow="1" lastRow="1" bandRow="1">
                <a:tableStyleId>{5C22544A-7EE6-4342-B048-85BDC9FD1C3A}</a:tableStyleId>
              </a:tblPr>
              <a:tblGrid>
                <a:gridCol w="590548">
                  <a:extLst>
                    <a:ext uri="{9D8B030D-6E8A-4147-A177-3AD203B41FA5}">
                      <a16:colId xmlns="" xmlns:a16="http://schemas.microsoft.com/office/drawing/2014/main" val="489959798"/>
                    </a:ext>
                  </a:extLst>
                </a:gridCol>
                <a:gridCol w="6390861">
                  <a:extLst>
                    <a:ext uri="{9D8B030D-6E8A-4147-A177-3AD203B41FA5}">
                      <a16:colId xmlns="" xmlns:a16="http://schemas.microsoft.com/office/drawing/2014/main" val="3358248569"/>
                    </a:ext>
                  </a:extLst>
                </a:gridCol>
                <a:gridCol w="1600200">
                  <a:extLst>
                    <a:ext uri="{9D8B030D-6E8A-4147-A177-3AD203B41FA5}">
                      <a16:colId xmlns="" xmlns:a16="http://schemas.microsoft.com/office/drawing/2014/main" val="2043444072"/>
                    </a:ext>
                  </a:extLst>
                </a:gridCol>
                <a:gridCol w="1480930">
                  <a:extLst>
                    <a:ext uri="{9D8B030D-6E8A-4147-A177-3AD203B41FA5}">
                      <a16:colId xmlns="" xmlns:a16="http://schemas.microsoft.com/office/drawing/2014/main" val="2533272061"/>
                    </a:ext>
                  </a:extLst>
                </a:gridCol>
                <a:gridCol w="1402628">
                  <a:extLst>
                    <a:ext uri="{9D8B030D-6E8A-4147-A177-3AD203B41FA5}">
                      <a16:colId xmlns="" xmlns:a16="http://schemas.microsoft.com/office/drawing/2014/main" val="1707809665"/>
                    </a:ext>
                  </a:extLst>
                </a:gridCol>
              </a:tblGrid>
              <a:tr h="286759"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Код</a:t>
                      </a:r>
                      <a:br>
                        <a:rPr lang="ru-RU" sz="1000" u="none" strike="noStrike" dirty="0">
                          <a:effectLst/>
                        </a:rPr>
                      </a:br>
                      <a:endParaRPr lang="ru-RU" sz="10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335" marR="7335" marT="7335" marB="0"/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Наименование раздела и подраздела</a:t>
                      </a:r>
                      <a:endParaRPr lang="ru-RU" sz="10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335" marR="7335" marT="7335" marB="0"/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Очередной финансовый 2021 год</a:t>
                      </a:r>
                      <a:endParaRPr lang="ru-RU" sz="10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335" marR="7335" marT="7335" marB="0"/>
                </a:tc>
                <a:tc gridSpan="2"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Плановый период</a:t>
                      </a:r>
                      <a:endParaRPr lang="ru-RU" sz="10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335" marR="7335" marT="7335" marB="0">
                    <a:lnB w="381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849719995"/>
                  </a:ext>
                </a:extLst>
              </a:tr>
              <a:tr h="24712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solidFill>
                            <a:schemeClr val="bg1"/>
                          </a:solidFill>
                          <a:effectLst/>
                        </a:rPr>
                        <a:t>2022 год</a:t>
                      </a:r>
                      <a:endParaRPr lang="ru-RU" sz="10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335" marR="7335" marT="7335" marB="0">
                    <a:lnL w="38100" cmpd="sng">
                      <a:noFill/>
                    </a:lnL>
                    <a:lnT w="38100" cmpd="sng">
                      <a:noFill/>
                    </a:lnT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solidFill>
                            <a:schemeClr val="bg1"/>
                          </a:solidFill>
                          <a:effectLst/>
                        </a:rPr>
                        <a:t>2023 год</a:t>
                      </a:r>
                      <a:endParaRPr lang="ru-RU" sz="10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335" marR="7335" marT="7335" marB="0">
                    <a:lnT w="38100" cmpd="sng">
                      <a:noFill/>
                    </a:lnT>
                    <a:solidFill>
                      <a:schemeClr val="bg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544545744"/>
                  </a:ext>
                </a:extLst>
              </a:tr>
              <a:tr h="183595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0900</a:t>
                      </a:r>
                      <a:endParaRPr lang="ru-RU" sz="1000" b="1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335" marR="7335" marT="733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u="none" strike="noStrike" dirty="0">
                          <a:effectLst/>
                        </a:rPr>
                        <a:t>Здравоохранение</a:t>
                      </a:r>
                      <a:endParaRPr lang="ru-RU" sz="10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335" marR="7335" marT="733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6 912,0  </a:t>
                      </a:r>
                      <a:endParaRPr lang="ru-RU" sz="1000" b="1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335" marR="7335" marT="733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6 912,0  </a:t>
                      </a:r>
                      <a:endParaRPr lang="ru-RU" sz="1000" b="1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335" marR="7335" marT="733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6 912,0  </a:t>
                      </a:r>
                      <a:endParaRPr lang="ru-RU" sz="1000" b="1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335" marR="7335" marT="7335" marB="0"/>
                </a:tc>
                <a:extLst>
                  <a:ext uri="{0D108BD9-81ED-4DB2-BD59-A6C34878D82A}">
                    <a16:rowId xmlns="" xmlns:a16="http://schemas.microsoft.com/office/drawing/2014/main" val="3703092692"/>
                  </a:ext>
                </a:extLst>
              </a:tr>
              <a:tr h="288508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0909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335" marR="7335" marT="733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u="none" strike="noStrike" dirty="0">
                          <a:effectLst/>
                        </a:rPr>
                        <a:t>Другие вопросы в области здравоохранения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335" marR="7335" marT="733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6 912,0  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335" marR="7335" marT="733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6 912,0  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335" marR="7335" marT="733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6 912,0  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335" marR="7335" marT="7335" marB="0"/>
                </a:tc>
                <a:extLst>
                  <a:ext uri="{0D108BD9-81ED-4DB2-BD59-A6C34878D82A}">
                    <a16:rowId xmlns="" xmlns:a16="http://schemas.microsoft.com/office/drawing/2014/main" val="68330904"/>
                  </a:ext>
                </a:extLst>
              </a:tr>
              <a:tr h="17660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>
                          <a:effectLst/>
                        </a:rPr>
                        <a:t> </a:t>
                      </a:r>
                      <a:endParaRPr lang="ru-RU" sz="1000" b="0" i="0" u="none" strike="noStrike" dirty="0"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7335" marR="7335" marT="733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>
                          <a:effectLst/>
                        </a:rPr>
                        <a:t> </a:t>
                      </a:r>
                      <a:endParaRPr lang="ru-RU" sz="1000" b="0" i="0" u="none" strike="noStrike" dirty="0"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7335" marR="7335" marT="7335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 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335" marR="7335" marT="733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 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335" marR="7335" marT="733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 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335" marR="7335" marT="7335" marB="0"/>
                </a:tc>
                <a:extLst>
                  <a:ext uri="{0D108BD9-81ED-4DB2-BD59-A6C34878D82A}">
                    <a16:rowId xmlns="" xmlns:a16="http://schemas.microsoft.com/office/drawing/2014/main" val="417207106"/>
                  </a:ext>
                </a:extLst>
              </a:tr>
              <a:tr h="183595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1000</a:t>
                      </a:r>
                      <a:endParaRPr lang="ru-RU" sz="1000" b="1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335" marR="7335" marT="733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u="none" strike="noStrike" dirty="0">
                          <a:effectLst/>
                        </a:rPr>
                        <a:t>Социальная политика</a:t>
                      </a:r>
                      <a:endParaRPr lang="ru-RU" sz="10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335" marR="7335" marT="733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367 636,4  </a:t>
                      </a:r>
                      <a:endParaRPr lang="ru-RU" sz="1000" b="1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335" marR="7335" marT="733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374 493,3  </a:t>
                      </a:r>
                      <a:endParaRPr lang="ru-RU" sz="1000" b="1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335" marR="7335" marT="733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335 771,0  </a:t>
                      </a:r>
                      <a:endParaRPr lang="ru-RU" sz="1000" b="1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335" marR="7335" marT="7335" marB="0"/>
                </a:tc>
                <a:extLst>
                  <a:ext uri="{0D108BD9-81ED-4DB2-BD59-A6C34878D82A}">
                    <a16:rowId xmlns="" xmlns:a16="http://schemas.microsoft.com/office/drawing/2014/main" val="2473469367"/>
                  </a:ext>
                </a:extLst>
              </a:tr>
              <a:tr h="174853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1001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335" marR="7335" marT="733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u="none" strike="noStrike" dirty="0">
                          <a:effectLst/>
                        </a:rPr>
                        <a:t>Пенсионное обеспечение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335" marR="7335" marT="733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29 813,0  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335" marR="7335" marT="733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32 794,3  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335" marR="7335" marT="733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24 932,0  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335" marR="7335" marT="7335" marB="0"/>
                </a:tc>
                <a:extLst>
                  <a:ext uri="{0D108BD9-81ED-4DB2-BD59-A6C34878D82A}">
                    <a16:rowId xmlns="" xmlns:a16="http://schemas.microsoft.com/office/drawing/2014/main" val="2413760754"/>
                  </a:ext>
                </a:extLst>
              </a:tr>
              <a:tr h="174853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1003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335" marR="7335" marT="733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u="none" strike="noStrike" dirty="0">
                          <a:effectLst/>
                        </a:rPr>
                        <a:t>Социальное обеспечение населения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335" marR="7335" marT="733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258 757,0  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335" marR="7335" marT="733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263 325,0  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335" marR="7335" marT="733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239 565,0  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335" marR="7335" marT="7335" marB="0"/>
                </a:tc>
                <a:extLst>
                  <a:ext uri="{0D108BD9-81ED-4DB2-BD59-A6C34878D82A}">
                    <a16:rowId xmlns="" xmlns:a16="http://schemas.microsoft.com/office/drawing/2014/main" val="3523164931"/>
                  </a:ext>
                </a:extLst>
              </a:tr>
              <a:tr h="174853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1004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335" marR="7335" marT="733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u="none" strike="noStrike" dirty="0">
                          <a:effectLst/>
                        </a:rPr>
                        <a:t>Охрана семьи и детства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335" marR="7335" marT="733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78 666,4  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335" marR="7335" marT="733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77 974,0  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335" marR="7335" marT="733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70 874,0  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335" marR="7335" marT="7335" marB="0"/>
                </a:tc>
                <a:extLst>
                  <a:ext uri="{0D108BD9-81ED-4DB2-BD59-A6C34878D82A}">
                    <a16:rowId xmlns="" xmlns:a16="http://schemas.microsoft.com/office/drawing/2014/main" val="2053637010"/>
                  </a:ext>
                </a:extLst>
              </a:tr>
              <a:tr h="297250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1006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335" marR="7335" marT="733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u="none" strike="noStrike" dirty="0">
                          <a:effectLst/>
                        </a:rPr>
                        <a:t>Другие вопросы в области социальной политики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335" marR="7335" marT="733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400,0  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335" marR="7335" marT="733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400,0  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335" marR="7335" marT="733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400,0  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335" marR="7335" marT="7335" marB="0"/>
                </a:tc>
                <a:extLst>
                  <a:ext uri="{0D108BD9-81ED-4DB2-BD59-A6C34878D82A}">
                    <a16:rowId xmlns="" xmlns:a16="http://schemas.microsoft.com/office/drawing/2014/main" val="3290117967"/>
                  </a:ext>
                </a:extLst>
              </a:tr>
              <a:tr h="174853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 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335" marR="7335" marT="733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u="none" strike="noStrike" dirty="0">
                          <a:effectLst/>
                        </a:rPr>
                        <a:t> 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335" marR="7335" marT="733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 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335" marR="7335" marT="733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 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335" marR="7335" marT="733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 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335" marR="7335" marT="7335" marB="0"/>
                </a:tc>
                <a:extLst>
                  <a:ext uri="{0D108BD9-81ED-4DB2-BD59-A6C34878D82A}">
                    <a16:rowId xmlns="" xmlns:a16="http://schemas.microsoft.com/office/drawing/2014/main" val="1466565348"/>
                  </a:ext>
                </a:extLst>
              </a:tr>
              <a:tr h="174853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1100</a:t>
                      </a:r>
                      <a:endParaRPr lang="ru-RU" sz="1000" b="1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335" marR="7335" marT="733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u="none" strike="noStrike" dirty="0">
                          <a:effectLst/>
                        </a:rPr>
                        <a:t>Физическая культура и спорт</a:t>
                      </a:r>
                      <a:endParaRPr lang="ru-RU" sz="10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335" marR="7335" marT="733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374 810,8  </a:t>
                      </a:r>
                      <a:endParaRPr lang="ru-RU" sz="1000" b="1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335" marR="7335" marT="733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809 401,7  </a:t>
                      </a:r>
                      <a:endParaRPr lang="ru-RU" sz="1000" b="1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335" marR="7335" marT="733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403 529,5  </a:t>
                      </a:r>
                      <a:endParaRPr lang="ru-RU" sz="1000" b="1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335" marR="7335" marT="7335" marB="0"/>
                </a:tc>
                <a:extLst>
                  <a:ext uri="{0D108BD9-81ED-4DB2-BD59-A6C34878D82A}">
                    <a16:rowId xmlns="" xmlns:a16="http://schemas.microsoft.com/office/drawing/2014/main" val="1243942362"/>
                  </a:ext>
                </a:extLst>
              </a:tr>
              <a:tr h="174853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1101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335" marR="7335" marT="733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u="none" strike="noStrike" dirty="0">
                          <a:effectLst/>
                        </a:rPr>
                        <a:t>Физическая культура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335" marR="7335" marT="733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207 984,4  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335" marR="7335" marT="733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626 720,0  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335" marR="7335" marT="733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250 770,3  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335" marR="7335" marT="7335" marB="0"/>
                </a:tc>
                <a:extLst>
                  <a:ext uri="{0D108BD9-81ED-4DB2-BD59-A6C34878D82A}">
                    <a16:rowId xmlns="" xmlns:a16="http://schemas.microsoft.com/office/drawing/2014/main" val="4123461322"/>
                  </a:ext>
                </a:extLst>
              </a:tr>
              <a:tr h="174853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1102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335" marR="7335" marT="733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u="none" strike="noStrike" dirty="0">
                          <a:effectLst/>
                        </a:rPr>
                        <a:t>Массовый спорт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335" marR="7335" marT="733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3 690,1  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335" marR="7335" marT="733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3 494,4  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335" marR="7335" marT="733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3 634,2  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335" marR="7335" marT="7335" marB="0"/>
                </a:tc>
                <a:extLst>
                  <a:ext uri="{0D108BD9-81ED-4DB2-BD59-A6C34878D82A}">
                    <a16:rowId xmlns="" xmlns:a16="http://schemas.microsoft.com/office/drawing/2014/main" val="2215237894"/>
                  </a:ext>
                </a:extLst>
              </a:tr>
              <a:tr h="174853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1103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335" marR="7335" marT="733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u="none" strike="noStrike" dirty="0">
                          <a:effectLst/>
                        </a:rPr>
                        <a:t>Спорт высших достижений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335" marR="7335" marT="733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163 136,3  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335" marR="7335" marT="733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179 187,3  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335" marR="7335" marT="733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149 125,0  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335" marR="7335" marT="7335" marB="0"/>
                </a:tc>
                <a:extLst>
                  <a:ext uri="{0D108BD9-81ED-4DB2-BD59-A6C34878D82A}">
                    <a16:rowId xmlns="" xmlns:a16="http://schemas.microsoft.com/office/drawing/2014/main" val="599676849"/>
                  </a:ext>
                </a:extLst>
              </a:tr>
              <a:tr h="174853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 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335" marR="7335" marT="733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u="none" strike="noStrike" dirty="0">
                          <a:effectLst/>
                        </a:rPr>
                        <a:t> 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335" marR="7335" marT="733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 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335" marR="7335" marT="733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 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335" marR="7335" marT="733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 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335" marR="7335" marT="7335" marB="0"/>
                </a:tc>
                <a:extLst>
                  <a:ext uri="{0D108BD9-81ED-4DB2-BD59-A6C34878D82A}">
                    <a16:rowId xmlns="" xmlns:a16="http://schemas.microsoft.com/office/drawing/2014/main" val="3450253460"/>
                  </a:ext>
                </a:extLst>
              </a:tr>
              <a:tr h="174853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1200</a:t>
                      </a:r>
                      <a:endParaRPr lang="ru-RU" sz="1000" b="1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335" marR="7335" marT="733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u="none" strike="noStrike" dirty="0">
                          <a:effectLst/>
                        </a:rPr>
                        <a:t>Средства массовой информации</a:t>
                      </a:r>
                      <a:endParaRPr lang="ru-RU" sz="10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335" marR="7335" marT="733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27 157,6  </a:t>
                      </a:r>
                      <a:endParaRPr lang="ru-RU" sz="1000" b="1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335" marR="7335" marT="733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26 090,2  </a:t>
                      </a:r>
                      <a:endParaRPr lang="ru-RU" sz="1000" b="1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335" marR="7335" marT="733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24 263,9  </a:t>
                      </a:r>
                      <a:endParaRPr lang="ru-RU" sz="1000" b="1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335" marR="7335" marT="7335" marB="0"/>
                </a:tc>
                <a:extLst>
                  <a:ext uri="{0D108BD9-81ED-4DB2-BD59-A6C34878D82A}">
                    <a16:rowId xmlns="" xmlns:a16="http://schemas.microsoft.com/office/drawing/2014/main" val="333884083"/>
                  </a:ext>
                </a:extLst>
              </a:tr>
              <a:tr h="174853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1201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335" marR="7335" marT="733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u="none" strike="noStrike" dirty="0">
                          <a:effectLst/>
                        </a:rPr>
                        <a:t>Телевидение и радиовещание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335" marR="7335" marT="733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19 488,6  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335" marR="7335" marT="733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18 352,2  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335" marR="7335" marT="733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16 045,9  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335" marR="7335" marT="7335" marB="0"/>
                </a:tc>
                <a:extLst>
                  <a:ext uri="{0D108BD9-81ED-4DB2-BD59-A6C34878D82A}">
                    <a16:rowId xmlns="" xmlns:a16="http://schemas.microsoft.com/office/drawing/2014/main" val="2497946613"/>
                  </a:ext>
                </a:extLst>
              </a:tr>
              <a:tr h="174853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1202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335" marR="7335" marT="733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u="none" strike="noStrike" dirty="0">
                          <a:effectLst/>
                        </a:rPr>
                        <a:t>Периодическая печать и издательства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335" marR="7335" marT="733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6 669,0  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335" marR="7335" marT="733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6 738,0  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335" marR="7335" marT="733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7 218,0  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335" marR="7335" marT="7335" marB="0"/>
                </a:tc>
                <a:extLst>
                  <a:ext uri="{0D108BD9-81ED-4DB2-BD59-A6C34878D82A}">
                    <a16:rowId xmlns="" xmlns:a16="http://schemas.microsoft.com/office/drawing/2014/main" val="2219690409"/>
                  </a:ext>
                </a:extLst>
              </a:tr>
              <a:tr h="297250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1204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335" marR="7335" marT="733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u="none" strike="noStrike" dirty="0">
                          <a:effectLst/>
                        </a:rPr>
                        <a:t>Другие вопросы в области средств массовой информации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335" marR="7335" marT="733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1 000,0  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335" marR="7335" marT="733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1 000,0  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335" marR="7335" marT="733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1 000,0  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335" marR="7335" marT="7335" marB="0"/>
                </a:tc>
                <a:extLst>
                  <a:ext uri="{0D108BD9-81ED-4DB2-BD59-A6C34878D82A}">
                    <a16:rowId xmlns="" xmlns:a16="http://schemas.microsoft.com/office/drawing/2014/main" val="45168680"/>
                  </a:ext>
                </a:extLst>
              </a:tr>
              <a:tr h="174853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 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335" marR="7335" marT="733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u="none" strike="noStrike" dirty="0">
                          <a:effectLst/>
                        </a:rPr>
                        <a:t> 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335" marR="7335" marT="733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 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335" marR="7335" marT="733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 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335" marR="7335" marT="733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 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335" marR="7335" marT="7335" marB="0"/>
                </a:tc>
                <a:extLst>
                  <a:ext uri="{0D108BD9-81ED-4DB2-BD59-A6C34878D82A}">
                    <a16:rowId xmlns="" xmlns:a16="http://schemas.microsoft.com/office/drawing/2014/main" val="3561267995"/>
                  </a:ext>
                </a:extLst>
              </a:tr>
              <a:tr h="297250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1300</a:t>
                      </a:r>
                      <a:endParaRPr lang="ru-RU" sz="1000" b="1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335" marR="7335" marT="733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u="none" strike="noStrike" dirty="0">
                          <a:effectLst/>
                        </a:rPr>
                        <a:t>Обслуживание государственного и муниципального долга</a:t>
                      </a:r>
                      <a:endParaRPr lang="ru-RU" sz="10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335" marR="7335" marT="733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23 021,0  </a:t>
                      </a:r>
                      <a:endParaRPr lang="ru-RU" sz="1000" b="1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335" marR="7335" marT="733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28 575,0  </a:t>
                      </a:r>
                      <a:endParaRPr lang="ru-RU" sz="1000" b="1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335" marR="7335" marT="733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33 250,0  </a:t>
                      </a:r>
                      <a:endParaRPr lang="ru-RU" sz="1000" b="1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335" marR="7335" marT="7335" marB="0"/>
                </a:tc>
                <a:extLst>
                  <a:ext uri="{0D108BD9-81ED-4DB2-BD59-A6C34878D82A}">
                    <a16:rowId xmlns="" xmlns:a16="http://schemas.microsoft.com/office/drawing/2014/main" val="3335769872"/>
                  </a:ext>
                </a:extLst>
              </a:tr>
              <a:tr h="297250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1301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335" marR="7335" marT="733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u="none" strike="noStrike" dirty="0">
                          <a:effectLst/>
                        </a:rPr>
                        <a:t>Обслуживание государственного (муниципального) внутреннего долга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335" marR="7335" marT="733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23 021,0  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335" marR="7335" marT="733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28 575,0  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335" marR="7335" marT="733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33 250,0  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335" marR="7335" marT="7335" marB="0"/>
                </a:tc>
                <a:extLst>
                  <a:ext uri="{0D108BD9-81ED-4DB2-BD59-A6C34878D82A}">
                    <a16:rowId xmlns="" xmlns:a16="http://schemas.microsoft.com/office/drawing/2014/main" val="4150224265"/>
                  </a:ext>
                </a:extLst>
              </a:tr>
              <a:tr h="174853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 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335" marR="7335" marT="733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u="none" strike="noStrike" dirty="0">
                          <a:effectLst/>
                        </a:rPr>
                        <a:t> 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335" marR="7335" marT="733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 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335" marR="7335" marT="733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 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335" marR="7335" marT="733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 </a:t>
                      </a:r>
                      <a:endParaRPr lang="ru-RU" sz="1000" b="0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335" marR="7335" marT="7335" marB="0"/>
                </a:tc>
                <a:extLst>
                  <a:ext uri="{0D108BD9-81ED-4DB2-BD59-A6C34878D82A}">
                    <a16:rowId xmlns="" xmlns:a16="http://schemas.microsoft.com/office/drawing/2014/main" val="4199184605"/>
                  </a:ext>
                </a:extLst>
              </a:tr>
              <a:tr h="183595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u="none" strike="noStrike" dirty="0">
                          <a:effectLst/>
                        </a:rPr>
                        <a:t> </a:t>
                      </a:r>
                      <a:endParaRPr lang="ru-RU" sz="1000" b="1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335" marR="7335" marT="733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u="none" strike="noStrike" dirty="0">
                          <a:effectLst/>
                        </a:rPr>
                        <a:t>ИТОГО РАСХОДОВ</a:t>
                      </a:r>
                      <a:endParaRPr lang="ru-RU" sz="1000" b="1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335" marR="7335" marT="733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9 374 940,2  </a:t>
                      </a:r>
                      <a:endParaRPr lang="ru-RU" sz="1000" b="1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335" marR="7335" marT="733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9 492 948,6  </a:t>
                      </a:r>
                      <a:endParaRPr lang="ru-RU" sz="1000" b="1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335" marR="7335" marT="733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8 148 050,7  </a:t>
                      </a:r>
                      <a:endParaRPr lang="ru-RU" sz="1000" b="1" i="0" u="none" strike="noStrike" dirty="0">
                        <a:effectLst/>
                        <a:latin typeface="Times New Roman Cyr" panose="02020603050405020304" pitchFamily="18" charset="0"/>
                      </a:endParaRPr>
                    </a:p>
                  </a:txBody>
                  <a:tcPr marL="7335" marR="7335" marT="7335" marB="0"/>
                </a:tc>
                <a:extLst>
                  <a:ext uri="{0D108BD9-81ED-4DB2-BD59-A6C34878D82A}">
                    <a16:rowId xmlns="" xmlns:a16="http://schemas.microsoft.com/office/drawing/2014/main" val="2098657090"/>
                  </a:ext>
                </a:extLst>
              </a:tr>
            </a:tbl>
          </a:graphicData>
        </a:graphic>
      </p:graphicFrame>
      <p:sp>
        <p:nvSpPr>
          <p:cNvPr id="12" name="Прямоугольник 11">
            <a:extLst>
              <a:ext uri="{FF2B5EF4-FFF2-40B4-BE49-F238E27FC236}">
                <a16:creationId xmlns="" xmlns:a16="http://schemas.microsoft.com/office/drawing/2014/main" id="{0D51E72F-98EB-44F7-B68A-6D8FE5A21728}"/>
              </a:ext>
            </a:extLst>
          </p:cNvPr>
          <p:cNvSpPr/>
          <p:nvPr/>
        </p:nvSpPr>
        <p:spPr>
          <a:xfrm>
            <a:off x="4563373" y="-8628"/>
            <a:ext cx="2318400" cy="19840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Заголовок 1">
            <a:extLst>
              <a:ext uri="{FF2B5EF4-FFF2-40B4-BE49-F238E27FC236}">
                <a16:creationId xmlns="" xmlns:a16="http://schemas.microsoft.com/office/drawing/2014/main" id="{EF11C5DC-52C6-4B7A-A4DC-40FE97856303}"/>
              </a:ext>
            </a:extLst>
          </p:cNvPr>
          <p:cNvSpPr txBox="1">
            <a:spLocks/>
          </p:cNvSpPr>
          <p:nvPr/>
        </p:nvSpPr>
        <p:spPr>
          <a:xfrm>
            <a:off x="363416" y="299675"/>
            <a:ext cx="11465168" cy="1037492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         </a:t>
            </a:r>
            <a:r>
              <a:rPr lang="ru-RU" sz="2400" dirty="0"/>
              <a:t>Расходы бюджета Орехово-Зуевского муниципального района по разделам и подразделам классификации расходов бюджетов на очередной 2021 год и на плановый период 2022 и 2023 годов </a:t>
            </a:r>
            <a:r>
              <a:rPr lang="ru-RU" sz="1200" dirty="0"/>
              <a:t>(продолжение)</a:t>
            </a:r>
          </a:p>
        </p:txBody>
      </p:sp>
    </p:spTree>
    <p:extLst>
      <p:ext uri="{BB962C8B-B14F-4D97-AF65-F5344CB8AC3E}">
        <p14:creationId xmlns:p14="http://schemas.microsoft.com/office/powerpoint/2010/main" val="17395441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15000">
        <p15:prstTrans prst="peelOff"/>
      </p:transition>
    </mc:Choice>
    <mc:Fallback xmlns="">
      <p:transition spd="slow" advTm="15000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Диаграмма 16"/>
          <p:cNvGraphicFramePr/>
          <p:nvPr>
            <p:extLst>
              <p:ext uri="{D42A27DB-BD31-4B8C-83A1-F6EECF244321}">
                <p14:modId xmlns:p14="http://schemas.microsoft.com/office/powerpoint/2010/main" val="2629537114"/>
              </p:ext>
            </p:extLst>
          </p:nvPr>
        </p:nvGraphicFramePr>
        <p:xfrm>
          <a:off x="6381751" y="1376294"/>
          <a:ext cx="5581650" cy="22234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14798" y="110625"/>
            <a:ext cx="117772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3200" b="1" dirty="0"/>
              <a:t>         </a:t>
            </a:r>
            <a:r>
              <a:rPr lang="ru-RU" sz="3200" b="1" dirty="0"/>
              <a:t>АНАЛИЗ СТРУКТУРЫ РАСХОДОВ БЮДЖЕТА. 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4E5B1-E5E4-4957-86B2-15F997F79CD3}" type="slidenum">
              <a:rPr lang="ru-RU" smtClean="0"/>
              <a:t>35</a:t>
            </a:fld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044923" y="5836883"/>
            <a:ext cx="4336828" cy="30777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400" dirty="0">
                <a:latin typeface="PT Sans"/>
              </a:rPr>
              <a:t>Программные расходы </a:t>
            </a:r>
            <a:r>
              <a:rPr lang="ru-RU" sz="1400" b="1" dirty="0">
                <a:solidFill>
                  <a:schemeClr val="accent5">
                    <a:lumMod val="50000"/>
                  </a:schemeClr>
                </a:solidFill>
                <a:latin typeface="PT Sans"/>
              </a:rPr>
              <a:t>9 285,6 </a:t>
            </a:r>
            <a:r>
              <a:rPr lang="ru-RU" sz="1400" dirty="0">
                <a:latin typeface="PT Sans"/>
              </a:rPr>
              <a:t>млн. руб. </a:t>
            </a:r>
            <a:r>
              <a:rPr lang="ru-RU" sz="1400" dirty="0">
                <a:solidFill>
                  <a:srgbClr val="22D909"/>
                </a:solidFill>
                <a:latin typeface="PT Sans"/>
              </a:rPr>
              <a:t>– 99,0%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7738357" y="2830226"/>
            <a:ext cx="436013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>
                <a:latin typeface="Arial" panose="020B0604020202020204" pitchFamily="34" charset="0"/>
              </a:rPr>
              <a:t>Программные расходы </a:t>
            </a:r>
            <a:r>
              <a:rPr lang="ru-RU" sz="1400" b="1" dirty="0">
                <a:solidFill>
                  <a:schemeClr val="accent5">
                    <a:lumMod val="50000"/>
                  </a:schemeClr>
                </a:solidFill>
                <a:latin typeface="PT Sans"/>
              </a:rPr>
              <a:t>9 471,6 </a:t>
            </a:r>
            <a:r>
              <a:rPr lang="ru-RU" sz="1400" dirty="0">
                <a:latin typeface="PT Sans"/>
              </a:rPr>
              <a:t>млн. руб. </a:t>
            </a:r>
            <a:r>
              <a:rPr lang="ru-RU" sz="1400" dirty="0">
                <a:solidFill>
                  <a:srgbClr val="22D909"/>
                </a:solidFill>
                <a:latin typeface="PT Sans"/>
              </a:rPr>
              <a:t>– 99,8%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7551070" y="5836883"/>
            <a:ext cx="45474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>
                <a:latin typeface="Arial" panose="020B0604020202020204" pitchFamily="34" charset="0"/>
              </a:rPr>
              <a:t>Программные расходы</a:t>
            </a:r>
            <a:r>
              <a:rPr lang="ru-RU" sz="1400" b="1" dirty="0">
                <a:solidFill>
                  <a:srgbClr val="AF2F2E"/>
                </a:solidFill>
                <a:latin typeface="PT Sans"/>
              </a:rPr>
              <a:t> </a:t>
            </a:r>
            <a:r>
              <a:rPr lang="ru-RU" sz="1400" b="1" dirty="0">
                <a:solidFill>
                  <a:schemeClr val="accent5">
                    <a:lumMod val="50000"/>
                  </a:schemeClr>
                </a:solidFill>
                <a:latin typeface="PT Sans"/>
              </a:rPr>
              <a:t>8 127,7 </a:t>
            </a:r>
            <a:r>
              <a:rPr lang="ru-RU" sz="1400" dirty="0">
                <a:latin typeface="PT Sans"/>
              </a:rPr>
              <a:t>млн. руб. </a:t>
            </a:r>
            <a:r>
              <a:rPr lang="ru-RU" sz="1400" dirty="0">
                <a:solidFill>
                  <a:srgbClr val="22D909"/>
                </a:solidFill>
                <a:latin typeface="PT Sans"/>
              </a:rPr>
              <a:t>– 99,8%</a:t>
            </a:r>
          </a:p>
        </p:txBody>
      </p:sp>
      <p:graphicFrame>
        <p:nvGraphicFramePr>
          <p:cNvPr id="63" name="Диаграмма 62">
            <a:extLst>
              <a:ext uri="{FF2B5EF4-FFF2-40B4-BE49-F238E27FC236}">
                <a16:creationId xmlns="" xmlns:a16="http://schemas.microsoft.com/office/drawing/2014/main" id="{CC3C0867-BADE-4455-ABC5-85329E4753C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96145462"/>
              </p:ext>
            </p:extLst>
          </p:nvPr>
        </p:nvGraphicFramePr>
        <p:xfrm>
          <a:off x="6516844" y="4080506"/>
          <a:ext cx="5581650" cy="22234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4" name="Диаграмма 63">
            <a:extLst>
              <a:ext uri="{FF2B5EF4-FFF2-40B4-BE49-F238E27FC236}">
                <a16:creationId xmlns="" xmlns:a16="http://schemas.microsoft.com/office/drawing/2014/main" id="{4EA7DF19-7336-498C-8D67-6AFE14435A8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51999245"/>
              </p:ext>
            </p:extLst>
          </p:nvPr>
        </p:nvGraphicFramePr>
        <p:xfrm>
          <a:off x="935194" y="4024388"/>
          <a:ext cx="5581650" cy="22234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65" name="Диаграмма 64">
            <a:extLst>
              <a:ext uri="{FF2B5EF4-FFF2-40B4-BE49-F238E27FC236}">
                <a16:creationId xmlns="" xmlns:a16="http://schemas.microsoft.com/office/drawing/2014/main" id="{94FFE0A7-7259-4417-B655-B52544D4AAC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14303288"/>
              </p:ext>
            </p:extLst>
          </p:nvPr>
        </p:nvGraphicFramePr>
        <p:xfrm>
          <a:off x="901421" y="1309736"/>
          <a:ext cx="5581650" cy="22234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67" name="Прямоугольник 66">
            <a:extLst>
              <a:ext uri="{FF2B5EF4-FFF2-40B4-BE49-F238E27FC236}">
                <a16:creationId xmlns="" xmlns:a16="http://schemas.microsoft.com/office/drawing/2014/main" id="{3D6CBD2B-F8AB-4EE6-BCB3-FC6311499A3B}"/>
              </a:ext>
            </a:extLst>
          </p:cNvPr>
          <p:cNvSpPr/>
          <p:nvPr/>
        </p:nvSpPr>
        <p:spPr>
          <a:xfrm>
            <a:off x="1933575" y="2860907"/>
            <a:ext cx="454111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>
                <a:latin typeface="Arial" panose="020B0604020202020204" pitchFamily="34" charset="0"/>
              </a:rPr>
              <a:t>Программные расходы </a:t>
            </a:r>
            <a:r>
              <a:rPr lang="ru-RU" sz="1400" b="1" dirty="0">
                <a:solidFill>
                  <a:schemeClr val="accent5">
                    <a:lumMod val="50000"/>
                  </a:schemeClr>
                </a:solidFill>
                <a:latin typeface="PT Sans"/>
              </a:rPr>
              <a:t>10 515,22 </a:t>
            </a:r>
            <a:r>
              <a:rPr lang="ru-RU" sz="1400" dirty="0">
                <a:latin typeface="PT Sans"/>
              </a:rPr>
              <a:t>млн. руб. </a:t>
            </a:r>
            <a:r>
              <a:rPr lang="ru-RU" sz="1400" dirty="0">
                <a:solidFill>
                  <a:srgbClr val="22D909"/>
                </a:solidFill>
                <a:latin typeface="PT Sans"/>
              </a:rPr>
              <a:t>– 99,6%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="" xmlns:a16="http://schemas.microsoft.com/office/drawing/2014/main" id="{A0408DE6-1AB5-4027-ACCA-D3300D22F83E}"/>
              </a:ext>
            </a:extLst>
          </p:cNvPr>
          <p:cNvSpPr/>
          <p:nvPr/>
        </p:nvSpPr>
        <p:spPr>
          <a:xfrm>
            <a:off x="10645200" y="1058400"/>
            <a:ext cx="1457325" cy="27876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i="1" dirty="0">
                <a:solidFill>
                  <a:schemeClr val="tx1"/>
                </a:solidFill>
              </a:rPr>
              <a:t>(млн. руб.) 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60173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15000">
        <p15:prstTrans prst="peelOff"/>
      </p:transition>
    </mc:Choice>
    <mc:Fallback xmlns="">
      <p:transition spd="slow" advTm="15000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51DD490-56BE-4263-B9D4-743C3BF034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416" y="145408"/>
            <a:ext cx="11465168" cy="1037492"/>
          </a:xfrm>
        </p:spPr>
        <p:txBody>
          <a:bodyPr/>
          <a:lstStyle/>
          <a:p>
            <a:r>
              <a:rPr lang="ru-RU" dirty="0"/>
              <a:t>         Информация о расходах бюджета в разрезе муниципальных программ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="" xmlns:a16="http://schemas.microsoft.com/office/drawing/2014/main" id="{B32A2273-BA52-4983-BECF-51FE003F43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8BB047D-A6CD-43AB-96F0-683C726B586B}" type="slidenum">
              <a:rPr lang="ru-RU" noProof="0" smtClean="0"/>
              <a:pPr rtl="0"/>
              <a:t>36</a:t>
            </a:fld>
            <a:endParaRPr lang="ru-RU" noProof="0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2611F991-B334-432E-9950-C65EBC386C20}"/>
              </a:ext>
            </a:extLst>
          </p:cNvPr>
          <p:cNvSpPr/>
          <p:nvPr/>
        </p:nvSpPr>
        <p:spPr>
          <a:xfrm>
            <a:off x="10645200" y="1058400"/>
            <a:ext cx="1457325" cy="27876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i="1" dirty="0">
                <a:solidFill>
                  <a:schemeClr val="tx1"/>
                </a:solidFill>
              </a:rPr>
              <a:t>(млн. руб.)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0" name="Выноска: стрелка вниз 9">
            <a:extLst>
              <a:ext uri="{FF2B5EF4-FFF2-40B4-BE49-F238E27FC236}">
                <a16:creationId xmlns="" xmlns:a16="http://schemas.microsoft.com/office/drawing/2014/main" id="{C78F093C-B349-4FFB-85ED-116DD79F8B01}"/>
              </a:ext>
            </a:extLst>
          </p:cNvPr>
          <p:cNvSpPr/>
          <p:nvPr/>
        </p:nvSpPr>
        <p:spPr>
          <a:xfrm>
            <a:off x="4523814" y="6503860"/>
            <a:ext cx="2317894" cy="315068"/>
          </a:xfrm>
          <a:prstGeom prst="downArrowCallou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/>
              <a:t>Продолжение на следующем слайде</a:t>
            </a:r>
          </a:p>
        </p:txBody>
      </p:sp>
      <p:graphicFrame>
        <p:nvGraphicFramePr>
          <p:cNvPr id="12" name="Таблица 11">
            <a:extLst>
              <a:ext uri="{FF2B5EF4-FFF2-40B4-BE49-F238E27FC236}">
                <a16:creationId xmlns="" xmlns:a16="http://schemas.microsoft.com/office/drawing/2014/main" id="{7D5D0072-2A82-46C8-B3D7-FEBE1950E9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4557076"/>
              </p:ext>
            </p:extLst>
          </p:nvPr>
        </p:nvGraphicFramePr>
        <p:xfrm>
          <a:off x="229575" y="1627054"/>
          <a:ext cx="11479455" cy="48636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4344">
                  <a:extLst>
                    <a:ext uri="{9D8B030D-6E8A-4147-A177-3AD203B41FA5}">
                      <a16:colId xmlns="" xmlns:a16="http://schemas.microsoft.com/office/drawing/2014/main" val="1612345578"/>
                    </a:ext>
                  </a:extLst>
                </a:gridCol>
                <a:gridCol w="5818146">
                  <a:extLst>
                    <a:ext uri="{9D8B030D-6E8A-4147-A177-3AD203B41FA5}">
                      <a16:colId xmlns="" xmlns:a16="http://schemas.microsoft.com/office/drawing/2014/main" val="1882754632"/>
                    </a:ext>
                  </a:extLst>
                </a:gridCol>
                <a:gridCol w="953393">
                  <a:extLst>
                    <a:ext uri="{9D8B030D-6E8A-4147-A177-3AD203B41FA5}">
                      <a16:colId xmlns="" xmlns:a16="http://schemas.microsoft.com/office/drawing/2014/main" val="2416310646"/>
                    </a:ext>
                  </a:extLst>
                </a:gridCol>
                <a:gridCol w="953393">
                  <a:extLst>
                    <a:ext uri="{9D8B030D-6E8A-4147-A177-3AD203B41FA5}">
                      <a16:colId xmlns="" xmlns:a16="http://schemas.microsoft.com/office/drawing/2014/main" val="1146779119"/>
                    </a:ext>
                  </a:extLst>
                </a:gridCol>
                <a:gridCol w="953393">
                  <a:extLst>
                    <a:ext uri="{9D8B030D-6E8A-4147-A177-3AD203B41FA5}">
                      <a16:colId xmlns="" xmlns:a16="http://schemas.microsoft.com/office/drawing/2014/main" val="2415438211"/>
                    </a:ext>
                  </a:extLst>
                </a:gridCol>
                <a:gridCol w="953393">
                  <a:extLst>
                    <a:ext uri="{9D8B030D-6E8A-4147-A177-3AD203B41FA5}">
                      <a16:colId xmlns="" xmlns:a16="http://schemas.microsoft.com/office/drawing/2014/main" val="1947902886"/>
                    </a:ext>
                  </a:extLst>
                </a:gridCol>
                <a:gridCol w="953393">
                  <a:extLst>
                    <a:ext uri="{9D8B030D-6E8A-4147-A177-3AD203B41FA5}">
                      <a16:colId xmlns="" xmlns:a16="http://schemas.microsoft.com/office/drawing/2014/main" val="474697461"/>
                    </a:ext>
                  </a:extLst>
                </a:gridCol>
              </a:tblGrid>
              <a:tr h="70620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effectLst/>
                        </a:rPr>
                        <a:t>Код целевой статьи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effectLst/>
                        </a:rPr>
                        <a:t>Наименование программы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effectLst/>
                        </a:rPr>
                        <a:t> Фактическое значение в отчетном году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effectLst/>
                        </a:rPr>
                        <a:t>Плановые значения в текущем году 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effectLst/>
                        </a:rPr>
                        <a:t>Прогноз на очередной финансовый год 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effectLst/>
                        </a:rPr>
                        <a:t>Прогноз на первый год планового периода 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effectLst/>
                        </a:rPr>
                        <a:t>Прогноз на второй год планового периода 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extLst>
                  <a:ext uri="{0D108BD9-81ED-4DB2-BD59-A6C34878D82A}">
                    <a16:rowId xmlns="" xmlns:a16="http://schemas.microsoft.com/office/drawing/2014/main" val="1219902172"/>
                  </a:ext>
                </a:extLst>
              </a:tr>
              <a:tr h="139885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u="none" strike="noStrike" dirty="0">
                          <a:effectLst/>
                        </a:rPr>
                        <a:t>1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b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u="none" strike="noStrike" dirty="0">
                          <a:effectLst/>
                        </a:rPr>
                        <a:t>2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b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u="none" strike="noStrike" dirty="0">
                          <a:effectLst/>
                        </a:rPr>
                        <a:t>3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b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u="none" strike="noStrike" dirty="0">
                          <a:effectLst/>
                        </a:rPr>
                        <a:t>4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b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u="none" strike="noStrike" dirty="0">
                          <a:effectLst/>
                        </a:rPr>
                        <a:t>5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b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u="none" strike="noStrike" dirty="0">
                          <a:effectLst/>
                        </a:rPr>
                        <a:t>6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b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u="none" strike="noStrike" dirty="0">
                          <a:effectLst/>
                        </a:rPr>
                        <a:t>7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b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441565825"/>
                  </a:ext>
                </a:extLst>
              </a:tr>
              <a:tr h="23195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u="none" strike="noStrike" dirty="0">
                          <a:effectLst/>
                        </a:rPr>
                        <a:t> 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1" u="none" strike="noStrike" dirty="0">
                          <a:effectLst/>
                        </a:rPr>
                        <a:t>Программные расходы: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1" u="none" strike="noStrike" dirty="0">
                          <a:effectLst/>
                        </a:rPr>
                        <a:t> 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1" u="none" strike="noStrike" dirty="0">
                          <a:effectLst/>
                        </a:rPr>
                        <a:t> 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u="none" strike="noStrike" dirty="0">
                          <a:effectLst/>
                        </a:rPr>
                        <a:t> 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u="none" strike="noStrike" dirty="0">
                          <a:effectLst/>
                        </a:rPr>
                        <a:t> 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u="none" strike="noStrike" dirty="0">
                          <a:effectLst/>
                        </a:rPr>
                        <a:t> 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67826650"/>
                  </a:ext>
                </a:extLst>
              </a:tr>
              <a:tr h="31174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effectLst/>
                        </a:rPr>
                        <a:t>0100000000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u="none" strike="noStrike" dirty="0">
                          <a:effectLst/>
                        </a:rPr>
                        <a:t>Муниципальная программа "Здравоохранение"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6,44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6,44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6,91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6,91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6,91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="" xmlns:a16="http://schemas.microsoft.com/office/drawing/2014/main" val="2089558845"/>
                  </a:ext>
                </a:extLst>
              </a:tr>
              <a:tr h="31174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effectLst/>
                        </a:rPr>
                        <a:t>0200000000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u="none" strike="noStrike" dirty="0">
                          <a:effectLst/>
                        </a:rPr>
                        <a:t>Муниципальная программа "Культура"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449,42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450,51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554,39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386,56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300,10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extLst>
                  <a:ext uri="{0D108BD9-81ED-4DB2-BD59-A6C34878D82A}">
                    <a16:rowId xmlns="" xmlns:a16="http://schemas.microsoft.com/office/drawing/2014/main" val="628852426"/>
                  </a:ext>
                </a:extLst>
              </a:tr>
              <a:tr h="31174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effectLst/>
                        </a:rPr>
                        <a:t>0300000000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u="none" strike="noStrike" dirty="0">
                          <a:effectLst/>
                        </a:rPr>
                        <a:t>Муниципальная программа "Образование"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4 377,29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4 414,17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4 407,75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4 529,31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4 235,35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extLst>
                  <a:ext uri="{0D108BD9-81ED-4DB2-BD59-A6C34878D82A}">
                    <a16:rowId xmlns="" xmlns:a16="http://schemas.microsoft.com/office/drawing/2014/main" val="1515777073"/>
                  </a:ext>
                </a:extLst>
              </a:tr>
              <a:tr h="31174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effectLst/>
                        </a:rPr>
                        <a:t>0400000000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u="none" strike="noStrike" dirty="0">
                          <a:effectLst/>
                        </a:rPr>
                        <a:t>Муниципальная программа "Социальная защита населения"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245,05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245,43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258,82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264,19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263,01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extLst>
                  <a:ext uri="{0D108BD9-81ED-4DB2-BD59-A6C34878D82A}">
                    <a16:rowId xmlns="" xmlns:a16="http://schemas.microsoft.com/office/drawing/2014/main" val="3479701638"/>
                  </a:ext>
                </a:extLst>
              </a:tr>
              <a:tr h="31174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effectLst/>
                        </a:rPr>
                        <a:t>0500000000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u="none" strike="noStrike" dirty="0">
                          <a:effectLst/>
                        </a:rPr>
                        <a:t>Муниципальная программа "Спорт"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368,32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373,22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377,83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410,92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356,17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extLst>
                  <a:ext uri="{0D108BD9-81ED-4DB2-BD59-A6C34878D82A}">
                    <a16:rowId xmlns="" xmlns:a16="http://schemas.microsoft.com/office/drawing/2014/main" val="1838217865"/>
                  </a:ext>
                </a:extLst>
              </a:tr>
              <a:tr h="31174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effectLst/>
                        </a:rPr>
                        <a:t>0600000000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u="none" strike="noStrike" dirty="0">
                          <a:effectLst/>
                        </a:rPr>
                        <a:t>Муниципальная программа "Развитие сельского хозяйства"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7,45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11,73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5,83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5,85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5,83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extLst>
                  <a:ext uri="{0D108BD9-81ED-4DB2-BD59-A6C34878D82A}">
                    <a16:rowId xmlns="" xmlns:a16="http://schemas.microsoft.com/office/drawing/2014/main" val="3209978801"/>
                  </a:ext>
                </a:extLst>
              </a:tr>
              <a:tr h="31174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effectLst/>
                        </a:rPr>
                        <a:t>0700000000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u="none" strike="noStrike" dirty="0">
                          <a:effectLst/>
                        </a:rPr>
                        <a:t>Муниципальная программа "Экология и окружающая среда"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25,93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26,84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30,78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36,37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27,57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extLst>
                  <a:ext uri="{0D108BD9-81ED-4DB2-BD59-A6C34878D82A}">
                    <a16:rowId xmlns="" xmlns:a16="http://schemas.microsoft.com/office/drawing/2014/main" val="4057998546"/>
                  </a:ext>
                </a:extLst>
              </a:tr>
              <a:tr h="35642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effectLst/>
                        </a:rPr>
                        <a:t>0800000000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u="none" strike="noStrike" dirty="0">
                          <a:effectLst/>
                        </a:rPr>
                        <a:t>Муниципальная программа "Безопасность и обеспечение безопасности жизнедеятельности населения"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148,04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157,17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250,57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207,17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173,81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extLst>
                  <a:ext uri="{0D108BD9-81ED-4DB2-BD59-A6C34878D82A}">
                    <a16:rowId xmlns="" xmlns:a16="http://schemas.microsoft.com/office/drawing/2014/main" val="2146213415"/>
                  </a:ext>
                </a:extLst>
              </a:tr>
              <a:tr h="31174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effectLst/>
                        </a:rPr>
                        <a:t>0900000000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u="none" strike="noStrike" dirty="0">
                          <a:effectLst/>
                        </a:rPr>
                        <a:t>Муниципальная программа "Жилище"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109,55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113,01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88,93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86,30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48,53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extLst>
                  <a:ext uri="{0D108BD9-81ED-4DB2-BD59-A6C34878D82A}">
                    <a16:rowId xmlns="" xmlns:a16="http://schemas.microsoft.com/office/drawing/2014/main" val="1253211424"/>
                  </a:ext>
                </a:extLst>
              </a:tr>
              <a:tr h="31174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effectLst/>
                        </a:rPr>
                        <a:t>1000000000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u="none" strike="noStrike" dirty="0">
                          <a:effectLst/>
                        </a:rPr>
                        <a:t>Муниципальная программа "Развитие инженерной инфраструктуры и энергоэффективности"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827,91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860,62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153,18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761,84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313,97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extLst>
                  <a:ext uri="{0D108BD9-81ED-4DB2-BD59-A6C34878D82A}">
                    <a16:rowId xmlns="" xmlns:a16="http://schemas.microsoft.com/office/drawing/2014/main" val="114883702"/>
                  </a:ext>
                </a:extLst>
              </a:tr>
              <a:tr h="31174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effectLst/>
                        </a:rPr>
                        <a:t>1100000000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u="none" strike="noStrike" dirty="0">
                          <a:effectLst/>
                        </a:rPr>
                        <a:t>Муниципальная программа "Предпринимательство"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3,46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3,46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4,15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4,29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4,44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extLst>
                  <a:ext uri="{0D108BD9-81ED-4DB2-BD59-A6C34878D82A}">
                    <a16:rowId xmlns="" xmlns:a16="http://schemas.microsoft.com/office/drawing/2014/main" val="3603121701"/>
                  </a:ext>
                </a:extLst>
              </a:tr>
              <a:tr h="31174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effectLst/>
                        </a:rPr>
                        <a:t>1200000000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u="none" strike="noStrike" dirty="0">
                          <a:effectLst/>
                        </a:rPr>
                        <a:t>Муниципальная программа "Управление имуществом и муниципальными финансами"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652,03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761,96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653,94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632,96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596,41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extLst>
                  <a:ext uri="{0D108BD9-81ED-4DB2-BD59-A6C34878D82A}">
                    <a16:rowId xmlns="" xmlns:a16="http://schemas.microsoft.com/office/drawing/2014/main" val="22778576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059215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15000">
        <p15:prstTrans prst="peelOff"/>
      </p:transition>
    </mc:Choice>
    <mc:Fallback xmlns="">
      <p:transition spd="slow" advTm="15000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51DD490-56BE-4263-B9D4-743C3BF034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416" y="145408"/>
            <a:ext cx="11465168" cy="1037492"/>
          </a:xfrm>
        </p:spPr>
        <p:txBody>
          <a:bodyPr/>
          <a:lstStyle/>
          <a:p>
            <a:r>
              <a:rPr lang="ru-RU" dirty="0"/>
              <a:t>         Информация о расходах бюджета в разрезе муниципальных программ </a:t>
            </a:r>
            <a:r>
              <a:rPr lang="ru-RU" sz="1800" dirty="0"/>
              <a:t>(продолжение)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="" xmlns:a16="http://schemas.microsoft.com/office/drawing/2014/main" id="{B32A2273-BA52-4983-BECF-51FE003F43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8BB047D-A6CD-43AB-96F0-683C726B586B}" type="slidenum">
              <a:rPr lang="ru-RU" noProof="0" smtClean="0"/>
              <a:pPr rtl="0"/>
              <a:t>37</a:t>
            </a:fld>
            <a:endParaRPr lang="ru-RU" noProof="0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2611F991-B334-432E-9950-C65EBC386C20}"/>
              </a:ext>
            </a:extLst>
          </p:cNvPr>
          <p:cNvSpPr/>
          <p:nvPr/>
        </p:nvSpPr>
        <p:spPr>
          <a:xfrm>
            <a:off x="10645200" y="1058400"/>
            <a:ext cx="1457325" cy="27876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i="1" dirty="0">
                <a:solidFill>
                  <a:schemeClr val="tx1"/>
                </a:solidFill>
              </a:rPr>
              <a:t>(млн. руб.)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="" xmlns:a16="http://schemas.microsoft.com/office/drawing/2014/main" id="{30AA8884-4E9C-41E1-9A56-DBAA1F83AA9B}"/>
              </a:ext>
            </a:extLst>
          </p:cNvPr>
          <p:cNvSpPr/>
          <p:nvPr/>
        </p:nvSpPr>
        <p:spPr>
          <a:xfrm>
            <a:off x="4563373" y="-8628"/>
            <a:ext cx="2318400" cy="19840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11" name="Таблица 10">
            <a:extLst>
              <a:ext uri="{FF2B5EF4-FFF2-40B4-BE49-F238E27FC236}">
                <a16:creationId xmlns="" xmlns:a16="http://schemas.microsoft.com/office/drawing/2014/main" id="{68A8C9E9-4EA1-4C05-A6CC-1295657C3C06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43755691"/>
              </p:ext>
            </p:extLst>
          </p:nvPr>
        </p:nvGraphicFramePr>
        <p:xfrm>
          <a:off x="363414" y="1619109"/>
          <a:ext cx="11333286" cy="4844098"/>
        </p:xfrm>
        <a:graphic>
          <a:graphicData uri="http://schemas.openxmlformats.org/drawingml/2006/table">
            <a:tbl>
              <a:tblPr firstRow="1" lastRow="1" bandRow="1">
                <a:tableStyleId>{5C22544A-7EE6-4342-B048-85BDC9FD1C3A}</a:tableStyleId>
              </a:tblPr>
              <a:tblGrid>
                <a:gridCol w="869934">
                  <a:extLst>
                    <a:ext uri="{9D8B030D-6E8A-4147-A177-3AD203B41FA5}">
                      <a16:colId xmlns="" xmlns:a16="http://schemas.microsoft.com/office/drawing/2014/main" val="2251278370"/>
                    </a:ext>
                  </a:extLst>
                </a:gridCol>
                <a:gridCol w="5751222">
                  <a:extLst>
                    <a:ext uri="{9D8B030D-6E8A-4147-A177-3AD203B41FA5}">
                      <a16:colId xmlns="" xmlns:a16="http://schemas.microsoft.com/office/drawing/2014/main" val="2953771593"/>
                    </a:ext>
                  </a:extLst>
                </a:gridCol>
                <a:gridCol w="942426">
                  <a:extLst>
                    <a:ext uri="{9D8B030D-6E8A-4147-A177-3AD203B41FA5}">
                      <a16:colId xmlns="" xmlns:a16="http://schemas.microsoft.com/office/drawing/2014/main" val="2080332924"/>
                    </a:ext>
                  </a:extLst>
                </a:gridCol>
                <a:gridCol w="942426">
                  <a:extLst>
                    <a:ext uri="{9D8B030D-6E8A-4147-A177-3AD203B41FA5}">
                      <a16:colId xmlns="" xmlns:a16="http://schemas.microsoft.com/office/drawing/2014/main" val="3745576146"/>
                    </a:ext>
                  </a:extLst>
                </a:gridCol>
                <a:gridCol w="942426">
                  <a:extLst>
                    <a:ext uri="{9D8B030D-6E8A-4147-A177-3AD203B41FA5}">
                      <a16:colId xmlns="" xmlns:a16="http://schemas.microsoft.com/office/drawing/2014/main" val="1335197018"/>
                    </a:ext>
                  </a:extLst>
                </a:gridCol>
                <a:gridCol w="942426">
                  <a:extLst>
                    <a:ext uri="{9D8B030D-6E8A-4147-A177-3AD203B41FA5}">
                      <a16:colId xmlns="" xmlns:a16="http://schemas.microsoft.com/office/drawing/2014/main" val="4214422299"/>
                    </a:ext>
                  </a:extLst>
                </a:gridCol>
                <a:gridCol w="942426">
                  <a:extLst>
                    <a:ext uri="{9D8B030D-6E8A-4147-A177-3AD203B41FA5}">
                      <a16:colId xmlns="" xmlns:a16="http://schemas.microsoft.com/office/drawing/2014/main" val="2320478918"/>
                    </a:ext>
                  </a:extLst>
                </a:gridCol>
              </a:tblGrid>
              <a:tr h="70335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effectLst/>
                        </a:rPr>
                        <a:t>Код целевой статьи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effectLst/>
                        </a:rPr>
                        <a:t>Наименование программы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effectLst/>
                        </a:rPr>
                        <a:t> Фактическое значение в отчетном году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effectLst/>
                        </a:rPr>
                        <a:t>Плановые значения в текущем году 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effectLst/>
                        </a:rPr>
                        <a:t>Прогноз на очередной финансовый год 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effectLst/>
                        </a:rPr>
                        <a:t>Прогноз на первый год планового периода 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effectLst/>
                        </a:rPr>
                        <a:t>Прогноз на второй год планового периода 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extLst>
                  <a:ext uri="{0D108BD9-81ED-4DB2-BD59-A6C34878D82A}">
                    <a16:rowId xmlns="" xmlns:a16="http://schemas.microsoft.com/office/drawing/2014/main" val="1991286949"/>
                  </a:ext>
                </a:extLst>
              </a:tr>
              <a:tr h="180793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u="none" strike="noStrike" dirty="0">
                          <a:effectLst/>
                        </a:rPr>
                        <a:t>1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u="none" strike="noStrike" dirty="0">
                          <a:effectLst/>
                        </a:rPr>
                        <a:t>2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u="none" strike="noStrike" dirty="0">
                          <a:effectLst/>
                        </a:rPr>
                        <a:t>3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u="none" strike="noStrike" dirty="0">
                          <a:effectLst/>
                        </a:rPr>
                        <a:t>4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u="none" strike="noStrike" dirty="0">
                          <a:effectLst/>
                        </a:rPr>
                        <a:t>5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u="none" strike="noStrike" dirty="0">
                          <a:effectLst/>
                        </a:rPr>
                        <a:t>6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u="none" strike="noStrike" dirty="0">
                          <a:effectLst/>
                        </a:rPr>
                        <a:t>7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b"/>
                </a:tc>
                <a:extLst>
                  <a:ext uri="{0D108BD9-81ED-4DB2-BD59-A6C34878D82A}">
                    <a16:rowId xmlns="" xmlns:a16="http://schemas.microsoft.com/office/drawing/2014/main" val="3271601765"/>
                  </a:ext>
                </a:extLst>
              </a:tr>
              <a:tr h="40195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effectLst/>
                        </a:rPr>
                        <a:t>1300000000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u="none" strike="noStrike" dirty="0">
                          <a:effectLst/>
                        </a:rPr>
                        <a:t>Муниципальная программа "Развитие институтов гражданского общества, повышение эффективности местного самоуправления и реализации молодежной политики"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75,74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77,17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54,93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52,99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47,63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extLst>
                  <a:ext uri="{0D108BD9-81ED-4DB2-BD59-A6C34878D82A}">
                    <a16:rowId xmlns="" xmlns:a16="http://schemas.microsoft.com/office/drawing/2014/main" val="1214680158"/>
                  </a:ext>
                </a:extLst>
              </a:tr>
              <a:tr h="35498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effectLst/>
                        </a:rPr>
                        <a:t>1400000000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u="none" strike="noStrike" dirty="0">
                          <a:effectLst/>
                        </a:rPr>
                        <a:t>Муниципальная программа "Развитие и функционирование дорожно-транспортного комплекса"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899,77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909,87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467,75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398,89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377,74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extLst>
                  <a:ext uri="{0D108BD9-81ED-4DB2-BD59-A6C34878D82A}">
                    <a16:rowId xmlns="" xmlns:a16="http://schemas.microsoft.com/office/drawing/2014/main" val="4131529023"/>
                  </a:ext>
                </a:extLst>
              </a:tr>
              <a:tr h="31048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effectLst/>
                        </a:rPr>
                        <a:t>1500000000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u="none" strike="noStrike" dirty="0">
                          <a:effectLst/>
                        </a:rPr>
                        <a:t>Муниципальная программа "Цифровое муниципальное образование"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147,63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152,93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140,98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156,77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150,80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extLst>
                  <a:ext uri="{0D108BD9-81ED-4DB2-BD59-A6C34878D82A}">
                    <a16:rowId xmlns="" xmlns:a16="http://schemas.microsoft.com/office/drawing/2014/main" val="1839764056"/>
                  </a:ext>
                </a:extLst>
              </a:tr>
              <a:tr h="26862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effectLst/>
                        </a:rPr>
                        <a:t>1600000000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u="none" strike="noStrike" dirty="0">
                          <a:effectLst/>
                        </a:rPr>
                        <a:t>Муниципальная программа "Архитектура и градостроительство"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17,63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17,63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2,49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1,91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1,91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extLst>
                  <a:ext uri="{0D108BD9-81ED-4DB2-BD59-A6C34878D82A}">
                    <a16:rowId xmlns="" xmlns:a16="http://schemas.microsoft.com/office/drawing/2014/main" val="2436031085"/>
                  </a:ext>
                </a:extLst>
              </a:tr>
              <a:tr h="31048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effectLst/>
                        </a:rPr>
                        <a:t>1700000000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u="none" strike="noStrike" dirty="0">
                          <a:effectLst/>
                        </a:rPr>
                        <a:t>Муниципальная программа "Формирование современной комфортной городской среды"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973,27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1 003,98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1 218,16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1 111,85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1 039,99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extLst>
                  <a:ext uri="{0D108BD9-81ED-4DB2-BD59-A6C34878D82A}">
                    <a16:rowId xmlns="" xmlns:a16="http://schemas.microsoft.com/office/drawing/2014/main" val="3204670453"/>
                  </a:ext>
                </a:extLst>
              </a:tr>
              <a:tr h="31048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effectLst/>
                        </a:rPr>
                        <a:t>1800000000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u="none" strike="noStrike" dirty="0">
                          <a:effectLst/>
                        </a:rPr>
                        <a:t>Муниципальная программа "Строительство объектов социальной инфраструктуры"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1 101,39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1 428,59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591,56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416,51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62,14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extLst>
                  <a:ext uri="{0D108BD9-81ED-4DB2-BD59-A6C34878D82A}">
                    <a16:rowId xmlns="" xmlns:a16="http://schemas.microsoft.com/office/drawing/2014/main" val="370247389"/>
                  </a:ext>
                </a:extLst>
              </a:tr>
              <a:tr h="31048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effectLst/>
                        </a:rPr>
                        <a:t>1900000000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u="none" strike="noStrike" dirty="0">
                          <a:effectLst/>
                        </a:rPr>
                        <a:t>Муниципальная программа "Переселение граждан из аварийного жилищного фонда"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78,91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95,22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16,72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0,00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115,41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extLst>
                  <a:ext uri="{0D108BD9-81ED-4DB2-BD59-A6C34878D82A}">
                    <a16:rowId xmlns="" xmlns:a16="http://schemas.microsoft.com/office/drawing/2014/main" val="220221105"/>
                  </a:ext>
                </a:extLst>
              </a:tr>
              <a:tr h="28424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effectLst/>
                        </a:rPr>
                        <a:t> 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1" u="none" strike="noStrike" dirty="0">
                          <a:effectLst/>
                        </a:rPr>
                        <a:t>Итого программные расходы: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effectLst/>
                        </a:rPr>
                        <a:t>10 515,22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effectLst/>
                        </a:rPr>
                        <a:t>11 109,97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effectLst/>
                        </a:rPr>
                        <a:t>9 285,67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effectLst/>
                        </a:rPr>
                        <a:t>9 471,60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effectLst/>
                        </a:rPr>
                        <a:t>8 127,72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654408962"/>
                  </a:ext>
                </a:extLst>
              </a:tr>
              <a:tr h="17378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effectLst/>
                        </a:rPr>
                        <a:t> 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1" u="none" strike="noStrike" dirty="0">
                          <a:effectLst/>
                        </a:rPr>
                        <a:t>Не программные расходы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 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 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 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 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 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0854540"/>
                  </a:ext>
                </a:extLst>
              </a:tr>
              <a:tr h="31048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effectLst/>
                        </a:rPr>
                        <a:t>9500000000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u="none" strike="noStrike" dirty="0">
                          <a:effectLst/>
                        </a:rPr>
                        <a:t>Руководство и управление в сфере установленных функций органов местного самоуправления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16,84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17,42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15,28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19,25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18,23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="" xmlns:a16="http://schemas.microsoft.com/office/drawing/2014/main" val="2361396812"/>
                  </a:ext>
                </a:extLst>
              </a:tr>
              <a:tr h="31048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effectLst/>
                        </a:rPr>
                        <a:t>9900000000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u="none" strike="noStrike" dirty="0">
                          <a:effectLst/>
                        </a:rPr>
                        <a:t>Непрограммные расходы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29,79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32,87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74,00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2,10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2,10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extLst>
                  <a:ext uri="{0D108BD9-81ED-4DB2-BD59-A6C34878D82A}">
                    <a16:rowId xmlns="" xmlns:a16="http://schemas.microsoft.com/office/drawing/2014/main" val="991237469"/>
                  </a:ext>
                </a:extLst>
              </a:tr>
              <a:tr h="30295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effectLst/>
                        </a:rPr>
                        <a:t> 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1" u="none" strike="noStrike" dirty="0">
                          <a:effectLst/>
                        </a:rPr>
                        <a:t>Итого не программные расходы: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effectLst/>
                        </a:rPr>
                        <a:t>46,63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effectLst/>
                        </a:rPr>
                        <a:t>50,29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effectLst/>
                        </a:rPr>
                        <a:t>89,28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effectLst/>
                        </a:rPr>
                        <a:t>21,35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effectLst/>
                        </a:rPr>
                        <a:t>20,33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0973434"/>
                  </a:ext>
                </a:extLst>
              </a:tr>
              <a:tr h="31048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effectLst/>
                        </a:rPr>
                        <a:t> 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1" u="none" strike="noStrike" dirty="0">
                          <a:effectLst/>
                        </a:rPr>
                        <a:t>Всего расходов: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effectLst/>
                        </a:rPr>
                        <a:t>10 561,86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effectLst/>
                        </a:rPr>
                        <a:t>11 160,25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effectLst/>
                        </a:rPr>
                        <a:t>9 374,94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effectLst/>
                        </a:rPr>
                        <a:t>9 492,95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>
                          <a:effectLst/>
                        </a:rPr>
                        <a:t>8 148,05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69" marR="6069" marT="6069" marB="0" anchor="ctr"/>
                </a:tc>
                <a:extLst>
                  <a:ext uri="{0D108BD9-81ED-4DB2-BD59-A6C34878D82A}">
                    <a16:rowId xmlns="" xmlns:a16="http://schemas.microsoft.com/office/drawing/2014/main" val="41783132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440926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15000">
        <p15:prstTrans prst="peelOff"/>
      </p:transition>
    </mc:Choice>
    <mc:Fallback xmlns="">
      <p:transition spd="slow" advTm="15000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FD24E9E-2120-4F36-A714-5AB9D6C432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416" y="435030"/>
            <a:ext cx="11465168" cy="1037492"/>
          </a:xfrm>
        </p:spPr>
        <p:txBody>
          <a:bodyPr/>
          <a:lstStyle/>
          <a:p>
            <a:r>
              <a:rPr lang="ru-RU" sz="2800" dirty="0"/>
              <a:t>          Информация о расходах бюджета в разрезе муниципальных программ  с указанием планируемых целевых показателей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="" xmlns:a16="http://schemas.microsoft.com/office/drawing/2014/main" id="{4A23213A-2B13-4C3C-A3E9-2A2CBCABD9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8BB047D-A6CD-43AB-96F0-683C726B586B}" type="slidenum">
              <a:rPr lang="ru-RU" noProof="0" smtClean="0"/>
              <a:pPr rtl="0"/>
              <a:t>38</a:t>
            </a:fld>
            <a:endParaRPr lang="ru-RU" noProof="0" dirty="0"/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="" xmlns:a16="http://schemas.microsoft.com/office/drawing/2014/main" id="{D7539CCB-717B-4FF1-A2A8-CFE75037A3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2884730"/>
              </p:ext>
            </p:extLst>
          </p:nvPr>
        </p:nvGraphicFramePr>
        <p:xfrm>
          <a:off x="363415" y="1729408"/>
          <a:ext cx="11255425" cy="4693562"/>
        </p:xfrm>
        <a:graphic>
          <a:graphicData uri="http://schemas.openxmlformats.org/drawingml/2006/table">
            <a:tbl>
              <a:tblPr firstRow="1" bandRow="1">
                <a:tableStyleId>{912C8C85-51F0-491E-9774-3900AFEF0FD7}</a:tableStyleId>
              </a:tblPr>
              <a:tblGrid>
                <a:gridCol w="361562">
                  <a:extLst>
                    <a:ext uri="{9D8B030D-6E8A-4147-A177-3AD203B41FA5}">
                      <a16:colId xmlns="" xmlns:a16="http://schemas.microsoft.com/office/drawing/2014/main" val="1860530309"/>
                    </a:ext>
                  </a:extLst>
                </a:gridCol>
                <a:gridCol w="4718386">
                  <a:extLst>
                    <a:ext uri="{9D8B030D-6E8A-4147-A177-3AD203B41FA5}">
                      <a16:colId xmlns="" xmlns:a16="http://schemas.microsoft.com/office/drawing/2014/main" val="2318042911"/>
                    </a:ext>
                  </a:extLst>
                </a:gridCol>
                <a:gridCol w="1026836">
                  <a:extLst>
                    <a:ext uri="{9D8B030D-6E8A-4147-A177-3AD203B41FA5}">
                      <a16:colId xmlns="" xmlns:a16="http://schemas.microsoft.com/office/drawing/2014/main" val="2459237568"/>
                    </a:ext>
                  </a:extLst>
                </a:gridCol>
                <a:gridCol w="1026836">
                  <a:extLst>
                    <a:ext uri="{9D8B030D-6E8A-4147-A177-3AD203B41FA5}">
                      <a16:colId xmlns="" xmlns:a16="http://schemas.microsoft.com/office/drawing/2014/main" val="459850357"/>
                    </a:ext>
                  </a:extLst>
                </a:gridCol>
                <a:gridCol w="1084686">
                  <a:extLst>
                    <a:ext uri="{9D8B030D-6E8A-4147-A177-3AD203B41FA5}">
                      <a16:colId xmlns="" xmlns:a16="http://schemas.microsoft.com/office/drawing/2014/main" val="944487572"/>
                    </a:ext>
                  </a:extLst>
                </a:gridCol>
                <a:gridCol w="1012373">
                  <a:extLst>
                    <a:ext uri="{9D8B030D-6E8A-4147-A177-3AD203B41FA5}">
                      <a16:colId xmlns="" xmlns:a16="http://schemas.microsoft.com/office/drawing/2014/main" val="2419714251"/>
                    </a:ext>
                  </a:extLst>
                </a:gridCol>
                <a:gridCol w="1012373">
                  <a:extLst>
                    <a:ext uri="{9D8B030D-6E8A-4147-A177-3AD203B41FA5}">
                      <a16:colId xmlns="" xmlns:a16="http://schemas.microsoft.com/office/drawing/2014/main" val="3191277963"/>
                    </a:ext>
                  </a:extLst>
                </a:gridCol>
                <a:gridCol w="1012373">
                  <a:extLst>
                    <a:ext uri="{9D8B030D-6E8A-4147-A177-3AD203B41FA5}">
                      <a16:colId xmlns="" xmlns:a16="http://schemas.microsoft.com/office/drawing/2014/main" val="2821951395"/>
                    </a:ext>
                  </a:extLst>
                </a:gridCol>
              </a:tblGrid>
              <a:tr h="133876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№ п/п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Показатели муниципальных программ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Факт отчетного года (2019)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План </a:t>
                      </a:r>
                      <a:br>
                        <a:rPr lang="ru-RU" sz="1200" u="none" strike="noStrike" dirty="0">
                          <a:effectLst/>
                        </a:rPr>
                      </a:br>
                      <a:r>
                        <a:rPr lang="ru-RU" sz="1200" u="none" strike="noStrike" dirty="0">
                          <a:effectLst/>
                        </a:rPr>
                        <a:t>текущего года                 (2020)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Прогноз на очередной год                         (2021)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Прогноз на первый год планового периода                     (2022)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Прогноз на второй год планового периода                                  (2023)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232435597"/>
                  </a:ext>
                </a:extLst>
              </a:tr>
              <a:tr h="393756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</a:rPr>
                        <a:t>Муниципальная программа "Здравоохранение"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489055008"/>
                  </a:ext>
                </a:extLst>
              </a:tr>
              <a:tr h="441006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Подпрограмма 1 "Профилактика заболеваний и формирование здорового образа жизни. Развитие первичной медико-санитарной помощи"</a:t>
                      </a:r>
                      <a:endParaRPr lang="ru-RU" sz="12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815972710"/>
                  </a:ext>
                </a:extLst>
              </a:tr>
              <a:tr h="80326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</a:rPr>
                        <a:t>2020 Доля работников предприятий, прошедших диспансеризацию (за исключением предприятий, работающих за счет средств бюджета Московской области)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u="none" strike="noStrike" dirty="0">
                          <a:effectLst/>
                        </a:rPr>
                        <a:t>Процент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95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95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95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95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3426654159"/>
                  </a:ext>
                </a:extLst>
              </a:tr>
              <a:tr h="53550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</a:rPr>
                        <a:t>2020 Количество населения, прикрепленного к медицинским организациям на территории городского округа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u="none" strike="noStrike" dirty="0">
                          <a:effectLst/>
                        </a:rPr>
                        <a:t>Процент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88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95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95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95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95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544684473"/>
                  </a:ext>
                </a:extLst>
              </a:tr>
              <a:tr h="378005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Подпрограмма 5 "Финансовое обеспечение системы организации медицинской помощи"</a:t>
                      </a:r>
                      <a:endParaRPr lang="ru-RU" sz="12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778741733"/>
                  </a:ext>
                </a:extLst>
              </a:tr>
              <a:tr h="80326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</a:rPr>
                        <a:t>2020 Доля медицинских работников (врачей первичного звена и специалистов узкого профиля), обеспеченных жильем, из числа привлеченных и нуждающихся в жилье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u="none" strike="noStrike" dirty="0">
                          <a:effectLst/>
                        </a:rPr>
                        <a:t>Процент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100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100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100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100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100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22738800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91091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15000">
        <p15:prstTrans prst="peelOff"/>
      </p:transition>
    </mc:Choice>
    <mc:Fallback xmlns="">
      <p:transition spd="slow" advTm="15000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="" xmlns:a16="http://schemas.microsoft.com/office/drawing/2014/main" id="{E98DCA46-603B-4178-8707-30E192CE6B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415" y="188912"/>
            <a:ext cx="11465168" cy="887109"/>
          </a:xfrm>
        </p:spPr>
        <p:txBody>
          <a:bodyPr rtlCol="0"/>
          <a:lstStyle/>
          <a:p>
            <a:r>
              <a:rPr lang="ru-RU" sz="2800" i="1" dirty="0"/>
              <a:t>          </a:t>
            </a:r>
            <a:r>
              <a:rPr lang="ru-RU" altLang="ru-RU" sz="2800" dirty="0">
                <a:latin typeface="Georgia" panose="02040502050405020303" pitchFamily="18" charset="0"/>
              </a:rPr>
              <a:t>Муниципальная программа </a:t>
            </a:r>
            <a:br>
              <a:rPr lang="ru-RU" altLang="ru-RU" sz="2800" dirty="0">
                <a:latin typeface="Georgia" panose="02040502050405020303" pitchFamily="18" charset="0"/>
              </a:rPr>
            </a:br>
            <a:r>
              <a:rPr lang="ru-RU" altLang="ru-RU" sz="2800" dirty="0">
                <a:latin typeface="Georgia" panose="02040502050405020303" pitchFamily="18" charset="0"/>
              </a:rPr>
              <a:t>«Культура»</a:t>
            </a:r>
            <a:endParaRPr lang="ru-RU" sz="2800" dirty="0"/>
          </a:p>
        </p:txBody>
      </p:sp>
      <p:sp>
        <p:nvSpPr>
          <p:cNvPr id="8" name="Объект 17">
            <a:extLst>
              <a:ext uri="{FF2B5EF4-FFF2-40B4-BE49-F238E27FC236}">
                <a16:creationId xmlns="" xmlns:a16="http://schemas.microsoft.com/office/drawing/2014/main" id="{16AB4084-5C09-D047-AB9C-BB58097252DB}"/>
              </a:ext>
            </a:extLst>
          </p:cNvPr>
          <p:cNvSpPr txBox="1">
            <a:spLocks/>
          </p:cNvSpPr>
          <p:nvPr/>
        </p:nvSpPr>
        <p:spPr>
          <a:xfrm>
            <a:off x="88032" y="6210099"/>
            <a:ext cx="3830638" cy="354012"/>
          </a:xfrm>
          <a:prstGeom prst="rect">
            <a:avLst/>
          </a:prstGeom>
        </p:spPr>
        <p:txBody>
          <a:bodyPr rtlCol="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400" b="1" cap="all" dirty="0">
                <a:solidFill>
                  <a:schemeClr val="accent3"/>
                </a:solidFill>
              </a:rPr>
              <a:t>Орехово-Зуевский городской округ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8BB047D-A6CD-43AB-96F0-683C726B586B}" type="slidenum">
              <a:rPr lang="ru-RU" noProof="0" smtClean="0"/>
              <a:pPr rtl="0"/>
              <a:t>39</a:t>
            </a:fld>
            <a:endParaRPr lang="ru-RU" noProof="0" dirty="0"/>
          </a:p>
        </p:txBody>
      </p:sp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ECA1578F-0CAD-49A6-BCD0-AE7CDC930482}"/>
              </a:ext>
            </a:extLst>
          </p:cNvPr>
          <p:cNvSpPr/>
          <p:nvPr/>
        </p:nvSpPr>
        <p:spPr>
          <a:xfrm>
            <a:off x="794200" y="2785725"/>
            <a:ext cx="53794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endParaRPr lang="ru-RU" dirty="0"/>
          </a:p>
        </p:txBody>
      </p:sp>
      <p:graphicFrame>
        <p:nvGraphicFramePr>
          <p:cNvPr id="15" name="Диаграмма 14">
            <a:extLst>
              <a:ext uri="{FF2B5EF4-FFF2-40B4-BE49-F238E27FC236}">
                <a16:creationId xmlns="" xmlns:a16="http://schemas.microsoft.com/office/drawing/2014/main" id="{DD6F7A78-7428-4BDF-AD8F-DE02ADE0178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27838168"/>
              </p:ext>
            </p:extLst>
          </p:nvPr>
        </p:nvGraphicFramePr>
        <p:xfrm>
          <a:off x="88032" y="1430439"/>
          <a:ext cx="6515100" cy="46783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6" name="Прямоугольник 15">
            <a:extLst>
              <a:ext uri="{FF2B5EF4-FFF2-40B4-BE49-F238E27FC236}">
                <a16:creationId xmlns="" xmlns:a16="http://schemas.microsoft.com/office/drawing/2014/main" id="{E14AA9C6-8899-404F-B32D-4E5AC7E976F3}"/>
              </a:ext>
            </a:extLst>
          </p:cNvPr>
          <p:cNvSpPr/>
          <p:nvPr/>
        </p:nvSpPr>
        <p:spPr>
          <a:xfrm>
            <a:off x="2003351" y="4212047"/>
            <a:ext cx="1575019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dirty="0"/>
              <a:t>Укрепление МТБ и проведение текущего ремонта библиотек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="" xmlns:a16="http://schemas.microsoft.com/office/drawing/2014/main" id="{C9147B91-D4B3-4F37-9AA5-4A0503D1B2C2}"/>
              </a:ext>
            </a:extLst>
          </p:cNvPr>
          <p:cNvSpPr/>
          <p:nvPr/>
        </p:nvSpPr>
        <p:spPr>
          <a:xfrm>
            <a:off x="3514572" y="4212162"/>
            <a:ext cx="153885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dirty="0"/>
              <a:t>Ремонт внутренних помещений объекта по ул. Лермонтова</a:t>
            </a:r>
          </a:p>
          <a:p>
            <a:r>
              <a:rPr lang="ru-RU" sz="900" dirty="0"/>
              <a:t>МУК "ДК на пл. Пушкина" 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="" xmlns:a16="http://schemas.microsoft.com/office/drawing/2014/main" id="{E85E74D1-A9AA-4C6A-B0AD-004E25DA9E88}"/>
              </a:ext>
            </a:extLst>
          </p:cNvPr>
          <p:cNvSpPr/>
          <p:nvPr/>
        </p:nvSpPr>
        <p:spPr>
          <a:xfrm>
            <a:off x="5058103" y="4235131"/>
            <a:ext cx="2010108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dirty="0"/>
              <a:t>ограждения КДЦ Дулевский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="" xmlns:a16="http://schemas.microsoft.com/office/drawing/2014/main" id="{9DDF29C2-2802-4A0F-9806-4EC61055396D}"/>
              </a:ext>
            </a:extLst>
          </p:cNvPr>
          <p:cNvSpPr/>
          <p:nvPr/>
        </p:nvSpPr>
        <p:spPr>
          <a:xfrm>
            <a:off x="7479025" y="1464832"/>
            <a:ext cx="4486780" cy="5032768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7170" name="Picture 2" descr="Голосуйте за проект инициативного бюджетирования! / Новости / Официальный  сайт Орехово-Зуевского городского округа">
            <a:extLst>
              <a:ext uri="{FF2B5EF4-FFF2-40B4-BE49-F238E27FC236}">
                <a16:creationId xmlns="" xmlns:a16="http://schemas.microsoft.com/office/drawing/2014/main" id="{4CB6DCDB-5B26-48C2-BA56-199DB03CD2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9025" y="2305845"/>
            <a:ext cx="4491458" cy="3014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>
            <a:extLst>
              <a:ext uri="{FF2B5EF4-FFF2-40B4-BE49-F238E27FC236}">
                <a16:creationId xmlns="" xmlns:a16="http://schemas.microsoft.com/office/drawing/2014/main" id="{0887C066-EA2B-489F-8FF0-8A20C8F60392}"/>
              </a:ext>
            </a:extLst>
          </p:cNvPr>
          <p:cNvSpPr/>
          <p:nvPr/>
        </p:nvSpPr>
        <p:spPr>
          <a:xfrm>
            <a:off x="10615383" y="1085975"/>
            <a:ext cx="1457325" cy="27876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i="1" dirty="0">
                <a:solidFill>
                  <a:schemeClr val="tx1"/>
                </a:solidFill>
              </a:rPr>
              <a:t>(млн. руб.)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3" name="Половина рамки 12">
            <a:extLst>
              <a:ext uri="{FF2B5EF4-FFF2-40B4-BE49-F238E27FC236}">
                <a16:creationId xmlns="" xmlns:a16="http://schemas.microsoft.com/office/drawing/2014/main" id="{D3A32F20-B607-4ABA-AEA6-326CCC2758CF}"/>
              </a:ext>
            </a:extLst>
          </p:cNvPr>
          <p:cNvSpPr/>
          <p:nvPr/>
        </p:nvSpPr>
        <p:spPr>
          <a:xfrm>
            <a:off x="7479025" y="2275629"/>
            <a:ext cx="939418" cy="616620"/>
          </a:xfrm>
          <a:prstGeom prst="halfFram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4" name="Половина рамки 13">
            <a:extLst>
              <a:ext uri="{FF2B5EF4-FFF2-40B4-BE49-F238E27FC236}">
                <a16:creationId xmlns="" xmlns:a16="http://schemas.microsoft.com/office/drawing/2014/main" id="{9727BAC2-9C7C-47A5-8E76-5BF8C3452825}"/>
              </a:ext>
            </a:extLst>
          </p:cNvPr>
          <p:cNvSpPr/>
          <p:nvPr/>
        </p:nvSpPr>
        <p:spPr>
          <a:xfrm flipH="1" flipV="1">
            <a:off x="11026387" y="4703424"/>
            <a:ext cx="939418" cy="616620"/>
          </a:xfrm>
          <a:prstGeom prst="halfFram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="" xmlns:a16="http://schemas.microsoft.com/office/drawing/2014/main" id="{31AA37D9-F164-477D-ABF6-CC695CEA5D3E}"/>
              </a:ext>
            </a:extLst>
          </p:cNvPr>
          <p:cNvSpPr/>
          <p:nvPr/>
        </p:nvSpPr>
        <p:spPr>
          <a:xfrm>
            <a:off x="7569082" y="2008603"/>
            <a:ext cx="4303897" cy="3608681"/>
          </a:xfrm>
          <a:prstGeom prst="rect">
            <a:avLst/>
          </a:prstGeom>
          <a:noFill/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" name="Блок-схема: ссылка на другую страницу 21">
            <a:extLst>
              <a:ext uri="{FF2B5EF4-FFF2-40B4-BE49-F238E27FC236}">
                <a16:creationId xmlns="" xmlns:a16="http://schemas.microsoft.com/office/drawing/2014/main" id="{CC1A3C73-0F2B-4F48-98D7-FDCE49BFE49C}"/>
              </a:ext>
            </a:extLst>
          </p:cNvPr>
          <p:cNvSpPr/>
          <p:nvPr/>
        </p:nvSpPr>
        <p:spPr>
          <a:xfrm>
            <a:off x="7757436" y="1601646"/>
            <a:ext cx="1182757" cy="813913"/>
          </a:xfrm>
          <a:prstGeom prst="flowChartOffpageConnector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1"/>
                </a:solidFill>
              </a:rPr>
              <a:t>554,39</a:t>
            </a:r>
          </a:p>
        </p:txBody>
      </p:sp>
      <p:sp>
        <p:nvSpPr>
          <p:cNvPr id="23" name="Блок-схема: ссылка на другую страницу 22">
            <a:extLst>
              <a:ext uri="{FF2B5EF4-FFF2-40B4-BE49-F238E27FC236}">
                <a16:creationId xmlns="" xmlns:a16="http://schemas.microsoft.com/office/drawing/2014/main" id="{99148291-EE02-469D-BD6D-014628F85A35}"/>
              </a:ext>
            </a:extLst>
          </p:cNvPr>
          <p:cNvSpPr/>
          <p:nvPr/>
        </p:nvSpPr>
        <p:spPr>
          <a:xfrm flipV="1">
            <a:off x="7757436" y="5502882"/>
            <a:ext cx="1182757" cy="820006"/>
          </a:xfrm>
          <a:prstGeom prst="flowChartOffpageConnector">
            <a:avLst/>
          </a:prstGeom>
          <a:solidFill>
            <a:schemeClr val="accent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28866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15000">
        <p15:prstTrans prst="peelOff"/>
      </p:transition>
    </mc:Choice>
    <mc:Fallback xmlns="">
      <p:transition spd="slow" advTm="1500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="" xmlns:a16="http://schemas.microsoft.com/office/drawing/2014/main" id="{402C0A42-6D1B-4B6E-959B-1609A38258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08430" y="786281"/>
            <a:ext cx="5445369" cy="1114784"/>
          </a:xfrm>
        </p:spPr>
        <p:txBody>
          <a:bodyPr rtlCol="0"/>
          <a:lstStyle/>
          <a:p>
            <a:r>
              <a:rPr lang="ru-RU" dirty="0"/>
              <a:t>Основные понятия и термины 01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="" xmlns:a16="http://schemas.microsoft.com/office/drawing/2014/main" id="{BDE42C9A-B4DC-4A46-A073-8421E387B2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08430" y="2746772"/>
            <a:ext cx="5877170" cy="3618367"/>
          </a:xfrm>
        </p:spPr>
        <p:txBody>
          <a:bodyPr rtlCol="0"/>
          <a:lstStyle/>
          <a:p>
            <a:pPr marL="0" indent="0" rtl="0">
              <a:buNone/>
            </a:pPr>
            <a:r>
              <a:rPr lang="ru-RU" sz="1800" b="1" dirty="0"/>
              <a:t>Дотации</a:t>
            </a:r>
            <a:r>
              <a:rPr lang="ru-RU" sz="1800" dirty="0"/>
              <a:t> – средства, предоставляемые одним бюджетом системы РФ другому бюджету на безвозмездной основе без указаний конкретных целей использования.</a:t>
            </a:r>
          </a:p>
          <a:p>
            <a:pPr marL="0" indent="0">
              <a:buNone/>
            </a:pPr>
            <a:r>
              <a:rPr lang="ru-RU" b="1" dirty="0"/>
              <a:t>Субвенции</a:t>
            </a:r>
            <a:r>
              <a:rPr lang="ru-RU" dirty="0"/>
              <a:t> - средства, предоставляемые одним бюджетом системы РФ другому бюджету на безвозмездной и безвозвратной основе на финансирование делегированных другим публично-правовым образованием полномочий.</a:t>
            </a:r>
          </a:p>
          <a:p>
            <a:pPr marL="0" indent="0">
              <a:buNone/>
            </a:pPr>
            <a:r>
              <a:rPr lang="ru-RU" sz="1800" b="1" dirty="0"/>
              <a:t>Субсидии</a:t>
            </a:r>
            <a:r>
              <a:rPr lang="ru-RU" sz="1800" dirty="0"/>
              <a:t> - </a:t>
            </a:r>
            <a:r>
              <a:rPr lang="ru-RU" dirty="0"/>
              <a:t>средства, предоставляемые одним бюджетом системы РФ другому бюджету на безвозмездной и безвозвратной основе на условиях долевого софинансирования расходов.</a:t>
            </a:r>
            <a:endParaRPr lang="ru-RU" sz="1800" dirty="0"/>
          </a:p>
        </p:txBody>
      </p:sp>
      <p:sp>
        <p:nvSpPr>
          <p:cNvPr id="7" name="Рисунок 6"/>
          <p:cNvSpPr>
            <a:spLocks noGrp="1"/>
          </p:cNvSpPr>
          <p:nvPr>
            <p:ph type="pic" sz="quarter" idx="15"/>
          </p:nvPr>
        </p:nvSpPr>
        <p:spPr>
          <a:xfrm>
            <a:off x="469045" y="0"/>
            <a:ext cx="5210175" cy="6858000"/>
          </a:xfrm>
        </p:spPr>
      </p:sp>
      <p:pic>
        <p:nvPicPr>
          <p:cNvPr id="3074" name="Picture 2" descr="https://xn--80adc5apbv8i.xn--p1ai/attachments/Image/Orehovo-Zuevo.jpg?1555683315218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529" b="-554"/>
          <a:stretch/>
        </p:blipFill>
        <p:spPr bwMode="auto">
          <a:xfrm>
            <a:off x="469044" y="-76200"/>
            <a:ext cx="5210175" cy="701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8BB047D-A6CD-43AB-96F0-683C726B586B}" type="slidenum">
              <a:rPr lang="ru-RU" noProof="0" smtClean="0"/>
              <a:pPr rtl="0"/>
              <a:t>4</a:t>
            </a:fld>
            <a:endParaRPr lang="ru-RU" noProof="0" dirty="0"/>
          </a:p>
        </p:txBody>
      </p:sp>
      <p:sp>
        <p:nvSpPr>
          <p:cNvPr id="8" name="Выноска: стрелка вниз 7">
            <a:extLst>
              <a:ext uri="{FF2B5EF4-FFF2-40B4-BE49-F238E27FC236}">
                <a16:creationId xmlns="" xmlns:a16="http://schemas.microsoft.com/office/drawing/2014/main" id="{2977BE0F-626C-4357-A8F6-2E7BCC0D2B4C}"/>
              </a:ext>
            </a:extLst>
          </p:cNvPr>
          <p:cNvSpPr/>
          <p:nvPr/>
        </p:nvSpPr>
        <p:spPr>
          <a:xfrm>
            <a:off x="4520272" y="6542932"/>
            <a:ext cx="2317894" cy="315068"/>
          </a:xfrm>
          <a:prstGeom prst="downArrowCallou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/>
              <a:t>Продолжение на следующем слайде</a:t>
            </a:r>
          </a:p>
        </p:txBody>
      </p:sp>
    </p:spTree>
    <p:extLst>
      <p:ext uri="{BB962C8B-B14F-4D97-AF65-F5344CB8AC3E}">
        <p14:creationId xmlns:p14="http://schemas.microsoft.com/office/powerpoint/2010/main" val="21669634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15000">
        <p15:prstTrans prst="peelOff"/>
      </p:transition>
    </mc:Choice>
    <mc:Fallback xmlns="">
      <p:transition spd="slow" advTm="15000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FD24E9E-2120-4F36-A714-5AB9D6C432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3355" y="0"/>
            <a:ext cx="11721529" cy="1037492"/>
          </a:xfrm>
        </p:spPr>
        <p:txBody>
          <a:bodyPr/>
          <a:lstStyle/>
          <a:p>
            <a:r>
              <a:rPr lang="ru-RU" sz="2800" dirty="0"/>
              <a:t>          Информация о расходах бюджета в разрезе муниципальных программ  с указанием планируемых целевых показателей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="" xmlns:a16="http://schemas.microsoft.com/office/drawing/2014/main" id="{4A23213A-2B13-4C3C-A3E9-2A2CBCABD9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8BB047D-A6CD-43AB-96F0-683C726B586B}" type="slidenum">
              <a:rPr lang="ru-RU" noProof="0" smtClean="0"/>
              <a:pPr rtl="0"/>
              <a:t>40</a:t>
            </a:fld>
            <a:endParaRPr lang="ru-RU" noProof="0" dirty="0"/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="" xmlns:a16="http://schemas.microsoft.com/office/drawing/2014/main" id="{2A045A5C-DAE1-4ED3-ADDF-3A41AE7874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4941596"/>
              </p:ext>
            </p:extLst>
          </p:nvPr>
        </p:nvGraphicFramePr>
        <p:xfrm>
          <a:off x="286976" y="1472094"/>
          <a:ext cx="11541608" cy="4991113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370756">
                  <a:extLst>
                    <a:ext uri="{9D8B030D-6E8A-4147-A177-3AD203B41FA5}">
                      <a16:colId xmlns="" xmlns:a16="http://schemas.microsoft.com/office/drawing/2014/main" val="4029021466"/>
                    </a:ext>
                  </a:extLst>
                </a:gridCol>
                <a:gridCol w="4838354">
                  <a:extLst>
                    <a:ext uri="{9D8B030D-6E8A-4147-A177-3AD203B41FA5}">
                      <a16:colId xmlns="" xmlns:a16="http://schemas.microsoft.com/office/drawing/2014/main" val="2302238864"/>
                    </a:ext>
                  </a:extLst>
                </a:gridCol>
                <a:gridCol w="1052945">
                  <a:extLst>
                    <a:ext uri="{9D8B030D-6E8A-4147-A177-3AD203B41FA5}">
                      <a16:colId xmlns="" xmlns:a16="http://schemas.microsoft.com/office/drawing/2014/main" val="3430253197"/>
                    </a:ext>
                  </a:extLst>
                </a:gridCol>
                <a:gridCol w="1052945">
                  <a:extLst>
                    <a:ext uri="{9D8B030D-6E8A-4147-A177-3AD203B41FA5}">
                      <a16:colId xmlns="" xmlns:a16="http://schemas.microsoft.com/office/drawing/2014/main" val="1193308222"/>
                    </a:ext>
                  </a:extLst>
                </a:gridCol>
                <a:gridCol w="1112266">
                  <a:extLst>
                    <a:ext uri="{9D8B030D-6E8A-4147-A177-3AD203B41FA5}">
                      <a16:colId xmlns="" xmlns:a16="http://schemas.microsoft.com/office/drawing/2014/main" val="1371512900"/>
                    </a:ext>
                  </a:extLst>
                </a:gridCol>
                <a:gridCol w="1038114">
                  <a:extLst>
                    <a:ext uri="{9D8B030D-6E8A-4147-A177-3AD203B41FA5}">
                      <a16:colId xmlns="" xmlns:a16="http://schemas.microsoft.com/office/drawing/2014/main" val="862840156"/>
                    </a:ext>
                  </a:extLst>
                </a:gridCol>
                <a:gridCol w="1038114">
                  <a:extLst>
                    <a:ext uri="{9D8B030D-6E8A-4147-A177-3AD203B41FA5}">
                      <a16:colId xmlns="" xmlns:a16="http://schemas.microsoft.com/office/drawing/2014/main" val="2448020186"/>
                    </a:ext>
                  </a:extLst>
                </a:gridCol>
                <a:gridCol w="1038114">
                  <a:extLst>
                    <a:ext uri="{9D8B030D-6E8A-4147-A177-3AD203B41FA5}">
                      <a16:colId xmlns="" xmlns:a16="http://schemas.microsoft.com/office/drawing/2014/main" val="1440460924"/>
                    </a:ext>
                  </a:extLst>
                </a:gridCol>
              </a:tblGrid>
              <a:tr h="62000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+mn-lt"/>
                        </a:rPr>
                        <a:t>№ п/п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583" marR="6583" marT="65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+mn-lt"/>
                        </a:rPr>
                        <a:t>Показатели муниципальных программ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583" marR="6583" marT="6583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583" marR="6583" marT="65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+mn-lt"/>
                        </a:rPr>
                        <a:t>Факт отчетного года (2019)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583" marR="6583" marT="65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+mn-lt"/>
                        </a:rPr>
                        <a:t>План </a:t>
                      </a:r>
                      <a:br>
                        <a:rPr lang="ru-RU" sz="900" u="none" strike="noStrike" dirty="0">
                          <a:effectLst/>
                          <a:latin typeface="+mn-lt"/>
                        </a:rPr>
                      </a:br>
                      <a:r>
                        <a:rPr lang="ru-RU" sz="900" u="none" strike="noStrike" dirty="0">
                          <a:effectLst/>
                          <a:latin typeface="+mn-lt"/>
                        </a:rPr>
                        <a:t>текущего года                 (2020)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583" marR="6583" marT="65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+mn-lt"/>
                        </a:rPr>
                        <a:t>Прогноз на очередной год                         (2021)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583" marR="6583" marT="65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+mn-lt"/>
                        </a:rPr>
                        <a:t>Прогноз на первый год планового периода                     (2022)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583" marR="6583" marT="65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+mn-lt"/>
                        </a:rPr>
                        <a:t>Прогноз на второй год планового периода                                  (2023)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583" marR="6583" marT="6583" marB="0" anchor="ctr"/>
                </a:tc>
                <a:extLst>
                  <a:ext uri="{0D108BD9-81ED-4DB2-BD59-A6C34878D82A}">
                    <a16:rowId xmlns="" xmlns:a16="http://schemas.microsoft.com/office/drawing/2014/main" val="2647408478"/>
                  </a:ext>
                </a:extLst>
              </a:tr>
              <a:tr h="175060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  <a:latin typeface="+mn-lt"/>
                        </a:rPr>
                        <a:t>Муниципальная программа "Культура"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583" marR="6583" marT="6583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617755940"/>
                  </a:ext>
                </a:extLst>
              </a:tr>
              <a:tr h="291767">
                <a:tc gridSpan="8"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>
                          <a:effectLst/>
                          <a:latin typeface="+mn-lt"/>
                        </a:rPr>
                        <a:t>Подпрограмма 1 "Сохранение, использование, популяризация и государственная охрана объектов культурного наследия (памятников истории и культуры) народов Российской Федерации"</a:t>
                      </a:r>
                      <a:endParaRPr lang="ru-RU" sz="900" b="1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583" marR="6583" marT="6583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817806883"/>
                  </a:ext>
                </a:extLst>
              </a:tr>
              <a:tr h="62000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+mn-lt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6583" marR="6583" marT="658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  <a:latin typeface="+mn-lt"/>
                        </a:rPr>
                        <a:t>2020 Увеличение доли объектов культурного наследия, находящихся в собственности муниципального образования, по которым проведены работы по сохранению, в общем количестве объектов культурного наследия, находящихся в собственности муниципальных образований, нуждающихся в указанных работах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6583" marR="6583" marT="658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  <a:latin typeface="+mn-lt"/>
                        </a:rPr>
                        <a:t>Процент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6583" marR="6583" marT="65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+mn-lt"/>
                        </a:rPr>
                        <a:t>0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6583" marR="6583" marT="65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+mn-lt"/>
                        </a:rPr>
                        <a:t>0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6583" marR="6583" marT="65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+mn-lt"/>
                        </a:rPr>
                        <a:t>12,5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6583" marR="6583" marT="65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+mn-lt"/>
                        </a:rPr>
                        <a:t>12,5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6583" marR="6583" marT="65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+mn-lt"/>
                        </a:rPr>
                        <a:t>12,5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6583" marR="6583" marT="6583" marB="0" anchor="ctr"/>
                </a:tc>
                <a:extLst>
                  <a:ext uri="{0D108BD9-81ED-4DB2-BD59-A6C34878D82A}">
                    <a16:rowId xmlns="" xmlns:a16="http://schemas.microsoft.com/office/drawing/2014/main" val="1526581837"/>
                  </a:ext>
                </a:extLst>
              </a:tr>
              <a:tr h="37200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+mn-lt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6583" marR="6583" marT="658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  <a:latin typeface="+mn-lt"/>
                        </a:rPr>
                        <a:t>Количество объектов культурного наследия, находящихся в собственности муниципальных образований, по которым в текущем году разработана проектная документация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6583" marR="6583" marT="658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  <a:latin typeface="+mn-lt"/>
                        </a:rPr>
                        <a:t>Единица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6583" marR="6583" marT="65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+mn-lt"/>
                        </a:rPr>
                        <a:t>0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6583" marR="6583" marT="65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+mn-lt"/>
                        </a:rPr>
                        <a:t>0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6583" marR="6583" marT="65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+mn-lt"/>
                        </a:rPr>
                        <a:t>0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6583" marR="6583" marT="65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+mn-lt"/>
                        </a:rPr>
                        <a:t>0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6583" marR="6583" marT="65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+mn-lt"/>
                        </a:rPr>
                        <a:t>0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6583" marR="6583" marT="6583" marB="0" anchor="ctr"/>
                </a:tc>
                <a:extLst>
                  <a:ext uri="{0D108BD9-81ED-4DB2-BD59-A6C34878D82A}">
                    <a16:rowId xmlns="" xmlns:a16="http://schemas.microsoft.com/office/drawing/2014/main" val="405892846"/>
                  </a:ext>
                </a:extLst>
              </a:tr>
              <a:tr h="37200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+mn-lt"/>
                        </a:rPr>
                        <a:t>3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6583" marR="6583" marT="658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  <a:latin typeface="+mn-lt"/>
                        </a:rPr>
                        <a:t>Увеличение доли объектов культурного наследия, находящихся в собственности муниципального образования на которые установлены информационные надписи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6583" marR="6583" marT="658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  <a:latin typeface="+mn-lt"/>
                        </a:rPr>
                        <a:t>Процент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6583" marR="6583" marT="65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+mn-lt"/>
                        </a:rPr>
                        <a:t>0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6583" marR="6583" marT="65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+mn-lt"/>
                        </a:rPr>
                        <a:t>0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6583" marR="6583" marT="65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+mn-lt"/>
                        </a:rPr>
                        <a:t>11,11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6583" marR="6583" marT="65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+mn-lt"/>
                        </a:rPr>
                        <a:t>11,11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6583" marR="6583" marT="65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+mn-lt"/>
                        </a:rPr>
                        <a:t>11,11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6583" marR="6583" marT="6583" marB="0" anchor="ctr"/>
                </a:tc>
                <a:extLst>
                  <a:ext uri="{0D108BD9-81ED-4DB2-BD59-A6C34878D82A}">
                    <a16:rowId xmlns="" xmlns:a16="http://schemas.microsoft.com/office/drawing/2014/main" val="612910342"/>
                  </a:ext>
                </a:extLst>
              </a:tr>
              <a:tr h="24800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+mn-lt"/>
                        </a:rPr>
                        <a:t>4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6583" marR="6583" marT="658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  <a:latin typeface="+mn-lt"/>
                        </a:rPr>
                        <a:t>Количество объектов культурного наследия, на которых в текущем году проведены работы по сохранению объектов культурного наследия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6583" marR="6583" marT="658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  <a:latin typeface="+mn-lt"/>
                        </a:rPr>
                        <a:t>Штука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6583" marR="6583" marT="65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+mn-lt"/>
                        </a:rPr>
                        <a:t>-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6583" marR="6583" marT="65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+mn-lt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6583" marR="6583" marT="65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+mn-lt"/>
                        </a:rPr>
                        <a:t>-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6583" marR="6583" marT="65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+mn-lt"/>
                        </a:rPr>
                        <a:t>-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6583" marR="6583" marT="65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+mn-lt"/>
                        </a:rPr>
                        <a:t>-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6583" marR="6583" marT="6583" marB="0" anchor="ctr"/>
                </a:tc>
                <a:extLst>
                  <a:ext uri="{0D108BD9-81ED-4DB2-BD59-A6C34878D82A}">
                    <a16:rowId xmlns="" xmlns:a16="http://schemas.microsoft.com/office/drawing/2014/main" val="1849173679"/>
                  </a:ext>
                </a:extLst>
              </a:tr>
              <a:tr h="189649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+mn-lt"/>
                        </a:rPr>
                        <a:t>Подпрограмма  2 "Развитие музейного дела и народных художественных промыслов"</a:t>
                      </a:r>
                      <a:endParaRPr lang="ru-RU" sz="900" b="1" i="1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6583" marR="6583" marT="6583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165796463"/>
                  </a:ext>
                </a:extLst>
              </a:tr>
              <a:tr h="24800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+mn-lt"/>
                        </a:rPr>
                        <a:t>5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6583" marR="6583" marT="658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  <a:latin typeface="+mn-lt"/>
                        </a:rPr>
                        <a:t>Макропоказатель подпрограммы. Увеличение общего количества посещений музеев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6583" marR="6583" marT="658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  <a:latin typeface="+mn-lt"/>
                        </a:rPr>
                        <a:t>Процент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6583" marR="6583" marT="65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+mn-lt"/>
                        </a:rPr>
                        <a:t>100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6583" marR="6583" marT="65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+mn-lt"/>
                        </a:rPr>
                        <a:t>104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6583" marR="6583" marT="65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+mn-lt"/>
                        </a:rPr>
                        <a:t>106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6583" marR="6583" marT="65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+mn-lt"/>
                        </a:rPr>
                        <a:t>108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6583" marR="6583" marT="65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+mn-lt"/>
                        </a:rPr>
                        <a:t>110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6583" marR="6583" marT="6583" marB="0" anchor="ctr"/>
                </a:tc>
                <a:extLst>
                  <a:ext uri="{0D108BD9-81ED-4DB2-BD59-A6C34878D82A}">
                    <a16:rowId xmlns="" xmlns:a16="http://schemas.microsoft.com/office/drawing/2014/main" val="1205152623"/>
                  </a:ext>
                </a:extLst>
              </a:tr>
              <a:tr h="13858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+mn-lt"/>
                        </a:rPr>
                        <a:t>6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6583" marR="6583" marT="658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  <a:latin typeface="+mn-lt"/>
                        </a:rPr>
                        <a:t>Перевод в электронный вид музейных фондов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6583" marR="6583" marT="658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  <a:latin typeface="+mn-lt"/>
                        </a:rPr>
                        <a:t>Процент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6583" marR="6583" marT="65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+mn-lt"/>
                        </a:rPr>
                        <a:t>-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583" marR="6583" marT="65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+mn-lt"/>
                        </a:rPr>
                        <a:t>58,8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6583" marR="6583" marT="65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+mn-lt"/>
                        </a:rPr>
                        <a:t>66,42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6583" marR="6583" marT="65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+mn-lt"/>
                        </a:rPr>
                        <a:t>74,7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6583" marR="6583" marT="65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+mn-lt"/>
                        </a:rPr>
                        <a:t>83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6583" marR="6583" marT="6583" marB="0" anchor="ctr"/>
                </a:tc>
                <a:extLst>
                  <a:ext uri="{0D108BD9-81ED-4DB2-BD59-A6C34878D82A}">
                    <a16:rowId xmlns="" xmlns:a16="http://schemas.microsoft.com/office/drawing/2014/main" val="2581110023"/>
                  </a:ext>
                </a:extLst>
              </a:tr>
              <a:tr h="182355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+mn-lt"/>
                        </a:rPr>
                        <a:t>Подпрограмма 3 "Развитие библиотечного дела"</a:t>
                      </a:r>
                      <a:endParaRPr lang="ru-RU" sz="900" b="1" i="1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6583" marR="6583" marT="6583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871450058"/>
                  </a:ext>
                </a:extLst>
              </a:tr>
              <a:tr h="24800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+mn-lt"/>
                        </a:rPr>
                        <a:t>7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6583" marR="6583" marT="658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  <a:latin typeface="+mn-lt"/>
                        </a:rPr>
                        <a:t>Макропоказатель подпрограммы. Обеспечение роста числа пользователей муниципальных библиотек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583" marR="6583" marT="65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+mn-lt"/>
                        </a:rPr>
                        <a:t>человек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583" marR="6583" marT="65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+mn-lt"/>
                        </a:rPr>
                        <a:t>45296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583" marR="6583" marT="65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+mn-lt"/>
                        </a:rPr>
                        <a:t>45455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583" marR="6583" marT="65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+mn-lt"/>
                        </a:rPr>
                        <a:t>45585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583" marR="6583" marT="65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+mn-lt"/>
                        </a:rPr>
                        <a:t>45742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583" marR="6583" marT="65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+mn-lt"/>
                        </a:rPr>
                        <a:t>45895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583" marR="6583" marT="6583" marB="0" anchor="ctr"/>
                </a:tc>
                <a:extLst>
                  <a:ext uri="{0D108BD9-81ED-4DB2-BD59-A6C34878D82A}">
                    <a16:rowId xmlns="" xmlns:a16="http://schemas.microsoft.com/office/drawing/2014/main" val="382515126"/>
                  </a:ext>
                </a:extLst>
              </a:tr>
              <a:tr h="24800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+mn-lt"/>
                        </a:rPr>
                        <a:t>8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6583" marR="6583" marT="658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  <a:latin typeface="+mn-lt"/>
                        </a:rPr>
                        <a:t>Увеличение количества библиотек, внедривших стандарты деятельности библиотеки нового формата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583" marR="6583" marT="65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+mn-lt"/>
                        </a:rPr>
                        <a:t>единица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583" marR="6583" marT="65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+mn-lt"/>
                        </a:rPr>
                        <a:t>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583" marR="6583" marT="65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+mn-lt"/>
                        </a:rPr>
                        <a:t>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583" marR="6583" marT="65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+mn-lt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583" marR="6583" marT="65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+mn-lt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583" marR="6583" marT="65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+mn-lt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583" marR="6583" marT="6583" marB="0" anchor="ctr"/>
                </a:tc>
                <a:extLst>
                  <a:ext uri="{0D108BD9-81ED-4DB2-BD59-A6C34878D82A}">
                    <a16:rowId xmlns="" xmlns:a16="http://schemas.microsoft.com/office/drawing/2014/main" val="2178290394"/>
                  </a:ext>
                </a:extLst>
              </a:tr>
              <a:tr h="24800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+mn-lt"/>
                        </a:rPr>
                        <a:t>9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6583" marR="6583" marT="658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  <a:latin typeface="+mn-lt"/>
                        </a:rPr>
                        <a:t>Доля муниципальных библиотек, соответствующих требованиям к условиям деятельности библиотек Московской области (стандарту)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583" marR="6583" marT="65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+mn-lt"/>
                        </a:rPr>
                        <a:t>процент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583" marR="6583" marT="65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+mn-lt"/>
                        </a:rPr>
                        <a:t>17,86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583" marR="6583" marT="65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+mn-lt"/>
                        </a:rPr>
                        <a:t>21,43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583" marR="6583" marT="65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+mn-lt"/>
                        </a:rPr>
                        <a:t>80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583" marR="6583" marT="65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+mn-lt"/>
                        </a:rPr>
                        <a:t>83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583" marR="6583" marT="65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+mn-lt"/>
                        </a:rPr>
                        <a:t>84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583" marR="6583" marT="6583" marB="0" anchor="ctr"/>
                </a:tc>
                <a:extLst>
                  <a:ext uri="{0D108BD9-81ED-4DB2-BD59-A6C34878D82A}">
                    <a16:rowId xmlns="" xmlns:a16="http://schemas.microsoft.com/office/drawing/2014/main" val="3792014083"/>
                  </a:ext>
                </a:extLst>
              </a:tr>
              <a:tr h="37200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+mn-lt"/>
                        </a:rPr>
                        <a:t>10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6583" marR="6583" marT="658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  <a:latin typeface="+mn-lt"/>
                        </a:rPr>
                        <a:t>Увеличение посещаемости общедоступных (публичных) библиотек, а также культурно-массовых мероприятий, проводимых в библиотеках Московской области к уровню 2017 года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583" marR="6583" marT="65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+mn-lt"/>
                        </a:rPr>
                        <a:t>процент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583" marR="6583" marT="65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+mn-lt"/>
                        </a:rPr>
                        <a:t>100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583" marR="6583" marT="65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+mn-lt"/>
                        </a:rPr>
                        <a:t>105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583" marR="6583" marT="65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+mn-lt"/>
                        </a:rPr>
                        <a:t>107,5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583" marR="6583" marT="65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+mn-lt"/>
                        </a:rPr>
                        <a:t>110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583" marR="6583" marT="65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+mn-lt"/>
                        </a:rPr>
                        <a:t>112,5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583" marR="6583" marT="6583" marB="0" anchor="ctr"/>
                </a:tc>
                <a:extLst>
                  <a:ext uri="{0D108BD9-81ED-4DB2-BD59-A6C34878D82A}">
                    <a16:rowId xmlns="" xmlns:a16="http://schemas.microsoft.com/office/drawing/2014/main" val="1706956778"/>
                  </a:ext>
                </a:extLst>
              </a:tr>
              <a:tr h="24800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+mn-lt"/>
                        </a:rPr>
                        <a:t>11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6583" marR="6583" marT="658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  <a:latin typeface="+mn-lt"/>
                        </a:rPr>
                        <a:t>Количество посещений библиотек (на 1 жителя в год) (комплектование книжных фондов муниципальных общедоступных библиотек)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583" marR="6583" marT="65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+mn-lt"/>
                        </a:rPr>
                        <a:t>посещение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583" marR="6583" marT="65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+mn-lt"/>
                        </a:rPr>
                        <a:t>-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583" marR="6583" marT="65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+mn-lt"/>
                        </a:rPr>
                        <a:t>1,8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583" marR="6583" marT="65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+mn-lt"/>
                        </a:rPr>
                        <a:t>1,8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583" marR="6583" marT="65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+mn-lt"/>
                        </a:rPr>
                        <a:t>-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583" marR="6583" marT="65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+mn-lt"/>
                        </a:rPr>
                        <a:t>-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583" marR="6583" marT="6583" marB="0" anchor="ctr"/>
                </a:tc>
                <a:extLst>
                  <a:ext uri="{0D108BD9-81ED-4DB2-BD59-A6C34878D82A}">
                    <a16:rowId xmlns="" xmlns:a16="http://schemas.microsoft.com/office/drawing/2014/main" val="692472634"/>
                  </a:ext>
                </a:extLst>
              </a:tr>
            </a:tbl>
          </a:graphicData>
        </a:graphic>
      </p:graphicFrame>
      <p:sp>
        <p:nvSpPr>
          <p:cNvPr id="6" name="Выноска: стрелка вниз 5">
            <a:extLst>
              <a:ext uri="{FF2B5EF4-FFF2-40B4-BE49-F238E27FC236}">
                <a16:creationId xmlns="" xmlns:a16="http://schemas.microsoft.com/office/drawing/2014/main" id="{EAA56D1D-73B1-4B67-B410-2EE86B429077}"/>
              </a:ext>
            </a:extLst>
          </p:cNvPr>
          <p:cNvSpPr/>
          <p:nvPr/>
        </p:nvSpPr>
        <p:spPr>
          <a:xfrm>
            <a:off x="4523814" y="6503860"/>
            <a:ext cx="2317894" cy="315068"/>
          </a:xfrm>
          <a:prstGeom prst="downArrowCallou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/>
              <a:t>Продолжение на следующем слайде</a:t>
            </a:r>
          </a:p>
        </p:txBody>
      </p:sp>
    </p:spTree>
    <p:extLst>
      <p:ext uri="{BB962C8B-B14F-4D97-AF65-F5344CB8AC3E}">
        <p14:creationId xmlns:p14="http://schemas.microsoft.com/office/powerpoint/2010/main" val="19746409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15000">
        <p15:prstTrans prst="peelOff"/>
      </p:transition>
    </mc:Choice>
    <mc:Fallback xmlns="">
      <p:transition spd="slow" advTm="15000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FD24E9E-2120-4F36-A714-5AB9D6C432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416" y="145408"/>
            <a:ext cx="11584438" cy="1093304"/>
          </a:xfrm>
        </p:spPr>
        <p:txBody>
          <a:bodyPr/>
          <a:lstStyle/>
          <a:p>
            <a:r>
              <a:rPr lang="ru-RU" sz="2800" dirty="0"/>
              <a:t>          Информация о расходах бюджета в разрезе муниципальных программ  с указанием планируемых целевых показателей </a:t>
            </a:r>
            <a:r>
              <a:rPr lang="ru-RU" sz="1200" dirty="0"/>
              <a:t>(продолжение)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="" xmlns:a16="http://schemas.microsoft.com/office/drawing/2014/main" id="{4A23213A-2B13-4C3C-A3E9-2A2CBCABD9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8BB047D-A6CD-43AB-96F0-683C726B586B}" type="slidenum">
              <a:rPr lang="ru-RU" noProof="0" smtClean="0"/>
              <a:pPr rtl="0"/>
              <a:t>41</a:t>
            </a:fld>
            <a:endParaRPr lang="ru-RU" noProof="0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44900B95-F344-4A0E-BBCA-66541F8E71FB}"/>
              </a:ext>
            </a:extLst>
          </p:cNvPr>
          <p:cNvSpPr/>
          <p:nvPr/>
        </p:nvSpPr>
        <p:spPr>
          <a:xfrm>
            <a:off x="4563373" y="-8628"/>
            <a:ext cx="2318400" cy="19840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="" xmlns:a16="http://schemas.microsoft.com/office/drawing/2014/main" id="{2AC839C2-84F5-48E5-BD49-F94FF7912A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8667274"/>
              </p:ext>
            </p:extLst>
          </p:nvPr>
        </p:nvGraphicFramePr>
        <p:xfrm>
          <a:off x="363416" y="1472521"/>
          <a:ext cx="11465168" cy="4990686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368299">
                  <a:extLst>
                    <a:ext uri="{9D8B030D-6E8A-4147-A177-3AD203B41FA5}">
                      <a16:colId xmlns="" xmlns:a16="http://schemas.microsoft.com/office/drawing/2014/main" val="3168184592"/>
                    </a:ext>
                  </a:extLst>
                </a:gridCol>
                <a:gridCol w="4806313">
                  <a:extLst>
                    <a:ext uri="{9D8B030D-6E8A-4147-A177-3AD203B41FA5}">
                      <a16:colId xmlns="" xmlns:a16="http://schemas.microsoft.com/office/drawing/2014/main" val="3302163285"/>
                    </a:ext>
                  </a:extLst>
                </a:gridCol>
                <a:gridCol w="1045970">
                  <a:extLst>
                    <a:ext uri="{9D8B030D-6E8A-4147-A177-3AD203B41FA5}">
                      <a16:colId xmlns="" xmlns:a16="http://schemas.microsoft.com/office/drawing/2014/main" val="1260647795"/>
                    </a:ext>
                  </a:extLst>
                </a:gridCol>
                <a:gridCol w="1045970">
                  <a:extLst>
                    <a:ext uri="{9D8B030D-6E8A-4147-A177-3AD203B41FA5}">
                      <a16:colId xmlns="" xmlns:a16="http://schemas.microsoft.com/office/drawing/2014/main" val="3685144410"/>
                    </a:ext>
                  </a:extLst>
                </a:gridCol>
                <a:gridCol w="1104899">
                  <a:extLst>
                    <a:ext uri="{9D8B030D-6E8A-4147-A177-3AD203B41FA5}">
                      <a16:colId xmlns="" xmlns:a16="http://schemas.microsoft.com/office/drawing/2014/main" val="4035759098"/>
                    </a:ext>
                  </a:extLst>
                </a:gridCol>
                <a:gridCol w="1031239">
                  <a:extLst>
                    <a:ext uri="{9D8B030D-6E8A-4147-A177-3AD203B41FA5}">
                      <a16:colId xmlns="" xmlns:a16="http://schemas.microsoft.com/office/drawing/2014/main" val="3898307884"/>
                    </a:ext>
                  </a:extLst>
                </a:gridCol>
                <a:gridCol w="1031239">
                  <a:extLst>
                    <a:ext uri="{9D8B030D-6E8A-4147-A177-3AD203B41FA5}">
                      <a16:colId xmlns="" xmlns:a16="http://schemas.microsoft.com/office/drawing/2014/main" val="4156333039"/>
                    </a:ext>
                  </a:extLst>
                </a:gridCol>
                <a:gridCol w="1031239">
                  <a:extLst>
                    <a:ext uri="{9D8B030D-6E8A-4147-A177-3AD203B41FA5}">
                      <a16:colId xmlns="" xmlns:a16="http://schemas.microsoft.com/office/drawing/2014/main" val="3664245401"/>
                    </a:ext>
                  </a:extLst>
                </a:gridCol>
              </a:tblGrid>
              <a:tr h="60340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№ п/п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52" marR="6252" marT="62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Показатели муниципальных программ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52" marR="6252" marT="6252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52" marR="6252" marT="62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Факт отчетного года (2019)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52" marR="6252" marT="62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План </a:t>
                      </a:r>
                      <a:br>
                        <a:rPr lang="ru-RU" sz="900" u="none" strike="noStrike" dirty="0">
                          <a:effectLst/>
                        </a:rPr>
                      </a:br>
                      <a:r>
                        <a:rPr lang="ru-RU" sz="900" u="none" strike="noStrike" dirty="0">
                          <a:effectLst/>
                        </a:rPr>
                        <a:t>текущего года                 (2020)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52" marR="6252" marT="62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Прогноз на очередной год                         (2021)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52" marR="6252" marT="62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Прогноз на первый год планового периода                     (2022)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52" marR="6252" marT="62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Прогноз на второй год планового периода                                  (2023)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52" marR="6252" marT="6252" marB="0" anchor="ctr"/>
                </a:tc>
                <a:extLst>
                  <a:ext uri="{0D108BD9-81ED-4DB2-BD59-A6C34878D82A}">
                    <a16:rowId xmlns="" xmlns:a16="http://schemas.microsoft.com/office/drawing/2014/main" val="2541632461"/>
                  </a:ext>
                </a:extLst>
              </a:tr>
              <a:tr h="163165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</a:rPr>
                        <a:t>Муниципальная программа "Культура"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52" marR="6252" marT="6252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361831729"/>
                  </a:ext>
                </a:extLst>
              </a:tr>
              <a:tr h="17676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 </a:t>
                      </a:r>
                      <a:endParaRPr lang="ru-RU" sz="900" b="1" i="1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52" marR="6252" marT="6252" marB="0" anchor="ctr"/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Подпрограмма 4 "Развитие профессионального искусства, гастрольно-концертной и культурно-досуговой деятельности, кинематографии"</a:t>
                      </a:r>
                      <a:endParaRPr lang="ru-RU" sz="900" b="1" i="1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52" marR="6252" marT="6252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465182170"/>
                  </a:ext>
                </a:extLst>
              </a:tr>
              <a:tr h="60340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12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52" marR="6252" marT="625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</a:rPr>
                        <a:t>Соотношение средней заработной платы работников учреждений культуры к среднемесячной начисленной заработной плате наемных работников в организациях, у индивидуальных предпринимателей и физических лиц (среднемесячному доходу от трудовой деятельности) в Московской области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52" marR="6252" marT="62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процент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52" marR="6252" marT="62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52" marR="6252" marT="62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52" marR="6252" marT="62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52" marR="6252" marT="62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52" marR="6252" marT="62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52" marR="6252" marT="6252" marB="0" anchor="ctr"/>
                </a:tc>
                <a:extLst>
                  <a:ext uri="{0D108BD9-81ED-4DB2-BD59-A6C34878D82A}">
                    <a16:rowId xmlns="" xmlns:a16="http://schemas.microsoft.com/office/drawing/2014/main" val="1658901267"/>
                  </a:ext>
                </a:extLst>
              </a:tr>
              <a:tr h="53028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13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52" marR="6252" marT="625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</a:rPr>
                        <a:t>Количество посещений организаций культуры по отношению к уровню 2010 (на поддержку отрасли культуры в части государственной поддержки лучших работников муниципальных учреждений культуры, находящихся на территории сельских поселений)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52" marR="6252" marT="62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процент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52" marR="6252" marT="62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52" marR="6252" marT="62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116,5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52" marR="6252" marT="62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52" marR="6252" marT="62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52" marR="6252" marT="62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52" marR="6252" marT="6252" marB="0" anchor="ctr"/>
                </a:tc>
                <a:extLst>
                  <a:ext uri="{0D108BD9-81ED-4DB2-BD59-A6C34878D82A}">
                    <a16:rowId xmlns="" xmlns:a16="http://schemas.microsoft.com/office/drawing/2014/main" val="2787473438"/>
                  </a:ext>
                </a:extLst>
              </a:tr>
              <a:tr h="176762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Подпрограмма 5 "Укрепление материально-технической базы государственных и муниципальных учреждений культуры Московской области"</a:t>
                      </a:r>
                      <a:endParaRPr lang="ru-RU" sz="900" b="1" i="1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52" marR="6252" marT="6252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136018455"/>
                  </a:ext>
                </a:extLst>
              </a:tr>
              <a:tr h="2379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14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52" marR="6252" marT="625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</a:rPr>
                        <a:t>2020 Увеличение на 15% числа посещений организаций культуры к уровню 2017 года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52" marR="6252" marT="62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процент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52" marR="6252" marT="62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52" marR="6252" marT="62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105,6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52" marR="6252" marT="62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108,42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52" marR="6252" marT="62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111,23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52" marR="6252" marT="62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114,04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52" marR="6252" marT="6252" marB="0" anchor="ctr"/>
                </a:tc>
                <a:extLst>
                  <a:ext uri="{0D108BD9-81ED-4DB2-BD59-A6C34878D82A}">
                    <a16:rowId xmlns="" xmlns:a16="http://schemas.microsoft.com/office/drawing/2014/main" val="892255578"/>
                  </a:ext>
                </a:extLst>
              </a:tr>
              <a:tr h="48949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15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52" marR="6252" marT="625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</a:rPr>
                        <a:t>2020 Количество отремонтированных объектов организаций культуры (по которым проведен капитальный ремонт, техническое переоснащение современным непроизводственным оборудованием и благоустройство территории)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52" marR="6252" marT="62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единица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52" marR="6252" marT="62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52" marR="6252" marT="62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52" marR="6252" marT="62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52" marR="6252" marT="62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52" marR="6252" marT="62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52" marR="6252" marT="6252" marB="0" anchor="ctr"/>
                </a:tc>
                <a:extLst>
                  <a:ext uri="{0D108BD9-81ED-4DB2-BD59-A6C34878D82A}">
                    <a16:rowId xmlns="" xmlns:a16="http://schemas.microsoft.com/office/drawing/2014/main" val="811898451"/>
                  </a:ext>
                </a:extLst>
              </a:tr>
              <a:tr h="30510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16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52" marR="6252" marT="625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</a:rPr>
                        <a:t>2020 Количество организаций культуры, получивших современное оборудование,  в.т.ч. кинооборудование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52" marR="6252" marT="62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единица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52" marR="6252" marT="62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52" marR="6252" marT="62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52" marR="6252" marT="62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52" marR="6252" marT="62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52" marR="6252" marT="62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52" marR="6252" marT="6252" marB="0" anchor="ctr"/>
                </a:tc>
                <a:extLst>
                  <a:ext uri="{0D108BD9-81ED-4DB2-BD59-A6C34878D82A}">
                    <a16:rowId xmlns="" xmlns:a16="http://schemas.microsoft.com/office/drawing/2014/main" val="197837320"/>
                  </a:ext>
                </a:extLst>
              </a:tr>
              <a:tr h="38751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17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52" marR="6252" marT="625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</a:rPr>
                        <a:t>Увеличение доли учреждений клубного типа, соответствующих Требованиям к условиям деятельности культурно-досуговых учреждений Московской области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52" marR="6252" marT="62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процент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52" marR="6252" marT="62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2,6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52" marR="6252" marT="62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2,6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52" marR="6252" marT="62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52" marR="6252" marT="62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20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52" marR="6252" marT="62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20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52" marR="6252" marT="6252" marB="0" anchor="ctr"/>
                </a:tc>
                <a:extLst>
                  <a:ext uri="{0D108BD9-81ED-4DB2-BD59-A6C34878D82A}">
                    <a16:rowId xmlns="" xmlns:a16="http://schemas.microsoft.com/office/drawing/2014/main" val="1242906130"/>
                  </a:ext>
                </a:extLst>
              </a:tr>
              <a:tr h="30510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18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52" marR="6252" marT="625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</a:rPr>
                        <a:t>Увеличение числа посещений платных культурно-массовых мероприятий клубов и домов культуры к уровню 2017 года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52" marR="6252" marT="62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процент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52" marR="6252" marT="62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52" marR="6252" marT="62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110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52" marR="6252" marT="62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115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52" marR="6252" marT="62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120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52" marR="6252" marT="62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125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52" marR="6252" marT="6252" marB="0" anchor="ctr"/>
                </a:tc>
                <a:extLst>
                  <a:ext uri="{0D108BD9-81ED-4DB2-BD59-A6C34878D82A}">
                    <a16:rowId xmlns="" xmlns:a16="http://schemas.microsoft.com/office/drawing/2014/main" val="568524317"/>
                  </a:ext>
                </a:extLst>
              </a:tr>
              <a:tr h="17676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19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52" marR="6252" marT="625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</a:rPr>
                        <a:t>Увеличение числа участников клубных формирований к уровню 2017 года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52" marR="6252" marT="62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процент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52" marR="6252" marT="62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52" marR="6252" marT="62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102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52" marR="6252" marT="62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103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52" marR="6252" marT="62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104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52" marR="6252" marT="62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105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52" marR="6252" marT="6252" marB="0" anchor="ctr"/>
                </a:tc>
                <a:extLst>
                  <a:ext uri="{0D108BD9-81ED-4DB2-BD59-A6C34878D82A}">
                    <a16:rowId xmlns="" xmlns:a16="http://schemas.microsoft.com/office/drawing/2014/main" val="1575304780"/>
                  </a:ext>
                </a:extLst>
              </a:tr>
              <a:tr h="45425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20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52" marR="6252" marT="625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</a:rPr>
                        <a:t>Количество муниципальных учреждений культуры Московской области, по которым осуществлено развитие материально-технической базы (в части увеличения стоимости основных средств)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52" marR="6252" marT="62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единица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52" marR="6252" marT="62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52" marR="6252" marT="62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52" marR="6252" marT="62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52" marR="6252" marT="62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52" marR="6252" marT="62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52" marR="6252" marT="6252" marB="0" anchor="ctr"/>
                </a:tc>
                <a:extLst>
                  <a:ext uri="{0D108BD9-81ED-4DB2-BD59-A6C34878D82A}">
                    <a16:rowId xmlns="" xmlns:a16="http://schemas.microsoft.com/office/drawing/2014/main" val="376247368"/>
                  </a:ext>
                </a:extLst>
              </a:tr>
              <a:tr h="38071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21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52" marR="6252" marT="625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</a:rPr>
                        <a:t>Капитальный ремонт, техническое переоснащение и благоустройство территории Муниципальное  учреждение культуры «Дом культуры на площади Пушкина»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52" marR="6252" marT="62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Единица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52" marR="6252" marT="62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52" marR="6252" marT="62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52" marR="6252" marT="62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52" marR="6252" marT="62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-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52" marR="6252" marT="62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-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52" marR="6252" marT="6252" marB="0" anchor="ctr"/>
                </a:tc>
                <a:extLst>
                  <a:ext uri="{0D108BD9-81ED-4DB2-BD59-A6C34878D82A}">
                    <a16:rowId xmlns="" xmlns:a16="http://schemas.microsoft.com/office/drawing/2014/main" val="144216920"/>
                  </a:ext>
                </a:extLst>
              </a:tr>
            </a:tbl>
          </a:graphicData>
        </a:graphic>
      </p:graphicFrame>
      <p:sp>
        <p:nvSpPr>
          <p:cNvPr id="7" name="Выноска: стрелка вниз 6">
            <a:extLst>
              <a:ext uri="{FF2B5EF4-FFF2-40B4-BE49-F238E27FC236}">
                <a16:creationId xmlns="" xmlns:a16="http://schemas.microsoft.com/office/drawing/2014/main" id="{9A7D891C-3C2C-47E9-A34D-8454FE0FC6FC}"/>
              </a:ext>
            </a:extLst>
          </p:cNvPr>
          <p:cNvSpPr/>
          <p:nvPr/>
        </p:nvSpPr>
        <p:spPr>
          <a:xfrm>
            <a:off x="4523814" y="6503860"/>
            <a:ext cx="2317894" cy="315068"/>
          </a:xfrm>
          <a:prstGeom prst="downArrowCallou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/>
              <a:t>Продолжение на следующем слайде</a:t>
            </a:r>
          </a:p>
        </p:txBody>
      </p:sp>
    </p:spTree>
    <p:extLst>
      <p:ext uri="{BB962C8B-B14F-4D97-AF65-F5344CB8AC3E}">
        <p14:creationId xmlns:p14="http://schemas.microsoft.com/office/powerpoint/2010/main" val="10655784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15000">
        <p15:prstTrans prst="peelOff"/>
      </p:transition>
    </mc:Choice>
    <mc:Fallback xmlns="">
      <p:transition spd="slow" advTm="15000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FD24E9E-2120-4F36-A714-5AB9D6C432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051" y="189780"/>
            <a:ext cx="11584438" cy="1037492"/>
          </a:xfrm>
        </p:spPr>
        <p:txBody>
          <a:bodyPr/>
          <a:lstStyle/>
          <a:p>
            <a:r>
              <a:rPr lang="ru-RU" sz="2800" dirty="0"/>
              <a:t>          Информация о расходах бюджета в разрезе муниципальных программ  с указанием планируемых целевых показателей </a:t>
            </a:r>
            <a:r>
              <a:rPr lang="ru-RU" sz="1200" dirty="0"/>
              <a:t>(продолжение)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="" xmlns:a16="http://schemas.microsoft.com/office/drawing/2014/main" id="{4A23213A-2B13-4C3C-A3E9-2A2CBCABD9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8BB047D-A6CD-43AB-96F0-683C726B586B}" type="slidenum">
              <a:rPr lang="ru-RU" noProof="0" smtClean="0"/>
              <a:pPr rtl="0"/>
              <a:t>42</a:t>
            </a:fld>
            <a:endParaRPr lang="ru-RU" noProof="0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44900B95-F344-4A0E-BBCA-66541F8E71FB}"/>
              </a:ext>
            </a:extLst>
          </p:cNvPr>
          <p:cNvSpPr/>
          <p:nvPr/>
        </p:nvSpPr>
        <p:spPr>
          <a:xfrm>
            <a:off x="4563373" y="-8628"/>
            <a:ext cx="2318400" cy="19840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="" xmlns:a16="http://schemas.microsoft.com/office/drawing/2014/main" id="{1621C3EE-028C-4498-94F6-25DC09CCAF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848145"/>
              </p:ext>
            </p:extLst>
          </p:nvPr>
        </p:nvGraphicFramePr>
        <p:xfrm>
          <a:off x="244148" y="1558253"/>
          <a:ext cx="11584436" cy="4384192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372131">
                  <a:extLst>
                    <a:ext uri="{9D8B030D-6E8A-4147-A177-3AD203B41FA5}">
                      <a16:colId xmlns="" xmlns:a16="http://schemas.microsoft.com/office/drawing/2014/main" val="695318168"/>
                    </a:ext>
                  </a:extLst>
                </a:gridCol>
                <a:gridCol w="4856310">
                  <a:extLst>
                    <a:ext uri="{9D8B030D-6E8A-4147-A177-3AD203B41FA5}">
                      <a16:colId xmlns="" xmlns:a16="http://schemas.microsoft.com/office/drawing/2014/main" val="734865230"/>
                    </a:ext>
                  </a:extLst>
                </a:gridCol>
                <a:gridCol w="1056852">
                  <a:extLst>
                    <a:ext uri="{9D8B030D-6E8A-4147-A177-3AD203B41FA5}">
                      <a16:colId xmlns="" xmlns:a16="http://schemas.microsoft.com/office/drawing/2014/main" val="2944512290"/>
                    </a:ext>
                  </a:extLst>
                </a:gridCol>
                <a:gridCol w="1056852">
                  <a:extLst>
                    <a:ext uri="{9D8B030D-6E8A-4147-A177-3AD203B41FA5}">
                      <a16:colId xmlns="" xmlns:a16="http://schemas.microsoft.com/office/drawing/2014/main" val="3115948639"/>
                    </a:ext>
                  </a:extLst>
                </a:gridCol>
                <a:gridCol w="1116393">
                  <a:extLst>
                    <a:ext uri="{9D8B030D-6E8A-4147-A177-3AD203B41FA5}">
                      <a16:colId xmlns="" xmlns:a16="http://schemas.microsoft.com/office/drawing/2014/main" val="4070130497"/>
                    </a:ext>
                  </a:extLst>
                </a:gridCol>
                <a:gridCol w="1041966">
                  <a:extLst>
                    <a:ext uri="{9D8B030D-6E8A-4147-A177-3AD203B41FA5}">
                      <a16:colId xmlns="" xmlns:a16="http://schemas.microsoft.com/office/drawing/2014/main" val="1025269870"/>
                    </a:ext>
                  </a:extLst>
                </a:gridCol>
                <a:gridCol w="1041966">
                  <a:extLst>
                    <a:ext uri="{9D8B030D-6E8A-4147-A177-3AD203B41FA5}">
                      <a16:colId xmlns="" xmlns:a16="http://schemas.microsoft.com/office/drawing/2014/main" val="1761182431"/>
                    </a:ext>
                  </a:extLst>
                </a:gridCol>
                <a:gridCol w="1041966">
                  <a:extLst>
                    <a:ext uri="{9D8B030D-6E8A-4147-A177-3AD203B41FA5}">
                      <a16:colId xmlns="" xmlns:a16="http://schemas.microsoft.com/office/drawing/2014/main" val="2238120512"/>
                    </a:ext>
                  </a:extLst>
                </a:gridCol>
              </a:tblGrid>
              <a:tr h="104973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№ п/п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Показатели муниципальных программ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Факт отчетного года (2019)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План </a:t>
                      </a:r>
                      <a:br>
                        <a:rPr lang="ru-RU" sz="1000" u="none" strike="noStrike" dirty="0">
                          <a:effectLst/>
                        </a:rPr>
                      </a:br>
                      <a:r>
                        <a:rPr lang="ru-RU" sz="1000" u="none" strike="noStrike" dirty="0">
                          <a:effectLst/>
                        </a:rPr>
                        <a:t>текущего года                 (2020)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на очередной год                         (2021)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на первый год планового периода                     (2022)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на второй год планового периода                                  (2023)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321065559"/>
                  </a:ext>
                </a:extLst>
              </a:tr>
              <a:tr h="296396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</a:rPr>
                        <a:t>Муниципальная программа "Культура"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983889211"/>
                  </a:ext>
                </a:extLst>
              </a:tr>
              <a:tr h="308746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Подпрограмма 7 "Развитие архивного дела"</a:t>
                      </a:r>
                      <a:endParaRPr lang="ru-RU" sz="10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104830344"/>
                  </a:ext>
                </a:extLst>
              </a:tr>
              <a:tr h="83978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Доля архивных документов, хранящихся в муниципальном архиве в нормативных условиях, обеспечивающих их постоянное (вечное) и долговременное хранение, в общем количестве документов в муниципальном архиве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процент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77,01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77,02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77,03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77,04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896863875"/>
                  </a:ext>
                </a:extLst>
              </a:tr>
              <a:tr h="6298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Доля архивных фондов муниципального архива, внесенных в общеотраслевую базу данных «Архивный фонд», от общего количества архивных фондов, хранящихся в муниципальном архиве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процент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95765789"/>
                  </a:ext>
                </a:extLst>
              </a:tr>
              <a:tr h="66689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Доля архивных документов, переведенных в электронно-цифровую форму, от общего количества документов, находящихся на хранении в муниципальном архиве муниципального образования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процент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0,46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1,29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3382347277"/>
                  </a:ext>
                </a:extLst>
              </a:tr>
              <a:tr h="308746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Подпограмма 9 "Развитие парков культуры и отдыха"</a:t>
                      </a:r>
                      <a:endParaRPr lang="ru-RU" sz="10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974338697"/>
                  </a:ext>
                </a:extLst>
              </a:tr>
              <a:tr h="28404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Увеличение числа посетителей парков культуры и отдыха 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процент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26900318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588659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15000">
        <p15:prstTrans prst="peelOff"/>
      </p:transition>
    </mc:Choice>
    <mc:Fallback xmlns="">
      <p:transition spd="slow" advTm="15000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="" xmlns:a16="http://schemas.microsoft.com/office/drawing/2014/main" id="{E98DCA46-603B-4178-8707-30E192CE6B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415" y="188912"/>
            <a:ext cx="11465168" cy="887109"/>
          </a:xfrm>
        </p:spPr>
        <p:txBody>
          <a:bodyPr rtlCol="0"/>
          <a:lstStyle/>
          <a:p>
            <a:r>
              <a:rPr lang="ru-RU" sz="2800" i="1" dirty="0"/>
              <a:t>          </a:t>
            </a:r>
            <a:r>
              <a:rPr lang="ru-RU" altLang="ru-RU" sz="2800" dirty="0">
                <a:latin typeface="Georgia" panose="02040502050405020303" pitchFamily="18" charset="0"/>
              </a:rPr>
              <a:t>Муниципальная программа </a:t>
            </a:r>
            <a:br>
              <a:rPr lang="ru-RU" altLang="ru-RU" sz="2800" dirty="0">
                <a:latin typeface="Georgia" panose="02040502050405020303" pitchFamily="18" charset="0"/>
              </a:rPr>
            </a:br>
            <a:r>
              <a:rPr lang="ru-RU" altLang="ru-RU" sz="2800" dirty="0">
                <a:latin typeface="Georgia" panose="02040502050405020303" pitchFamily="18" charset="0"/>
              </a:rPr>
              <a:t>«Образование»</a:t>
            </a:r>
            <a:endParaRPr lang="ru-RU" sz="2800" dirty="0"/>
          </a:p>
        </p:txBody>
      </p:sp>
      <p:sp>
        <p:nvSpPr>
          <p:cNvPr id="8" name="Объект 17">
            <a:extLst>
              <a:ext uri="{FF2B5EF4-FFF2-40B4-BE49-F238E27FC236}">
                <a16:creationId xmlns="" xmlns:a16="http://schemas.microsoft.com/office/drawing/2014/main" id="{16AB4084-5C09-D047-AB9C-BB58097252DB}"/>
              </a:ext>
            </a:extLst>
          </p:cNvPr>
          <p:cNvSpPr txBox="1">
            <a:spLocks/>
          </p:cNvSpPr>
          <p:nvPr/>
        </p:nvSpPr>
        <p:spPr>
          <a:xfrm>
            <a:off x="88032" y="6210099"/>
            <a:ext cx="3830638" cy="354012"/>
          </a:xfrm>
          <a:prstGeom prst="rect">
            <a:avLst/>
          </a:prstGeom>
        </p:spPr>
        <p:txBody>
          <a:bodyPr rtlCol="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400" b="1" cap="all" dirty="0">
                <a:solidFill>
                  <a:schemeClr val="accent3"/>
                </a:solidFill>
              </a:rPr>
              <a:t>Орехово-Зуевский городской округ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8BB047D-A6CD-43AB-96F0-683C726B586B}" type="slidenum">
              <a:rPr lang="ru-RU" noProof="0" smtClean="0"/>
              <a:pPr rtl="0"/>
              <a:t>43</a:t>
            </a:fld>
            <a:endParaRPr lang="ru-RU" noProof="0" dirty="0"/>
          </a:p>
        </p:txBody>
      </p:sp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ECA1578F-0CAD-49A6-BCD0-AE7CDC930482}"/>
              </a:ext>
            </a:extLst>
          </p:cNvPr>
          <p:cNvSpPr/>
          <p:nvPr/>
        </p:nvSpPr>
        <p:spPr>
          <a:xfrm>
            <a:off x="794200" y="2785725"/>
            <a:ext cx="53794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endParaRPr lang="ru-RU" dirty="0"/>
          </a:p>
        </p:txBody>
      </p:sp>
      <p:graphicFrame>
        <p:nvGraphicFramePr>
          <p:cNvPr id="15" name="Диаграмма 14">
            <a:extLst>
              <a:ext uri="{FF2B5EF4-FFF2-40B4-BE49-F238E27FC236}">
                <a16:creationId xmlns="" xmlns:a16="http://schemas.microsoft.com/office/drawing/2014/main" id="{DD6F7A78-7428-4BDF-AD8F-DE02ADE0178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53471997"/>
              </p:ext>
            </p:extLst>
          </p:nvPr>
        </p:nvGraphicFramePr>
        <p:xfrm>
          <a:off x="88032" y="1389724"/>
          <a:ext cx="6515100" cy="46783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6" name="Прямоугольник 15">
            <a:extLst>
              <a:ext uri="{FF2B5EF4-FFF2-40B4-BE49-F238E27FC236}">
                <a16:creationId xmlns="" xmlns:a16="http://schemas.microsoft.com/office/drawing/2014/main" id="{E14AA9C6-8899-404F-B32D-4E5AC7E976F3}"/>
              </a:ext>
            </a:extLst>
          </p:cNvPr>
          <p:cNvSpPr/>
          <p:nvPr/>
        </p:nvSpPr>
        <p:spPr>
          <a:xfrm>
            <a:off x="2009919" y="3981216"/>
            <a:ext cx="1575019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dirty="0"/>
              <a:t>Организация бесплатного горячего питания обучающихся, получающих начальное общее образование в государственных и муниципальных образовательных организациях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="" xmlns:a16="http://schemas.microsoft.com/office/drawing/2014/main" id="{C9147B91-D4B3-4F37-9AA5-4A0503D1B2C2}"/>
              </a:ext>
            </a:extLst>
          </p:cNvPr>
          <p:cNvSpPr/>
          <p:nvPr/>
        </p:nvSpPr>
        <p:spPr>
          <a:xfrm>
            <a:off x="3584938" y="3981216"/>
            <a:ext cx="1538853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dirty="0"/>
              <a:t>Обеспечение подвоза обучающихся к месту обучения в муниципальные общеобразовательные организации в Московской области, расположенные в сельских населенных пунктах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="" xmlns:a16="http://schemas.microsoft.com/office/drawing/2014/main" id="{E85E74D1-A9AA-4C6A-B0AD-004E25DA9E88}"/>
              </a:ext>
            </a:extLst>
          </p:cNvPr>
          <p:cNvSpPr/>
          <p:nvPr/>
        </p:nvSpPr>
        <p:spPr>
          <a:xfrm>
            <a:off x="5058103" y="3981216"/>
            <a:ext cx="2010108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dirty="0"/>
              <a:t>Создание (обновление) материально-технической базы для реализации основных и дополнительных общеобразовательных программ цифрового и гуманитарного профилей в общеобразовательных организациях, расположенных в сельской местности и малых городах</a:t>
            </a:r>
          </a:p>
        </p:txBody>
      </p:sp>
      <p:grpSp>
        <p:nvGrpSpPr>
          <p:cNvPr id="20" name="Группа 19">
            <a:extLst>
              <a:ext uri="{FF2B5EF4-FFF2-40B4-BE49-F238E27FC236}">
                <a16:creationId xmlns="" xmlns:a16="http://schemas.microsoft.com/office/drawing/2014/main" id="{23089DE5-9893-440D-9248-9A7A429C0BF4}"/>
              </a:ext>
            </a:extLst>
          </p:cNvPr>
          <p:cNvGrpSpPr/>
          <p:nvPr/>
        </p:nvGrpSpPr>
        <p:grpSpPr>
          <a:xfrm>
            <a:off x="7479025" y="1464832"/>
            <a:ext cx="4486780" cy="5032768"/>
            <a:chOff x="7459775" y="1430440"/>
            <a:chExt cx="4486780" cy="5032768"/>
          </a:xfrm>
        </p:grpSpPr>
        <p:sp>
          <p:nvSpPr>
            <p:cNvPr id="19" name="Прямоугольник 18">
              <a:extLst>
                <a:ext uri="{FF2B5EF4-FFF2-40B4-BE49-F238E27FC236}">
                  <a16:creationId xmlns="" xmlns:a16="http://schemas.microsoft.com/office/drawing/2014/main" id="{9DDF29C2-2802-4A0F-9806-4EC61055396D}"/>
                </a:ext>
              </a:extLst>
            </p:cNvPr>
            <p:cNvSpPr/>
            <p:nvPr/>
          </p:nvSpPr>
          <p:spPr>
            <a:xfrm>
              <a:off x="7459775" y="1430440"/>
              <a:ext cx="4486780" cy="503276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pic>
          <p:nvPicPr>
            <p:cNvPr id="6146" name="Picture 2" descr="Масштабный праздник организовала администрация городского округа Орехово-Зуево для выпускников">
              <a:extLst>
                <a:ext uri="{FF2B5EF4-FFF2-40B4-BE49-F238E27FC236}">
                  <a16:creationId xmlns="" xmlns:a16="http://schemas.microsoft.com/office/drawing/2014/main" id="{7B799FF5-CC9A-48BC-92B2-844BDE0D1C7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59775" y="2330727"/>
              <a:ext cx="4486780" cy="29893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4" name="Прямоугольник 23">
            <a:extLst>
              <a:ext uri="{FF2B5EF4-FFF2-40B4-BE49-F238E27FC236}">
                <a16:creationId xmlns="" xmlns:a16="http://schemas.microsoft.com/office/drawing/2014/main" id="{479430B6-8945-418A-9011-A1E9363725F4}"/>
              </a:ext>
            </a:extLst>
          </p:cNvPr>
          <p:cNvSpPr/>
          <p:nvPr/>
        </p:nvSpPr>
        <p:spPr>
          <a:xfrm>
            <a:off x="10645200" y="1058400"/>
            <a:ext cx="1457325" cy="27876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i="1" dirty="0">
                <a:solidFill>
                  <a:schemeClr val="tx1"/>
                </a:solidFill>
              </a:rPr>
              <a:t>(млн. руб.)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Половина рамки 5">
            <a:extLst>
              <a:ext uri="{FF2B5EF4-FFF2-40B4-BE49-F238E27FC236}">
                <a16:creationId xmlns="" xmlns:a16="http://schemas.microsoft.com/office/drawing/2014/main" id="{56CD4B8C-D9D2-4A82-90B8-0C64147539EA}"/>
              </a:ext>
            </a:extLst>
          </p:cNvPr>
          <p:cNvSpPr/>
          <p:nvPr/>
        </p:nvSpPr>
        <p:spPr>
          <a:xfrm>
            <a:off x="7479025" y="2275629"/>
            <a:ext cx="939418" cy="616620"/>
          </a:xfrm>
          <a:prstGeom prst="halfFram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3" name="Половина рамки 22">
            <a:extLst>
              <a:ext uri="{FF2B5EF4-FFF2-40B4-BE49-F238E27FC236}">
                <a16:creationId xmlns="" xmlns:a16="http://schemas.microsoft.com/office/drawing/2014/main" id="{9F1D35BB-835D-4951-B6C0-74AD1DDD17D0}"/>
              </a:ext>
            </a:extLst>
          </p:cNvPr>
          <p:cNvSpPr/>
          <p:nvPr/>
        </p:nvSpPr>
        <p:spPr>
          <a:xfrm flipH="1" flipV="1">
            <a:off x="11026387" y="4737816"/>
            <a:ext cx="939418" cy="616620"/>
          </a:xfrm>
          <a:prstGeom prst="halfFram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="" xmlns:a16="http://schemas.microsoft.com/office/drawing/2014/main" id="{67029C77-2B45-4244-A2C7-C208E1D0B9F9}"/>
              </a:ext>
            </a:extLst>
          </p:cNvPr>
          <p:cNvSpPr/>
          <p:nvPr/>
        </p:nvSpPr>
        <p:spPr>
          <a:xfrm>
            <a:off x="7582075" y="2097157"/>
            <a:ext cx="4303897" cy="3608681"/>
          </a:xfrm>
          <a:prstGeom prst="rect">
            <a:avLst/>
          </a:prstGeom>
          <a:noFill/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Блок-схема: ссылка на другую страницу 9">
            <a:extLst>
              <a:ext uri="{FF2B5EF4-FFF2-40B4-BE49-F238E27FC236}">
                <a16:creationId xmlns="" xmlns:a16="http://schemas.microsoft.com/office/drawing/2014/main" id="{44D65F3A-EDAE-4B87-8375-98ED120B0C80}"/>
              </a:ext>
            </a:extLst>
          </p:cNvPr>
          <p:cNvSpPr/>
          <p:nvPr/>
        </p:nvSpPr>
        <p:spPr>
          <a:xfrm>
            <a:off x="7762541" y="1495795"/>
            <a:ext cx="1182757" cy="813913"/>
          </a:xfrm>
          <a:prstGeom prst="flowChartOffpageConnector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1"/>
                </a:solidFill>
              </a:rPr>
              <a:t>4 407,75</a:t>
            </a:r>
          </a:p>
        </p:txBody>
      </p:sp>
      <p:sp>
        <p:nvSpPr>
          <p:cNvPr id="25" name="Блок-схема: ссылка на другую страницу 24">
            <a:extLst>
              <a:ext uri="{FF2B5EF4-FFF2-40B4-BE49-F238E27FC236}">
                <a16:creationId xmlns="" xmlns:a16="http://schemas.microsoft.com/office/drawing/2014/main" id="{21D51685-4BBA-49A9-BD14-AB30935458D0}"/>
              </a:ext>
            </a:extLst>
          </p:cNvPr>
          <p:cNvSpPr/>
          <p:nvPr/>
        </p:nvSpPr>
        <p:spPr>
          <a:xfrm flipV="1">
            <a:off x="7762541" y="5580574"/>
            <a:ext cx="1182757" cy="820006"/>
          </a:xfrm>
          <a:prstGeom prst="flowChartOffpageConnector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76770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15000">
        <p15:prstTrans prst="peelOff"/>
      </p:transition>
    </mc:Choice>
    <mc:Fallback xmlns="">
      <p:transition spd="slow" advTm="15000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FD24E9E-2120-4F36-A714-5AB9D6C432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3355" y="0"/>
            <a:ext cx="11721529" cy="1037492"/>
          </a:xfrm>
        </p:spPr>
        <p:txBody>
          <a:bodyPr/>
          <a:lstStyle/>
          <a:p>
            <a:r>
              <a:rPr lang="ru-RU" sz="2800" dirty="0"/>
              <a:t>          Информация о расходах бюджета в разрезе муниципальных программ  с указанием планируемых целевых показателей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="" xmlns:a16="http://schemas.microsoft.com/office/drawing/2014/main" id="{4A23213A-2B13-4C3C-A3E9-2A2CBCABD9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8BB047D-A6CD-43AB-96F0-683C726B586B}" type="slidenum">
              <a:rPr lang="ru-RU" noProof="0" smtClean="0"/>
              <a:pPr rtl="0"/>
              <a:t>44</a:t>
            </a:fld>
            <a:endParaRPr lang="ru-RU" noProof="0" dirty="0"/>
          </a:p>
        </p:txBody>
      </p:sp>
      <p:sp>
        <p:nvSpPr>
          <p:cNvPr id="6" name="Выноска: стрелка вниз 5">
            <a:extLst>
              <a:ext uri="{FF2B5EF4-FFF2-40B4-BE49-F238E27FC236}">
                <a16:creationId xmlns="" xmlns:a16="http://schemas.microsoft.com/office/drawing/2014/main" id="{EAA56D1D-73B1-4B67-B410-2EE86B429077}"/>
              </a:ext>
            </a:extLst>
          </p:cNvPr>
          <p:cNvSpPr/>
          <p:nvPr/>
        </p:nvSpPr>
        <p:spPr>
          <a:xfrm>
            <a:off x="4523814" y="6503860"/>
            <a:ext cx="2317894" cy="315068"/>
          </a:xfrm>
          <a:prstGeom prst="downArrowCallou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/>
              <a:t>Продолжение на следующем слайде</a:t>
            </a: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="" xmlns:a16="http://schemas.microsoft.com/office/drawing/2014/main" id="{77F2C91E-8B72-48DE-960A-5DDF5078F8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1184650"/>
              </p:ext>
            </p:extLst>
          </p:nvPr>
        </p:nvGraphicFramePr>
        <p:xfrm>
          <a:off x="235236" y="1710532"/>
          <a:ext cx="11721527" cy="4793328"/>
        </p:xfrm>
        <a:graphic>
          <a:graphicData uri="http://schemas.openxmlformats.org/drawingml/2006/table">
            <a:tbl>
              <a:tblPr firstRow="1" bandRow="1">
                <a:tableStyleId>{1FECB4D8-DB02-4DC6-A0A2-4F2EBAE1DC90}</a:tableStyleId>
              </a:tblPr>
              <a:tblGrid>
                <a:gridCol w="376535">
                  <a:extLst>
                    <a:ext uri="{9D8B030D-6E8A-4147-A177-3AD203B41FA5}">
                      <a16:colId xmlns="" xmlns:a16="http://schemas.microsoft.com/office/drawing/2014/main" val="1591135854"/>
                    </a:ext>
                  </a:extLst>
                </a:gridCol>
                <a:gridCol w="4913780">
                  <a:extLst>
                    <a:ext uri="{9D8B030D-6E8A-4147-A177-3AD203B41FA5}">
                      <a16:colId xmlns="" xmlns:a16="http://schemas.microsoft.com/office/drawing/2014/main" val="1898912437"/>
                    </a:ext>
                  </a:extLst>
                </a:gridCol>
                <a:gridCol w="1069358">
                  <a:extLst>
                    <a:ext uri="{9D8B030D-6E8A-4147-A177-3AD203B41FA5}">
                      <a16:colId xmlns="" xmlns:a16="http://schemas.microsoft.com/office/drawing/2014/main" val="3118635638"/>
                    </a:ext>
                  </a:extLst>
                </a:gridCol>
                <a:gridCol w="1069358">
                  <a:extLst>
                    <a:ext uri="{9D8B030D-6E8A-4147-A177-3AD203B41FA5}">
                      <a16:colId xmlns="" xmlns:a16="http://schemas.microsoft.com/office/drawing/2014/main" val="3421612701"/>
                    </a:ext>
                  </a:extLst>
                </a:gridCol>
                <a:gridCol w="1129605">
                  <a:extLst>
                    <a:ext uri="{9D8B030D-6E8A-4147-A177-3AD203B41FA5}">
                      <a16:colId xmlns="" xmlns:a16="http://schemas.microsoft.com/office/drawing/2014/main" val="2080039041"/>
                    </a:ext>
                  </a:extLst>
                </a:gridCol>
                <a:gridCol w="1054297">
                  <a:extLst>
                    <a:ext uri="{9D8B030D-6E8A-4147-A177-3AD203B41FA5}">
                      <a16:colId xmlns="" xmlns:a16="http://schemas.microsoft.com/office/drawing/2014/main" val="2624011638"/>
                    </a:ext>
                  </a:extLst>
                </a:gridCol>
                <a:gridCol w="1054297">
                  <a:extLst>
                    <a:ext uri="{9D8B030D-6E8A-4147-A177-3AD203B41FA5}">
                      <a16:colId xmlns="" xmlns:a16="http://schemas.microsoft.com/office/drawing/2014/main" val="3019399349"/>
                    </a:ext>
                  </a:extLst>
                </a:gridCol>
                <a:gridCol w="1054297">
                  <a:extLst>
                    <a:ext uri="{9D8B030D-6E8A-4147-A177-3AD203B41FA5}">
                      <a16:colId xmlns="" xmlns:a16="http://schemas.microsoft.com/office/drawing/2014/main" val="1802650162"/>
                    </a:ext>
                  </a:extLst>
                </a:gridCol>
              </a:tblGrid>
              <a:tr h="11249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+mn-lt"/>
                        </a:rPr>
                        <a:t>№ п/п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514" marR="6514" marT="65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+mn-lt"/>
                        </a:rPr>
                        <a:t>Показатели муниципальных программ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514" marR="6514" marT="6514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514" marR="6514" marT="65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+mn-lt"/>
                        </a:rPr>
                        <a:t>Факт отчетного года (2019)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514" marR="6514" marT="65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+mn-lt"/>
                        </a:rPr>
                        <a:t>План </a:t>
                      </a:r>
                      <a:br>
                        <a:rPr lang="ru-RU" sz="1000" u="none" strike="noStrike" dirty="0">
                          <a:effectLst/>
                          <a:latin typeface="+mn-lt"/>
                        </a:rPr>
                      </a:br>
                      <a:r>
                        <a:rPr lang="ru-RU" sz="1000" u="none" strike="noStrike" dirty="0">
                          <a:effectLst/>
                          <a:latin typeface="+mn-lt"/>
                        </a:rPr>
                        <a:t>текущего года                 (2020)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514" marR="6514" marT="65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+mn-lt"/>
                        </a:rPr>
                        <a:t>Прогноз на очередной год                         (2021)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514" marR="6514" marT="65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+mn-lt"/>
                        </a:rPr>
                        <a:t>Прогноз на первый год планового периода                     (2022)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514" marR="6514" marT="65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+mn-lt"/>
                        </a:rPr>
                        <a:t>Прогноз на второй год планового периода                                  (2023)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514" marR="6514" marT="6514" marB="0" anchor="ctr"/>
                </a:tc>
                <a:extLst>
                  <a:ext uri="{0D108BD9-81ED-4DB2-BD59-A6C34878D82A}">
                    <a16:rowId xmlns="" xmlns:a16="http://schemas.microsoft.com/office/drawing/2014/main" val="2955144143"/>
                  </a:ext>
                </a:extLst>
              </a:tr>
              <a:tr h="383805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  <a:latin typeface="+mn-lt"/>
                        </a:rPr>
                        <a:t>Муниципальная программа "Образование"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514" marR="6514" marT="6514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038458347"/>
                  </a:ext>
                </a:extLst>
              </a:tr>
              <a:tr h="330867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+mn-lt"/>
                        </a:rPr>
                        <a:t>Подпрограмма 1 "Дошкольное образование"</a:t>
                      </a:r>
                      <a:endParaRPr lang="ru-RU" sz="1000" b="1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514" marR="6514" marT="6514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696083750"/>
                  </a:ext>
                </a:extLst>
              </a:tr>
              <a:tr h="44997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+mn-lt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6514" marR="6514" marT="65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+mn-lt"/>
                        </a:rPr>
                        <a:t>Доступность дошкольного образования для детей в возрасте от полутора лет до трех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6514" marR="6514" marT="65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+mn-lt"/>
                        </a:rPr>
                        <a:t>Процент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6514" marR="6514" marT="65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+mn-lt"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6514" marR="6514" marT="65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+mn-lt"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6514" marR="6514" marT="65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+mn-lt"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6514" marR="6514" marT="65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+mn-lt"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6514" marR="6514" marT="65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+mn-lt"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6514" marR="6514" marT="6514" marB="0" anchor="ctr"/>
                </a:tc>
                <a:extLst>
                  <a:ext uri="{0D108BD9-81ED-4DB2-BD59-A6C34878D82A}">
                    <a16:rowId xmlns="" xmlns:a16="http://schemas.microsoft.com/office/drawing/2014/main" val="2437793978"/>
                  </a:ext>
                </a:extLst>
              </a:tr>
              <a:tr h="11249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+mn-lt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6514" marR="6514" marT="65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+mn-lt"/>
                        </a:rPr>
                        <a:t>2020 Отношение численности детей в возрасте от 3 до 7 лет, получающих дошкольное образование в текущем году, к сумме численности детей в возрасте от 3 до 7 лет, получающих дошкольное образование в текущем году, и численности детей в возрасте от 3 до 7 лет, находящихся в очереди на получение в текущем году дошкольного образования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6514" marR="6514" marT="65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+mn-lt"/>
                        </a:rPr>
                        <a:t>Процент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6514" marR="6514" marT="65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+mn-lt"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6514" marR="6514" marT="65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+mn-lt"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6514" marR="6514" marT="65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+mn-lt"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6514" marR="6514" marT="65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+mn-lt"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6514" marR="6514" marT="65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+mn-lt"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6514" marR="6514" marT="6514" marB="0" anchor="ctr"/>
                </a:tc>
                <a:extLst>
                  <a:ext uri="{0D108BD9-81ED-4DB2-BD59-A6C34878D82A}">
                    <a16:rowId xmlns="" xmlns:a16="http://schemas.microsoft.com/office/drawing/2014/main" val="4267402551"/>
                  </a:ext>
                </a:extLst>
              </a:tr>
              <a:tr h="70381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+mn-lt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6514" marR="6514" marT="65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+mn-lt"/>
                        </a:rPr>
                        <a:t>2020 Отношение средней заработной платы педагогических работников дошкольных образовательных организаций к средней заработной плате в общеобразовательных организациях в Московской области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6514" marR="6514" marT="65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+mn-lt"/>
                        </a:rPr>
                        <a:t>Процент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6514" marR="6514" marT="65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+mn-lt"/>
                        </a:rPr>
                        <a:t>102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6514" marR="6514" marT="65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+mn-lt"/>
                        </a:rPr>
                        <a:t>102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6514" marR="6514" marT="65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+mn-lt"/>
                        </a:rPr>
                        <a:t>115,98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6514" marR="6514" marT="65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+mn-lt"/>
                        </a:rPr>
                        <a:t>104,3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6514" marR="6514" marT="65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+mn-lt"/>
                        </a:rPr>
                        <a:t>104,3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6514" marR="6514" marT="6514" marB="0" anchor="ctr"/>
                </a:tc>
                <a:extLst>
                  <a:ext uri="{0D108BD9-81ED-4DB2-BD59-A6C34878D82A}">
                    <a16:rowId xmlns="" xmlns:a16="http://schemas.microsoft.com/office/drawing/2014/main" val="2780449700"/>
                  </a:ext>
                </a:extLst>
              </a:tr>
              <a:tr h="6749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+mn-lt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6514" marR="6514" marT="65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+mn-lt"/>
                        </a:rPr>
                        <a:t>2020 Создание дополнительных мест для детей в возрасте от 2 месяцев до 3 лет в образовательных организациях, реализующих образовательные программы дошкольного образования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6514" marR="6514" marT="65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+mn-lt"/>
                        </a:rPr>
                        <a:t>мест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6514" marR="6514" marT="65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+mn-lt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6514" marR="6514" marT="65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+mn-lt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6514" marR="6514" marT="65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+mn-lt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6514" marR="6514" marT="65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+mn-lt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6514" marR="6514" marT="65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+mn-lt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6514" marR="6514" marT="6514" marB="0" anchor="ctr"/>
                </a:tc>
                <a:extLst>
                  <a:ext uri="{0D108BD9-81ED-4DB2-BD59-A6C34878D82A}">
                    <a16:rowId xmlns="" xmlns:a16="http://schemas.microsoft.com/office/drawing/2014/main" val="8378874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602105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15000">
        <p15:prstTrans prst="peelOff"/>
      </p:transition>
    </mc:Choice>
    <mc:Fallback xmlns="">
      <p:transition spd="slow" advTm="15000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FD24E9E-2120-4F36-A714-5AB9D6C432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3355" y="189780"/>
            <a:ext cx="11584438" cy="1037492"/>
          </a:xfrm>
        </p:spPr>
        <p:txBody>
          <a:bodyPr/>
          <a:lstStyle/>
          <a:p>
            <a:r>
              <a:rPr lang="ru-RU" sz="2800" dirty="0"/>
              <a:t>          Информация о расходах бюджета в разрезе муниципальных программ  с указанием планируемых целевых показателей </a:t>
            </a:r>
            <a:r>
              <a:rPr lang="ru-RU" sz="1200" dirty="0"/>
              <a:t>(продолжение)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="" xmlns:a16="http://schemas.microsoft.com/office/drawing/2014/main" id="{4A23213A-2B13-4C3C-A3E9-2A2CBCABD9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8BB047D-A6CD-43AB-96F0-683C726B586B}" type="slidenum">
              <a:rPr lang="ru-RU" noProof="0" smtClean="0"/>
              <a:pPr rtl="0"/>
              <a:t>45</a:t>
            </a:fld>
            <a:endParaRPr lang="ru-RU" noProof="0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44900B95-F344-4A0E-BBCA-66541F8E71FB}"/>
              </a:ext>
            </a:extLst>
          </p:cNvPr>
          <p:cNvSpPr/>
          <p:nvPr/>
        </p:nvSpPr>
        <p:spPr>
          <a:xfrm>
            <a:off x="4563373" y="-8628"/>
            <a:ext cx="2318400" cy="19840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Выноска: стрелка вниз 6">
            <a:extLst>
              <a:ext uri="{FF2B5EF4-FFF2-40B4-BE49-F238E27FC236}">
                <a16:creationId xmlns="" xmlns:a16="http://schemas.microsoft.com/office/drawing/2014/main" id="{9A7D891C-3C2C-47E9-A34D-8454FE0FC6FC}"/>
              </a:ext>
            </a:extLst>
          </p:cNvPr>
          <p:cNvSpPr/>
          <p:nvPr/>
        </p:nvSpPr>
        <p:spPr>
          <a:xfrm>
            <a:off x="4523814" y="6503860"/>
            <a:ext cx="2317894" cy="315068"/>
          </a:xfrm>
          <a:prstGeom prst="downArrowCallou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/>
              <a:t>Продолжение на следующем слайде</a:t>
            </a: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="" xmlns:a16="http://schemas.microsoft.com/office/drawing/2014/main" id="{796DE8AB-3A9B-42DA-BA92-EA21B855683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5397844"/>
              </p:ext>
            </p:extLst>
          </p:nvPr>
        </p:nvGraphicFramePr>
        <p:xfrm>
          <a:off x="161787" y="1624998"/>
          <a:ext cx="11506754" cy="4878862"/>
        </p:xfrm>
        <a:graphic>
          <a:graphicData uri="http://schemas.openxmlformats.org/drawingml/2006/table">
            <a:tbl>
              <a:tblPr firstRow="1" bandRow="1">
                <a:tableStyleId>{1FECB4D8-DB02-4DC6-A0A2-4F2EBAE1DC90}</a:tableStyleId>
              </a:tblPr>
              <a:tblGrid>
                <a:gridCol w="369636">
                  <a:extLst>
                    <a:ext uri="{9D8B030D-6E8A-4147-A177-3AD203B41FA5}">
                      <a16:colId xmlns="" xmlns:a16="http://schemas.microsoft.com/office/drawing/2014/main" val="3117074545"/>
                    </a:ext>
                  </a:extLst>
                </a:gridCol>
                <a:gridCol w="4823744">
                  <a:extLst>
                    <a:ext uri="{9D8B030D-6E8A-4147-A177-3AD203B41FA5}">
                      <a16:colId xmlns="" xmlns:a16="http://schemas.microsoft.com/office/drawing/2014/main" val="3697696352"/>
                    </a:ext>
                  </a:extLst>
                </a:gridCol>
                <a:gridCol w="1049765">
                  <a:extLst>
                    <a:ext uri="{9D8B030D-6E8A-4147-A177-3AD203B41FA5}">
                      <a16:colId xmlns="" xmlns:a16="http://schemas.microsoft.com/office/drawing/2014/main" val="3497307844"/>
                    </a:ext>
                  </a:extLst>
                </a:gridCol>
                <a:gridCol w="1049765">
                  <a:extLst>
                    <a:ext uri="{9D8B030D-6E8A-4147-A177-3AD203B41FA5}">
                      <a16:colId xmlns="" xmlns:a16="http://schemas.microsoft.com/office/drawing/2014/main" val="3172774265"/>
                    </a:ext>
                  </a:extLst>
                </a:gridCol>
                <a:gridCol w="1108907">
                  <a:extLst>
                    <a:ext uri="{9D8B030D-6E8A-4147-A177-3AD203B41FA5}">
                      <a16:colId xmlns="" xmlns:a16="http://schemas.microsoft.com/office/drawing/2014/main" val="3127754789"/>
                    </a:ext>
                  </a:extLst>
                </a:gridCol>
                <a:gridCol w="1034979">
                  <a:extLst>
                    <a:ext uri="{9D8B030D-6E8A-4147-A177-3AD203B41FA5}">
                      <a16:colId xmlns="" xmlns:a16="http://schemas.microsoft.com/office/drawing/2014/main" val="3404648705"/>
                    </a:ext>
                  </a:extLst>
                </a:gridCol>
                <a:gridCol w="1034979">
                  <a:extLst>
                    <a:ext uri="{9D8B030D-6E8A-4147-A177-3AD203B41FA5}">
                      <a16:colId xmlns="" xmlns:a16="http://schemas.microsoft.com/office/drawing/2014/main" val="1466203480"/>
                    </a:ext>
                  </a:extLst>
                </a:gridCol>
                <a:gridCol w="1034979">
                  <a:extLst>
                    <a:ext uri="{9D8B030D-6E8A-4147-A177-3AD203B41FA5}">
                      <a16:colId xmlns="" xmlns:a16="http://schemas.microsoft.com/office/drawing/2014/main" val="591819005"/>
                    </a:ext>
                  </a:extLst>
                </a:gridCol>
              </a:tblGrid>
              <a:tr h="93824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№ п/п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Показатели муниципальных программ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Факт отчетного года (2019)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План </a:t>
                      </a:r>
                      <a:br>
                        <a:rPr lang="ru-RU" sz="1000" u="none" strike="noStrike" dirty="0">
                          <a:effectLst/>
                        </a:rPr>
                      </a:br>
                      <a:r>
                        <a:rPr lang="ru-RU" sz="1000" u="none" strike="noStrike" dirty="0">
                          <a:effectLst/>
                        </a:rPr>
                        <a:t>текущего года                 (2020)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на очередной год                         (2021)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на первый год планового периода                     (2022)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на второй год планового периода                                  (2023)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2241921770"/>
                  </a:ext>
                </a:extLst>
              </a:tr>
              <a:tr h="320106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</a:rPr>
                        <a:t>Муниципальная программа "Образование"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978681702"/>
                  </a:ext>
                </a:extLst>
              </a:tr>
              <a:tr h="275954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Подпрограмма 2 "Общее образование"</a:t>
                      </a:r>
                      <a:endParaRPr lang="ru-RU" sz="10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288364659"/>
                  </a:ext>
                </a:extLst>
              </a:tr>
              <a:tr h="56294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Отношение средней заработной платы педагогических работников общеобразовательных организаций общего образования к среднемесячному доходу от трудовой деятельности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Процент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-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103,9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2548514619"/>
                  </a:ext>
                </a:extLst>
              </a:tr>
              <a:tr h="29803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Количество отремонтированных общеобразовательных организаций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Штука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-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-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-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929540478"/>
                  </a:ext>
                </a:extLst>
              </a:tr>
              <a:tr h="112589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Обновлена материально-техническая база для формирования у обучающихся современных технологических и гуманитарных навыков. Создана материально-техническая база для реализации основных и дополнительных общеобразовательных программ цифрового и гуманитарного профилей в общеобразовательных организациях, расположенных в сельской местности и малых городах. тыс.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Тысяча единиц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-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0,015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-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262663870"/>
                  </a:ext>
                </a:extLst>
              </a:tr>
              <a:tr h="75059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Число детей, получивших рекомендации по построению индивидуального учебного плана в соответствии с выбранными профессиональными компетенциями (профессиональными областями деятельности), в том числе по итогам участия в проекте «Билет в будущее»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Количество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-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0,582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-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-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-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4121070176"/>
                  </a:ext>
                </a:extLst>
              </a:tr>
              <a:tr h="60709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Доля выпускников текущего года, набравших 220 баллов и более по 3 предметам, к общему количеству выпускников текущего года, сдавших ЕГЭ по 3 и более предметам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Процент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28,2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34,4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34,4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34,4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34,4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65198234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092417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15000">
        <p15:prstTrans prst="peelOff"/>
      </p:transition>
    </mc:Choice>
    <mc:Fallback xmlns="">
      <p:transition spd="slow" advTm="15000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="" xmlns:a16="http://schemas.microsoft.com/office/drawing/2014/main" id="{4A23213A-2B13-4C3C-A3E9-2A2CBCABD9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8BB047D-A6CD-43AB-96F0-683C726B586B}" type="slidenum">
              <a:rPr lang="ru-RU" noProof="0" smtClean="0"/>
              <a:pPr rtl="0"/>
              <a:t>46</a:t>
            </a:fld>
            <a:endParaRPr lang="ru-RU" noProof="0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44900B95-F344-4A0E-BBCA-66541F8E71FB}"/>
              </a:ext>
            </a:extLst>
          </p:cNvPr>
          <p:cNvSpPr/>
          <p:nvPr/>
        </p:nvSpPr>
        <p:spPr>
          <a:xfrm>
            <a:off x="4563373" y="-8628"/>
            <a:ext cx="2318400" cy="19840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="" xmlns:a16="http://schemas.microsoft.com/office/drawing/2014/main" id="{5E82D2FE-221D-45D3-ACCB-B5E02E7C1D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4743418"/>
              </p:ext>
            </p:extLst>
          </p:nvPr>
        </p:nvGraphicFramePr>
        <p:xfrm>
          <a:off x="131142" y="1574681"/>
          <a:ext cx="11816712" cy="4888527"/>
        </p:xfrm>
        <a:graphic>
          <a:graphicData uri="http://schemas.openxmlformats.org/drawingml/2006/table">
            <a:tbl>
              <a:tblPr firstRow="1" bandRow="1">
                <a:tableStyleId>{1FECB4D8-DB02-4DC6-A0A2-4F2EBAE1DC90}</a:tableStyleId>
              </a:tblPr>
              <a:tblGrid>
                <a:gridCol w="379592">
                  <a:extLst>
                    <a:ext uri="{9D8B030D-6E8A-4147-A177-3AD203B41FA5}">
                      <a16:colId xmlns="" xmlns:a16="http://schemas.microsoft.com/office/drawing/2014/main" val="2917527825"/>
                    </a:ext>
                  </a:extLst>
                </a:gridCol>
                <a:gridCol w="4953682">
                  <a:extLst>
                    <a:ext uri="{9D8B030D-6E8A-4147-A177-3AD203B41FA5}">
                      <a16:colId xmlns="" xmlns:a16="http://schemas.microsoft.com/office/drawing/2014/main" val="2893855775"/>
                    </a:ext>
                  </a:extLst>
                </a:gridCol>
                <a:gridCol w="1078042">
                  <a:extLst>
                    <a:ext uri="{9D8B030D-6E8A-4147-A177-3AD203B41FA5}">
                      <a16:colId xmlns="" xmlns:a16="http://schemas.microsoft.com/office/drawing/2014/main" val="4032183594"/>
                    </a:ext>
                  </a:extLst>
                </a:gridCol>
                <a:gridCol w="1078042">
                  <a:extLst>
                    <a:ext uri="{9D8B030D-6E8A-4147-A177-3AD203B41FA5}">
                      <a16:colId xmlns="" xmlns:a16="http://schemas.microsoft.com/office/drawing/2014/main" val="155780231"/>
                    </a:ext>
                  </a:extLst>
                </a:gridCol>
                <a:gridCol w="1138777">
                  <a:extLst>
                    <a:ext uri="{9D8B030D-6E8A-4147-A177-3AD203B41FA5}">
                      <a16:colId xmlns="" xmlns:a16="http://schemas.microsoft.com/office/drawing/2014/main" val="3511955106"/>
                    </a:ext>
                  </a:extLst>
                </a:gridCol>
                <a:gridCol w="1062859">
                  <a:extLst>
                    <a:ext uri="{9D8B030D-6E8A-4147-A177-3AD203B41FA5}">
                      <a16:colId xmlns="" xmlns:a16="http://schemas.microsoft.com/office/drawing/2014/main" val="2682083077"/>
                    </a:ext>
                  </a:extLst>
                </a:gridCol>
                <a:gridCol w="1062859">
                  <a:extLst>
                    <a:ext uri="{9D8B030D-6E8A-4147-A177-3AD203B41FA5}">
                      <a16:colId xmlns="" xmlns:a16="http://schemas.microsoft.com/office/drawing/2014/main" val="3777004424"/>
                    </a:ext>
                  </a:extLst>
                </a:gridCol>
                <a:gridCol w="1062859">
                  <a:extLst>
                    <a:ext uri="{9D8B030D-6E8A-4147-A177-3AD203B41FA5}">
                      <a16:colId xmlns="" xmlns:a16="http://schemas.microsoft.com/office/drawing/2014/main" val="3578044985"/>
                    </a:ext>
                  </a:extLst>
                </a:gridCol>
              </a:tblGrid>
              <a:tr h="86387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№ п/п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046" marR="9046" marT="9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Показатели муниципальных программ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046" marR="9046" marT="9046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046" marR="9046" marT="9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Факт отчетного года (2019)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046" marR="9046" marT="9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План </a:t>
                      </a:r>
                      <a:br>
                        <a:rPr lang="ru-RU" sz="1000" u="none" strike="noStrike" dirty="0">
                          <a:effectLst/>
                        </a:rPr>
                      </a:br>
                      <a:r>
                        <a:rPr lang="ru-RU" sz="1000" u="none" strike="noStrike" dirty="0">
                          <a:effectLst/>
                        </a:rPr>
                        <a:t>текущего года                 (2020)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046" marR="9046" marT="9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на очередной год                         (2021)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046" marR="9046" marT="9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на первый год планового периода                     (2022)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046" marR="9046" marT="9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на второй год планового периода                                  (2023)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046" marR="9046" marT="9046" marB="0" anchor="ctr"/>
                </a:tc>
                <a:extLst>
                  <a:ext uri="{0D108BD9-81ED-4DB2-BD59-A6C34878D82A}">
                    <a16:rowId xmlns="" xmlns:a16="http://schemas.microsoft.com/office/drawing/2014/main" val="4020500701"/>
                  </a:ext>
                </a:extLst>
              </a:tr>
              <a:tr h="294735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</a:rPr>
                        <a:t>Муниципальная программа "Образование"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046" marR="9046" marT="9046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388917056"/>
                  </a:ext>
                </a:extLst>
              </a:tr>
              <a:tr h="264244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Подпрограмма 3 "Дополнительное образование, воспитание и психолого-социальное сопровождение детей"</a:t>
                      </a:r>
                      <a:endParaRPr lang="ru-RU" sz="1000" b="1" i="1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9046" marR="9046" marT="9046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297377549"/>
                  </a:ext>
                </a:extLst>
              </a:tr>
              <a:tr h="51832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9046" marR="9046" marT="904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Отношение средней заработной платы педагогических работников организаций дополнительного образования детей к средней заработной плате учителей в Московской области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9046" marR="9046" marT="904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Процент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9046" marR="9046" marT="9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-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9046" marR="9046" marT="9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9046" marR="9046" marT="9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9046" marR="9046" marT="9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9046" marR="9046" marT="9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9046" marR="9046" marT="9046" marB="0" anchor="ctr"/>
                </a:tc>
                <a:extLst>
                  <a:ext uri="{0D108BD9-81ED-4DB2-BD59-A6C34878D82A}">
                    <a16:rowId xmlns="" xmlns:a16="http://schemas.microsoft.com/office/drawing/2014/main" val="156623170"/>
                  </a:ext>
                </a:extLst>
              </a:tr>
              <a:tr h="51832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9046" marR="9046" marT="904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Количество образовательных организаций в сфере культуры (детские школы по видам искусств), оснащенных музыкальными инструментами, оборудованием, материалами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9046" marR="9046" marT="904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Единица 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046" marR="9046" marT="9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-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9046" marR="9046" marT="9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9046" marR="9046" marT="9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9046" marR="9046" marT="9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9046" marR="9046" marT="9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9046" marR="9046" marT="9046" marB="0" anchor="ctr"/>
                </a:tc>
                <a:extLst>
                  <a:ext uri="{0D108BD9-81ED-4DB2-BD59-A6C34878D82A}">
                    <a16:rowId xmlns="" xmlns:a16="http://schemas.microsoft.com/office/drawing/2014/main" val="3007881332"/>
                  </a:ext>
                </a:extLst>
              </a:tr>
              <a:tr h="111795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9046" marR="9046" marT="904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Число детей, охваченных деятельностью детских технопарков "Кванториум" (мобильных технопарков "Кванториум") и других проектов, направленных на обеспечение доступности дополнительных общеобразовательных программ естественнонаучной и технической направленностей, соответствующих приоритетным направлениям технологического развития Российской Федерации (нарастающим итогом)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9046" marR="9046" marT="904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Тысяча человек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9046" marR="9046" marT="9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-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9046" marR="9046" marT="9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0,27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9046" marR="9046" marT="9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-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9046" marR="9046" marT="9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-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9046" marR="9046" marT="9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-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9046" marR="9046" marT="9046" marB="0" anchor="ctr"/>
                </a:tc>
                <a:extLst>
                  <a:ext uri="{0D108BD9-81ED-4DB2-BD59-A6C34878D82A}">
                    <a16:rowId xmlns="" xmlns:a16="http://schemas.microsoft.com/office/drawing/2014/main" val="3833309001"/>
                  </a:ext>
                </a:extLst>
              </a:tr>
              <a:tr h="34555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u="none" strike="noStrike" dirty="0">
                          <a:solidFill>
                            <a:srgbClr val="2E2E2E"/>
                          </a:solidFill>
                          <a:effectLst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9046" marR="9046" marT="904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Доля детей в возрасте от 5 до 18 лет, охваченных дополнительным образованием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9046" marR="9046" marT="904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Процент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9046" marR="9046" marT="9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-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9046" marR="9046" marT="9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83,2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9046" marR="9046" marT="9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83,3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9046" marR="9046" marT="9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83,4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9046" marR="9046" marT="9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83,5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9046" marR="9046" marT="9046" marB="0" anchor="ctr"/>
                </a:tc>
                <a:extLst>
                  <a:ext uri="{0D108BD9-81ED-4DB2-BD59-A6C34878D82A}">
                    <a16:rowId xmlns="" xmlns:a16="http://schemas.microsoft.com/office/drawing/2014/main" val="975735140"/>
                  </a:ext>
                </a:extLst>
              </a:tr>
              <a:tr h="34555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u="none" strike="noStrike" dirty="0">
                          <a:solidFill>
                            <a:srgbClr val="2E2E2E"/>
                          </a:solidFill>
                          <a:effectLst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9046" marR="9046" marT="904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Количество введенных в эксплуатацию образовательных учреждений сферы культуры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9046" marR="9046" marT="904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Единиц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046" marR="9046" marT="9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-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9046" marR="9046" marT="9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-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9046" marR="9046" marT="9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9046" marR="9046" marT="9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-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9046" marR="9046" marT="9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-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9046" marR="9046" marT="9046" marB="0" anchor="ctr"/>
                </a:tc>
                <a:extLst>
                  <a:ext uri="{0D108BD9-81ED-4DB2-BD59-A6C34878D82A}">
                    <a16:rowId xmlns="" xmlns:a16="http://schemas.microsoft.com/office/drawing/2014/main" val="416149082"/>
                  </a:ext>
                </a:extLst>
              </a:tr>
              <a:tr h="274408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Подпрограмма 4 "Профессиональное образование"</a:t>
                      </a:r>
                      <a:endParaRPr lang="ru-RU" sz="1000" b="1" i="1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9046" marR="9046" marT="9046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749758734"/>
                  </a:ext>
                </a:extLst>
              </a:tr>
              <a:tr h="34555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u="none" strike="noStrike" dirty="0">
                          <a:solidFill>
                            <a:srgbClr val="2E2E2E"/>
                          </a:solidFill>
                          <a:effectLst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9046" marR="9046" marT="904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Доля педагогических работников, прошедших добровольную независимую оценку квалификации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9046" marR="9046" marT="904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Процент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9046" marR="9046" marT="9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9046" marR="9046" marT="9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9046" marR="9046" marT="9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9046" marR="9046" marT="9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9046" marR="9046" marT="90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9046" marR="9046" marT="9046" marB="0" anchor="ctr"/>
                </a:tc>
                <a:extLst>
                  <a:ext uri="{0D108BD9-81ED-4DB2-BD59-A6C34878D82A}">
                    <a16:rowId xmlns="" xmlns:a16="http://schemas.microsoft.com/office/drawing/2014/main" val="3038952392"/>
                  </a:ext>
                </a:extLst>
              </a:tr>
            </a:tbl>
          </a:graphicData>
        </a:graphic>
      </p:graphicFrame>
      <p:sp>
        <p:nvSpPr>
          <p:cNvPr id="9" name="Заголовок 1">
            <a:extLst>
              <a:ext uri="{FF2B5EF4-FFF2-40B4-BE49-F238E27FC236}">
                <a16:creationId xmlns="" xmlns:a16="http://schemas.microsoft.com/office/drawing/2014/main" id="{D4F17EAE-661A-43EC-B0C5-4E21C6E9D0D0}"/>
              </a:ext>
            </a:extLst>
          </p:cNvPr>
          <p:cNvSpPr txBox="1">
            <a:spLocks/>
          </p:cNvSpPr>
          <p:nvPr/>
        </p:nvSpPr>
        <p:spPr>
          <a:xfrm>
            <a:off x="363416" y="213051"/>
            <a:ext cx="11584438" cy="1037492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dirty="0"/>
              <a:t>          Информация о расходах бюджета в разрезе муниципальных программ  с указанием планируемых целевых показателей </a:t>
            </a:r>
            <a:r>
              <a:rPr lang="ru-RU" sz="1200" dirty="0"/>
              <a:t>(продолжение)</a:t>
            </a:r>
          </a:p>
        </p:txBody>
      </p:sp>
    </p:spTree>
    <p:extLst>
      <p:ext uri="{BB962C8B-B14F-4D97-AF65-F5344CB8AC3E}">
        <p14:creationId xmlns:p14="http://schemas.microsoft.com/office/powerpoint/2010/main" val="6438908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15000">
        <p15:prstTrans prst="peelOff"/>
      </p:transition>
    </mc:Choice>
    <mc:Fallback xmlns="">
      <p:transition spd="slow" advTm="15000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FD24E9E-2120-4F36-A714-5AB9D6C432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416" y="435030"/>
            <a:ext cx="11465168" cy="1037492"/>
          </a:xfrm>
        </p:spPr>
        <p:txBody>
          <a:bodyPr/>
          <a:lstStyle/>
          <a:p>
            <a:r>
              <a:rPr lang="ru-RU" sz="2800" dirty="0"/>
              <a:t>          Информация о расходах бюджета в разрезе муниципальных программ  с указанием планируемых целевых показателей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="" xmlns:a16="http://schemas.microsoft.com/office/drawing/2014/main" id="{4A23213A-2B13-4C3C-A3E9-2A2CBCABD9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8BB047D-A6CD-43AB-96F0-683C726B586B}" type="slidenum">
              <a:rPr lang="ru-RU" noProof="0" smtClean="0"/>
              <a:pPr rtl="0"/>
              <a:t>47</a:t>
            </a:fld>
            <a:endParaRPr lang="ru-RU" noProof="0" dirty="0"/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="" xmlns:a16="http://schemas.microsoft.com/office/drawing/2014/main" id="{BE994BEA-203F-4219-9110-B74FD05CC2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0314438"/>
              </p:ext>
            </p:extLst>
          </p:nvPr>
        </p:nvGraphicFramePr>
        <p:xfrm>
          <a:off x="201544" y="1528762"/>
          <a:ext cx="11627043" cy="4934442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373500">
                  <a:extLst>
                    <a:ext uri="{9D8B030D-6E8A-4147-A177-3AD203B41FA5}">
                      <a16:colId xmlns="" xmlns:a16="http://schemas.microsoft.com/office/drawing/2014/main" val="2689381409"/>
                    </a:ext>
                  </a:extLst>
                </a:gridCol>
                <a:gridCol w="4874169">
                  <a:extLst>
                    <a:ext uri="{9D8B030D-6E8A-4147-A177-3AD203B41FA5}">
                      <a16:colId xmlns="" xmlns:a16="http://schemas.microsoft.com/office/drawing/2014/main" val="4216588382"/>
                    </a:ext>
                  </a:extLst>
                </a:gridCol>
                <a:gridCol w="1060739">
                  <a:extLst>
                    <a:ext uri="{9D8B030D-6E8A-4147-A177-3AD203B41FA5}">
                      <a16:colId xmlns="" xmlns:a16="http://schemas.microsoft.com/office/drawing/2014/main" val="2435405797"/>
                    </a:ext>
                  </a:extLst>
                </a:gridCol>
                <a:gridCol w="1060739">
                  <a:extLst>
                    <a:ext uri="{9D8B030D-6E8A-4147-A177-3AD203B41FA5}">
                      <a16:colId xmlns="" xmlns:a16="http://schemas.microsoft.com/office/drawing/2014/main" val="1569689346"/>
                    </a:ext>
                  </a:extLst>
                </a:gridCol>
                <a:gridCol w="1120499">
                  <a:extLst>
                    <a:ext uri="{9D8B030D-6E8A-4147-A177-3AD203B41FA5}">
                      <a16:colId xmlns="" xmlns:a16="http://schemas.microsoft.com/office/drawing/2014/main" val="1479886127"/>
                    </a:ext>
                  </a:extLst>
                </a:gridCol>
                <a:gridCol w="1045799">
                  <a:extLst>
                    <a:ext uri="{9D8B030D-6E8A-4147-A177-3AD203B41FA5}">
                      <a16:colId xmlns="" xmlns:a16="http://schemas.microsoft.com/office/drawing/2014/main" val="3829706420"/>
                    </a:ext>
                  </a:extLst>
                </a:gridCol>
                <a:gridCol w="1045799">
                  <a:extLst>
                    <a:ext uri="{9D8B030D-6E8A-4147-A177-3AD203B41FA5}">
                      <a16:colId xmlns="" xmlns:a16="http://schemas.microsoft.com/office/drawing/2014/main" val="1198030461"/>
                    </a:ext>
                  </a:extLst>
                </a:gridCol>
                <a:gridCol w="1045799">
                  <a:extLst>
                    <a:ext uri="{9D8B030D-6E8A-4147-A177-3AD203B41FA5}">
                      <a16:colId xmlns="" xmlns:a16="http://schemas.microsoft.com/office/drawing/2014/main" val="3575713487"/>
                    </a:ext>
                  </a:extLst>
                </a:gridCol>
              </a:tblGrid>
              <a:tr h="105119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№ п/п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Показатели муниципальных программ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Факт отчетного года (2019)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План </a:t>
                      </a:r>
                      <a:br>
                        <a:rPr lang="ru-RU" sz="1000" u="none" strike="noStrike" dirty="0">
                          <a:effectLst/>
                        </a:rPr>
                      </a:br>
                      <a:r>
                        <a:rPr lang="ru-RU" sz="1000" u="none" strike="noStrike" dirty="0">
                          <a:effectLst/>
                        </a:rPr>
                        <a:t>текущего года                 (2020)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на очередной год                         (2021)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на первый год планового периода                     (2022)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на второй год планового периода                                  (2023)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30058922"/>
                  </a:ext>
                </a:extLst>
              </a:tr>
              <a:tr h="371011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</a:rPr>
                        <a:t>Муниципальная программа "Социальная защита"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269968021"/>
                  </a:ext>
                </a:extLst>
              </a:tr>
              <a:tr h="296808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Подпрограмма 1 "Социальная поддержка граждан"</a:t>
                      </a:r>
                      <a:endParaRPr lang="ru-RU" sz="10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292665795"/>
                  </a:ext>
                </a:extLst>
              </a:tr>
              <a:tr h="29680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Уровень бедности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Процент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10,4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9,8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9,2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8,7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8,1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775894563"/>
                  </a:ext>
                </a:extLst>
              </a:tr>
              <a:tr h="29680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Активное долголетие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Процент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-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7,5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12,5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51458922"/>
                  </a:ext>
                </a:extLst>
              </a:tr>
              <a:tr h="296808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Подпрограмма 2 "Доступная среда"</a:t>
                      </a:r>
                      <a:endParaRPr lang="ru-RU" sz="1000" b="1" i="1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259745397"/>
                  </a:ext>
                </a:extLst>
              </a:tr>
              <a:tr h="4452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Доступная среда - Доступность для инвалидов и других маломобильных групп населения муниципальных приоритетных объектов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Процент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66,4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72,8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77,8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82,8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87,8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2257264126"/>
                  </a:ext>
                </a:extLst>
              </a:tr>
              <a:tr h="61835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Доля детей-инвалидов в возрасте от 1,5 года до 7 лет, охваченных дошкольным образованием, в общей численности детей-инвалидов такого возраста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PT Sans" panose="020B050302020302020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Процент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PT Sans" panose="020B050302020302020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97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PT Sans" panose="020B050302020302020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PT Sans" panose="020B050302020302020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PT Sans" panose="020B050302020302020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PT Sans" panose="020B050302020302020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PT Sans" panose="020B0503020203020204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3962220563"/>
                  </a:ext>
                </a:extLst>
              </a:tr>
              <a:tr h="64308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Доля детей-инвалидов в возрасте от 5 до 18 лет, получающих дополнительное образование, в общей численности детей-инвалидов такого возраста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Процент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2992296755"/>
                  </a:ext>
                </a:extLst>
              </a:tr>
              <a:tr h="61835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Доля детей-инвалидов, которым созданы условия для получения качественного начального общего, основного общего, среднего общего образования, в общей численности детей-инвалидов школьного возраста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Процент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99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4027396066"/>
                  </a:ext>
                </a:extLst>
              </a:tr>
            </a:tbl>
          </a:graphicData>
        </a:graphic>
      </p:graphicFrame>
      <p:sp>
        <p:nvSpPr>
          <p:cNvPr id="6" name="Выноска: стрелка вниз 5">
            <a:extLst>
              <a:ext uri="{FF2B5EF4-FFF2-40B4-BE49-F238E27FC236}">
                <a16:creationId xmlns="" xmlns:a16="http://schemas.microsoft.com/office/drawing/2014/main" id="{C2ED72EA-2ACF-4014-9CBB-2538894480E6}"/>
              </a:ext>
            </a:extLst>
          </p:cNvPr>
          <p:cNvSpPr/>
          <p:nvPr/>
        </p:nvSpPr>
        <p:spPr>
          <a:xfrm>
            <a:off x="4523814" y="6503860"/>
            <a:ext cx="2317894" cy="315068"/>
          </a:xfrm>
          <a:prstGeom prst="downArrowCallou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/>
              <a:t>Продолжение на следующем слайде</a:t>
            </a:r>
          </a:p>
        </p:txBody>
      </p:sp>
    </p:spTree>
    <p:extLst>
      <p:ext uri="{BB962C8B-B14F-4D97-AF65-F5344CB8AC3E}">
        <p14:creationId xmlns:p14="http://schemas.microsoft.com/office/powerpoint/2010/main" val="12495902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15000">
        <p15:prstTrans prst="peelOff"/>
      </p:transition>
    </mc:Choice>
    <mc:Fallback xmlns="">
      <p:transition spd="slow" advTm="15000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FD24E9E-2120-4F36-A714-5AB9D6C432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416" y="435030"/>
            <a:ext cx="11465168" cy="1037492"/>
          </a:xfrm>
        </p:spPr>
        <p:txBody>
          <a:bodyPr/>
          <a:lstStyle/>
          <a:p>
            <a:r>
              <a:rPr lang="ru-RU" sz="2800" dirty="0"/>
              <a:t>          Информация о расходах бюджета в разрезе муниципальных программ  с указанием планируемых целевых показателей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="" xmlns:a16="http://schemas.microsoft.com/office/drawing/2014/main" id="{4A23213A-2B13-4C3C-A3E9-2A2CBCABD9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8BB047D-A6CD-43AB-96F0-683C726B586B}" type="slidenum">
              <a:rPr lang="ru-RU" noProof="0" smtClean="0"/>
              <a:pPr rtl="0"/>
              <a:t>48</a:t>
            </a:fld>
            <a:endParaRPr lang="ru-RU" noProof="0" dirty="0"/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="" xmlns:a16="http://schemas.microsoft.com/office/drawing/2014/main" id="{FC965BFF-3C12-4276-8865-27D6B9D458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8451438"/>
              </p:ext>
            </p:extLst>
          </p:nvPr>
        </p:nvGraphicFramePr>
        <p:xfrm>
          <a:off x="363416" y="1546985"/>
          <a:ext cx="11465167" cy="4875986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368300">
                  <a:extLst>
                    <a:ext uri="{9D8B030D-6E8A-4147-A177-3AD203B41FA5}">
                      <a16:colId xmlns="" xmlns:a16="http://schemas.microsoft.com/office/drawing/2014/main" val="3404315260"/>
                    </a:ext>
                  </a:extLst>
                </a:gridCol>
                <a:gridCol w="4806310">
                  <a:extLst>
                    <a:ext uri="{9D8B030D-6E8A-4147-A177-3AD203B41FA5}">
                      <a16:colId xmlns="" xmlns:a16="http://schemas.microsoft.com/office/drawing/2014/main" val="1139052961"/>
                    </a:ext>
                  </a:extLst>
                </a:gridCol>
                <a:gridCol w="1045970">
                  <a:extLst>
                    <a:ext uri="{9D8B030D-6E8A-4147-A177-3AD203B41FA5}">
                      <a16:colId xmlns="" xmlns:a16="http://schemas.microsoft.com/office/drawing/2014/main" val="2184615449"/>
                    </a:ext>
                  </a:extLst>
                </a:gridCol>
                <a:gridCol w="1045970">
                  <a:extLst>
                    <a:ext uri="{9D8B030D-6E8A-4147-A177-3AD203B41FA5}">
                      <a16:colId xmlns="" xmlns:a16="http://schemas.microsoft.com/office/drawing/2014/main" val="3850282526"/>
                    </a:ext>
                  </a:extLst>
                </a:gridCol>
                <a:gridCol w="1104900">
                  <a:extLst>
                    <a:ext uri="{9D8B030D-6E8A-4147-A177-3AD203B41FA5}">
                      <a16:colId xmlns="" xmlns:a16="http://schemas.microsoft.com/office/drawing/2014/main" val="2641005812"/>
                    </a:ext>
                  </a:extLst>
                </a:gridCol>
                <a:gridCol w="1031239">
                  <a:extLst>
                    <a:ext uri="{9D8B030D-6E8A-4147-A177-3AD203B41FA5}">
                      <a16:colId xmlns="" xmlns:a16="http://schemas.microsoft.com/office/drawing/2014/main" val="3983161707"/>
                    </a:ext>
                  </a:extLst>
                </a:gridCol>
                <a:gridCol w="1031239">
                  <a:extLst>
                    <a:ext uri="{9D8B030D-6E8A-4147-A177-3AD203B41FA5}">
                      <a16:colId xmlns="" xmlns:a16="http://schemas.microsoft.com/office/drawing/2014/main" val="1913935034"/>
                    </a:ext>
                  </a:extLst>
                </a:gridCol>
                <a:gridCol w="1031239">
                  <a:extLst>
                    <a:ext uri="{9D8B030D-6E8A-4147-A177-3AD203B41FA5}">
                      <a16:colId xmlns="" xmlns:a16="http://schemas.microsoft.com/office/drawing/2014/main" val="4003442590"/>
                    </a:ext>
                  </a:extLst>
                </a:gridCol>
              </a:tblGrid>
              <a:tr h="120833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№ п/п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Показатели муниципальных программ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Факт отчетного года (2019)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План </a:t>
                      </a:r>
                      <a:br>
                        <a:rPr lang="ru-RU" sz="1000" u="none" strike="noStrike" dirty="0">
                          <a:effectLst/>
                        </a:rPr>
                      </a:br>
                      <a:r>
                        <a:rPr lang="ru-RU" sz="1000" u="none" strike="noStrike" dirty="0">
                          <a:effectLst/>
                        </a:rPr>
                        <a:t>текущего года                 (2020)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на очередной год                         (2021)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на первый год планового периода                     (2022)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на второй год планового периода                                  (2023)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029258496"/>
                  </a:ext>
                </a:extLst>
              </a:tr>
              <a:tr h="426471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</a:rPr>
                        <a:t>Муниципальная программа "Социальная защита"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141406058"/>
                  </a:ext>
                </a:extLst>
              </a:tr>
              <a:tr h="341177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Подпрограмма 3 "Развитие системы отдыха и оздоровления детей"</a:t>
                      </a:r>
                      <a:endParaRPr lang="ru-RU" sz="1000" b="1" i="1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166512421"/>
                  </a:ext>
                </a:extLst>
              </a:tr>
              <a:tr h="71078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Доля детей, охваченных отдыхом и оздоровлением, в общей численности детей в возрасте от 7 до 15 лет, подлежащих оздоровлению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Процент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59,5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60,5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61,5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62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62,5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3786349"/>
                  </a:ext>
                </a:extLst>
              </a:tr>
              <a:tr h="103774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Доля детей, находящихся в трудной жизненной ситуации, охваченных отдыхом и оздоровлением в общей численности детей в возрасте от 7 до 15 лет, находящихся в трудной жизненной ситуации, подлежащих оздоровлению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Процент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55,7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55,8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55,9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56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56,5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483759623"/>
                  </a:ext>
                </a:extLst>
              </a:tr>
              <a:tr h="383824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Подпрограмма 8 "Развитие трудовых ресурсов и охраны труда"</a:t>
                      </a:r>
                      <a:endParaRPr lang="ru-RU" sz="1000" b="1" i="1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562279221"/>
                  </a:ext>
                </a:extLst>
              </a:tr>
              <a:tr h="7676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Число пострадавших в результате несчастных случаев на производстве со смертельным исходом в расчете на 1000 работающих (организаций, занятых в экономике муниципального образования)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Промилле (0,1 процента)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0,067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0,063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0,062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0,061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3050053426"/>
                  </a:ext>
                </a:extLst>
              </a:tr>
            </a:tbl>
          </a:graphicData>
        </a:graphic>
      </p:graphicFrame>
      <p:sp>
        <p:nvSpPr>
          <p:cNvPr id="6" name="Выноска: стрелка вниз 5">
            <a:extLst>
              <a:ext uri="{FF2B5EF4-FFF2-40B4-BE49-F238E27FC236}">
                <a16:creationId xmlns="" xmlns:a16="http://schemas.microsoft.com/office/drawing/2014/main" id="{774ACE7D-C3AB-4ADF-91F1-0202E7AF5C90}"/>
              </a:ext>
            </a:extLst>
          </p:cNvPr>
          <p:cNvSpPr/>
          <p:nvPr/>
        </p:nvSpPr>
        <p:spPr>
          <a:xfrm>
            <a:off x="4523814" y="6503860"/>
            <a:ext cx="2317894" cy="315068"/>
          </a:xfrm>
          <a:prstGeom prst="downArrowCallou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/>
              <a:t>Продолжение на следующем слайде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A86F7732-AADC-460A-9C5E-BB514339131B}"/>
              </a:ext>
            </a:extLst>
          </p:cNvPr>
          <p:cNvSpPr/>
          <p:nvPr/>
        </p:nvSpPr>
        <p:spPr>
          <a:xfrm>
            <a:off x="4563373" y="-8628"/>
            <a:ext cx="2318400" cy="19840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="" xmlns:a16="http://schemas.microsoft.com/office/drawing/2014/main" id="{C857D388-5733-4FCE-9A77-6C8F26DE0C40}"/>
              </a:ext>
            </a:extLst>
          </p:cNvPr>
          <p:cNvSpPr/>
          <p:nvPr/>
        </p:nvSpPr>
        <p:spPr>
          <a:xfrm>
            <a:off x="2582849" y="1096383"/>
            <a:ext cx="16790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(продолжение)</a:t>
            </a:r>
          </a:p>
        </p:txBody>
      </p:sp>
    </p:spTree>
    <p:extLst>
      <p:ext uri="{BB962C8B-B14F-4D97-AF65-F5344CB8AC3E}">
        <p14:creationId xmlns:p14="http://schemas.microsoft.com/office/powerpoint/2010/main" val="28181647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15000">
        <p15:prstTrans prst="peelOff"/>
      </p:transition>
    </mc:Choice>
    <mc:Fallback xmlns="">
      <p:transition spd="slow" advTm="15000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FD24E9E-2120-4F36-A714-5AB9D6C432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416" y="435030"/>
            <a:ext cx="11465168" cy="1037492"/>
          </a:xfrm>
        </p:spPr>
        <p:txBody>
          <a:bodyPr/>
          <a:lstStyle/>
          <a:p>
            <a:r>
              <a:rPr lang="ru-RU" sz="2800" dirty="0"/>
              <a:t>          Информация о расходах бюджета в разрезе муниципальных программ  с указанием планируемых целевых показателей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="" xmlns:a16="http://schemas.microsoft.com/office/drawing/2014/main" id="{4A23213A-2B13-4C3C-A3E9-2A2CBCABD9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8BB047D-A6CD-43AB-96F0-683C726B586B}" type="slidenum">
              <a:rPr lang="ru-RU" noProof="0" smtClean="0"/>
              <a:pPr rtl="0"/>
              <a:t>49</a:t>
            </a:fld>
            <a:endParaRPr lang="ru-RU" noProof="0" dirty="0"/>
          </a:p>
        </p:txBody>
      </p:sp>
      <p:sp>
        <p:nvSpPr>
          <p:cNvPr id="6" name="Выноска: стрелка вниз 5">
            <a:extLst>
              <a:ext uri="{FF2B5EF4-FFF2-40B4-BE49-F238E27FC236}">
                <a16:creationId xmlns="" xmlns:a16="http://schemas.microsoft.com/office/drawing/2014/main" id="{774ACE7D-C3AB-4ADF-91F1-0202E7AF5C90}"/>
              </a:ext>
            </a:extLst>
          </p:cNvPr>
          <p:cNvSpPr/>
          <p:nvPr/>
        </p:nvSpPr>
        <p:spPr>
          <a:xfrm>
            <a:off x="4523814" y="6503860"/>
            <a:ext cx="2317894" cy="315068"/>
          </a:xfrm>
          <a:prstGeom prst="downArrowCallou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/>
              <a:t>Продолжение на следующем слайде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A86F7732-AADC-460A-9C5E-BB514339131B}"/>
              </a:ext>
            </a:extLst>
          </p:cNvPr>
          <p:cNvSpPr/>
          <p:nvPr/>
        </p:nvSpPr>
        <p:spPr>
          <a:xfrm>
            <a:off x="4563373" y="-8628"/>
            <a:ext cx="2318400" cy="19840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="" xmlns:a16="http://schemas.microsoft.com/office/drawing/2014/main" id="{A7B731D0-CEC7-4070-9BE5-BDEA97F0F49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1304023"/>
              </p:ext>
            </p:extLst>
          </p:nvPr>
        </p:nvGraphicFramePr>
        <p:xfrm>
          <a:off x="211482" y="1531385"/>
          <a:ext cx="11617101" cy="4931822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373181">
                  <a:extLst>
                    <a:ext uri="{9D8B030D-6E8A-4147-A177-3AD203B41FA5}">
                      <a16:colId xmlns="" xmlns:a16="http://schemas.microsoft.com/office/drawing/2014/main" val="2299311044"/>
                    </a:ext>
                  </a:extLst>
                </a:gridCol>
                <a:gridCol w="4870002">
                  <a:extLst>
                    <a:ext uri="{9D8B030D-6E8A-4147-A177-3AD203B41FA5}">
                      <a16:colId xmlns="" xmlns:a16="http://schemas.microsoft.com/office/drawing/2014/main" val="3462336292"/>
                    </a:ext>
                  </a:extLst>
                </a:gridCol>
                <a:gridCol w="1059831">
                  <a:extLst>
                    <a:ext uri="{9D8B030D-6E8A-4147-A177-3AD203B41FA5}">
                      <a16:colId xmlns="" xmlns:a16="http://schemas.microsoft.com/office/drawing/2014/main" val="1113224634"/>
                    </a:ext>
                  </a:extLst>
                </a:gridCol>
                <a:gridCol w="1059831">
                  <a:extLst>
                    <a:ext uri="{9D8B030D-6E8A-4147-A177-3AD203B41FA5}">
                      <a16:colId xmlns="" xmlns:a16="http://schemas.microsoft.com/office/drawing/2014/main" val="21029294"/>
                    </a:ext>
                  </a:extLst>
                </a:gridCol>
                <a:gridCol w="1119541">
                  <a:extLst>
                    <a:ext uri="{9D8B030D-6E8A-4147-A177-3AD203B41FA5}">
                      <a16:colId xmlns="" xmlns:a16="http://schemas.microsoft.com/office/drawing/2014/main" val="4075026228"/>
                    </a:ext>
                  </a:extLst>
                </a:gridCol>
                <a:gridCol w="1044905">
                  <a:extLst>
                    <a:ext uri="{9D8B030D-6E8A-4147-A177-3AD203B41FA5}">
                      <a16:colId xmlns="" xmlns:a16="http://schemas.microsoft.com/office/drawing/2014/main" val="3547054868"/>
                    </a:ext>
                  </a:extLst>
                </a:gridCol>
                <a:gridCol w="1044905">
                  <a:extLst>
                    <a:ext uri="{9D8B030D-6E8A-4147-A177-3AD203B41FA5}">
                      <a16:colId xmlns="" xmlns:a16="http://schemas.microsoft.com/office/drawing/2014/main" val="1927361821"/>
                    </a:ext>
                  </a:extLst>
                </a:gridCol>
                <a:gridCol w="1044905">
                  <a:extLst>
                    <a:ext uri="{9D8B030D-6E8A-4147-A177-3AD203B41FA5}">
                      <a16:colId xmlns="" xmlns:a16="http://schemas.microsoft.com/office/drawing/2014/main" val="4083793980"/>
                    </a:ext>
                  </a:extLst>
                </a:gridCol>
              </a:tblGrid>
              <a:tr h="95273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№ п/п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Показатели муниципальных программ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Факт отчетного года (2019)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План </a:t>
                      </a:r>
                      <a:br>
                        <a:rPr lang="ru-RU" sz="1000" u="none" strike="noStrike" dirty="0">
                          <a:effectLst/>
                        </a:rPr>
                      </a:br>
                      <a:r>
                        <a:rPr lang="ru-RU" sz="1000" u="none" strike="noStrike" dirty="0">
                          <a:effectLst/>
                        </a:rPr>
                        <a:t>текущего года                 (2020)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на очередной год                         (2021)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на первый год планового периода                     (2022)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на второй год планового периода                                  (2023)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34628503"/>
                  </a:ext>
                </a:extLst>
              </a:tr>
              <a:tr h="336261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</a:rPr>
                        <a:t>Муниципальная программа "Социальная защита"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152111343"/>
                  </a:ext>
                </a:extLst>
              </a:tr>
              <a:tr h="302634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Подпрограмма 9 "Развитие и поддержка социально ориентированных некоммерческих организаций"</a:t>
                      </a:r>
                      <a:endParaRPr lang="ru-RU" sz="1000" b="1" i="1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599496892"/>
                  </a:ext>
                </a:extLst>
              </a:tr>
              <a:tr h="43713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Количество СО НКО, которым оказана финансовая поддержка органами местного самоуправления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единиц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3037443888"/>
                  </a:ext>
                </a:extLst>
              </a:tr>
              <a:tr h="38109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Количество СО НКО, которым оказана поддержка органами местного самоуправления всего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единиц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3749083286"/>
                  </a:ext>
                </a:extLst>
              </a:tr>
              <a:tr h="43713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Количество СО НКО в сфере образования, которым оказана поддержка органами местного самоуправления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единиц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4158489331"/>
                  </a:ext>
                </a:extLst>
              </a:tr>
              <a:tr h="60526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Доля расходов, направляемых на предоставление субсидий СО НКО, в общем объеме расходов бюджета муниципального образования Московской области на социальную сферу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Процент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0,09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0,09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0,09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0,09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0,09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2926625756"/>
                  </a:ext>
                </a:extLst>
              </a:tr>
              <a:tr h="60526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Доля расходов, направляемых на предоставление субсидий СО НКО в сфере образования, в общем объеме расходов бюджета муниципального образования Московской области в сфере образования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Процент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0,15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0,15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0,15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0,15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0,15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963172149"/>
                  </a:ext>
                </a:extLst>
              </a:tr>
              <a:tr h="43713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Количество СО НКО в сфере социальной защиты населения, которым оказана поддержка органами местного самоуправления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Единица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3919171533"/>
                  </a:ext>
                </a:extLst>
              </a:tr>
              <a:tr h="43713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Количество СО НКО в сфере культуры, которым оказана поддержка органами местного самоуправления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Единица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3549604699"/>
                  </a:ext>
                </a:extLst>
              </a:tr>
            </a:tbl>
          </a:graphicData>
        </a:graphic>
      </p:graphicFrame>
      <p:sp>
        <p:nvSpPr>
          <p:cNvPr id="8" name="Прямоугольник 7">
            <a:extLst>
              <a:ext uri="{FF2B5EF4-FFF2-40B4-BE49-F238E27FC236}">
                <a16:creationId xmlns="" xmlns:a16="http://schemas.microsoft.com/office/drawing/2014/main" id="{A68B6511-3998-4A59-AD67-057B771CB823}"/>
              </a:ext>
            </a:extLst>
          </p:cNvPr>
          <p:cNvSpPr/>
          <p:nvPr/>
        </p:nvSpPr>
        <p:spPr>
          <a:xfrm>
            <a:off x="2672301" y="1043217"/>
            <a:ext cx="16790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(продолжение)</a:t>
            </a:r>
          </a:p>
        </p:txBody>
      </p:sp>
    </p:spTree>
    <p:extLst>
      <p:ext uri="{BB962C8B-B14F-4D97-AF65-F5344CB8AC3E}">
        <p14:creationId xmlns:p14="http://schemas.microsoft.com/office/powerpoint/2010/main" val="14173036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15000">
        <p15:prstTrans prst="peelOff"/>
      </p:transition>
    </mc:Choice>
    <mc:Fallback xmlns="">
      <p:transition spd="slow" advTm="1500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93D22C0-3CE1-4FA1-9604-2CFDBC95D0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7391" y="718904"/>
            <a:ext cx="5445369" cy="1114784"/>
          </a:xfrm>
        </p:spPr>
        <p:txBody>
          <a:bodyPr rtlCol="0"/>
          <a:lstStyle/>
          <a:p>
            <a:r>
              <a:rPr lang="ru-RU" dirty="0"/>
              <a:t>Основные понятия и термины 02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3E9BC3F2-B4B0-476E-B1B8-BF10CC2FF5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3415" y="3250873"/>
            <a:ext cx="5193322" cy="1966100"/>
          </a:xfrm>
        </p:spPr>
        <p:txBody>
          <a:bodyPr rtlCol="0"/>
          <a:lstStyle/>
          <a:p>
            <a:pPr marL="0" indent="0" rtl="0">
              <a:buNone/>
            </a:pPr>
            <a:r>
              <a:rPr lang="ru-RU" sz="1800" b="1" dirty="0"/>
              <a:t>Источники финансирования дефицита бюджета </a:t>
            </a:r>
            <a:r>
              <a:rPr lang="ru-RU" sz="1800" dirty="0"/>
              <a:t>– средства привлекаемые в бюджет для покрытия дефицита бюджета.</a:t>
            </a:r>
          </a:p>
          <a:p>
            <a:pPr marL="0" indent="0" rtl="0">
              <a:buNone/>
            </a:pPr>
            <a:r>
              <a:rPr lang="ru-RU" b="1" dirty="0"/>
              <a:t>Межбюджетные трансферты </a:t>
            </a:r>
            <a:r>
              <a:rPr lang="ru-RU" dirty="0"/>
              <a:t>– денежные средства перечисляемые из одного бюджета бюджетной системы РФ другому бюджету.</a:t>
            </a:r>
            <a:endParaRPr lang="ru-RU" sz="1800" dirty="0"/>
          </a:p>
        </p:txBody>
      </p:sp>
      <p:sp>
        <p:nvSpPr>
          <p:cNvPr id="9" name="Объект 17">
            <a:extLst>
              <a:ext uri="{FF2B5EF4-FFF2-40B4-BE49-F238E27FC236}">
                <a16:creationId xmlns="" xmlns:a16="http://schemas.microsoft.com/office/drawing/2014/main" id="{16AB4084-5C09-D047-AB9C-BB58097252DB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363415" y="6473371"/>
            <a:ext cx="3453842" cy="238579"/>
          </a:xfrm>
        </p:spPr>
        <p:txBody>
          <a:bodyPr rtlCol="0"/>
          <a:lstStyle/>
          <a:p>
            <a:pPr rtl="0"/>
            <a:r>
              <a:rPr lang="ru-RU" dirty="0"/>
              <a:t>Орехово-Зуевский городской округ</a:t>
            </a:r>
          </a:p>
        </p:txBody>
      </p:sp>
      <p:sp>
        <p:nvSpPr>
          <p:cNvPr id="6" name="Рисунок 5"/>
          <p:cNvSpPr>
            <a:spLocks noGrp="1"/>
          </p:cNvSpPr>
          <p:nvPr>
            <p:ph type="pic" sz="quarter" idx="17"/>
          </p:nvPr>
        </p:nvSpPr>
        <p:spPr/>
      </p:sp>
      <p:pic>
        <p:nvPicPr>
          <p:cNvPr id="5128" name="Picture 8" descr="Ликино-Дулево Московской области Росси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3351" y="4233923"/>
            <a:ext cx="3483211" cy="1727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AutoShape 18" descr="Шукач | Въездной знак &quot;Демихово&quot; в д.Демихово (г.о. Орехово-Зуево,  Московская область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8BB047D-A6CD-43AB-96F0-683C726B586B}" type="slidenum">
              <a:rPr lang="ru-RU" noProof="0" smtClean="0"/>
              <a:pPr rtl="0"/>
              <a:t>5</a:t>
            </a:fld>
            <a:endParaRPr lang="ru-RU" noProof="0" dirty="0"/>
          </a:p>
        </p:txBody>
      </p:sp>
      <p:sp>
        <p:nvSpPr>
          <p:cNvPr id="15" name="Рисунок 14"/>
          <p:cNvSpPr>
            <a:spLocks noGrp="1"/>
          </p:cNvSpPr>
          <p:nvPr>
            <p:ph type="pic" sz="quarter" idx="15"/>
          </p:nvPr>
        </p:nvSpPr>
        <p:spPr/>
      </p:sp>
      <p:pic>
        <p:nvPicPr>
          <p:cNvPr id="1026" name="Picture 2" descr="Совет по методическому обеспечению бюджетного учета при Министерстве  экономики и финансов Московской области начал работу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4618" y="0"/>
            <a:ext cx="3435543" cy="4091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Рисунок 15"/>
          <p:cNvSpPr>
            <a:spLocks noGrp="1"/>
          </p:cNvSpPr>
          <p:nvPr>
            <p:ph type="pic" sz="quarter" idx="16"/>
          </p:nvPr>
        </p:nvSpPr>
        <p:spPr/>
      </p:sp>
      <p:pic>
        <p:nvPicPr>
          <p:cNvPr id="23" name="Picture 6" descr="День города Орехово-Зуево 2020 Афиша мероприятий,кто приедет,салют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476"/>
          <a:stretch/>
        </p:blipFill>
        <p:spPr bwMode="auto">
          <a:xfrm>
            <a:off x="9542184" y="547130"/>
            <a:ext cx="2645810" cy="430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1E843AE8-2BFE-48F1-8E11-4A09B64DC594}"/>
              </a:ext>
            </a:extLst>
          </p:cNvPr>
          <p:cNvSpPr/>
          <p:nvPr/>
        </p:nvSpPr>
        <p:spPr>
          <a:xfrm>
            <a:off x="4563373" y="-8628"/>
            <a:ext cx="2318400" cy="19840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08214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15000">
        <p15:prstTrans prst="peelOff"/>
      </p:transition>
    </mc:Choice>
    <mc:Fallback xmlns="">
      <p:transition spd="slow" advTm="15000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FD24E9E-2120-4F36-A714-5AB9D6C432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416" y="435030"/>
            <a:ext cx="11465168" cy="1037492"/>
          </a:xfrm>
        </p:spPr>
        <p:txBody>
          <a:bodyPr/>
          <a:lstStyle/>
          <a:p>
            <a:r>
              <a:rPr lang="ru-RU" sz="2800" dirty="0"/>
              <a:t>          Информация о расходах бюджета в разрезе муниципальных программ  с указанием планируемых целевых показателей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="" xmlns:a16="http://schemas.microsoft.com/office/drawing/2014/main" id="{4A23213A-2B13-4C3C-A3E9-2A2CBCABD9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8BB047D-A6CD-43AB-96F0-683C726B586B}" type="slidenum">
              <a:rPr lang="ru-RU" noProof="0" smtClean="0"/>
              <a:pPr rtl="0"/>
              <a:t>50</a:t>
            </a:fld>
            <a:endParaRPr lang="ru-RU" noProof="0" dirty="0"/>
          </a:p>
        </p:txBody>
      </p: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A86F7732-AADC-460A-9C5E-BB514339131B}"/>
              </a:ext>
            </a:extLst>
          </p:cNvPr>
          <p:cNvSpPr/>
          <p:nvPr/>
        </p:nvSpPr>
        <p:spPr>
          <a:xfrm>
            <a:off x="4563373" y="-8628"/>
            <a:ext cx="2318400" cy="19840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="" xmlns:a16="http://schemas.microsoft.com/office/drawing/2014/main" id="{A8E4820B-FA7D-4099-9470-9E5E62A1291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3366229"/>
              </p:ext>
            </p:extLst>
          </p:nvPr>
        </p:nvGraphicFramePr>
        <p:xfrm>
          <a:off x="206997" y="1557476"/>
          <a:ext cx="11465167" cy="4865493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368300">
                  <a:extLst>
                    <a:ext uri="{9D8B030D-6E8A-4147-A177-3AD203B41FA5}">
                      <a16:colId xmlns="" xmlns:a16="http://schemas.microsoft.com/office/drawing/2014/main" val="424201720"/>
                    </a:ext>
                  </a:extLst>
                </a:gridCol>
                <a:gridCol w="4806312">
                  <a:extLst>
                    <a:ext uri="{9D8B030D-6E8A-4147-A177-3AD203B41FA5}">
                      <a16:colId xmlns="" xmlns:a16="http://schemas.microsoft.com/office/drawing/2014/main" val="2925910558"/>
                    </a:ext>
                  </a:extLst>
                </a:gridCol>
                <a:gridCol w="1045971">
                  <a:extLst>
                    <a:ext uri="{9D8B030D-6E8A-4147-A177-3AD203B41FA5}">
                      <a16:colId xmlns="" xmlns:a16="http://schemas.microsoft.com/office/drawing/2014/main" val="3784881737"/>
                    </a:ext>
                  </a:extLst>
                </a:gridCol>
                <a:gridCol w="1045971">
                  <a:extLst>
                    <a:ext uri="{9D8B030D-6E8A-4147-A177-3AD203B41FA5}">
                      <a16:colId xmlns="" xmlns:a16="http://schemas.microsoft.com/office/drawing/2014/main" val="3344224105"/>
                    </a:ext>
                  </a:extLst>
                </a:gridCol>
                <a:gridCol w="1104899">
                  <a:extLst>
                    <a:ext uri="{9D8B030D-6E8A-4147-A177-3AD203B41FA5}">
                      <a16:colId xmlns="" xmlns:a16="http://schemas.microsoft.com/office/drawing/2014/main" val="4193730848"/>
                    </a:ext>
                  </a:extLst>
                </a:gridCol>
                <a:gridCol w="1031238">
                  <a:extLst>
                    <a:ext uri="{9D8B030D-6E8A-4147-A177-3AD203B41FA5}">
                      <a16:colId xmlns="" xmlns:a16="http://schemas.microsoft.com/office/drawing/2014/main" val="564891697"/>
                    </a:ext>
                  </a:extLst>
                </a:gridCol>
                <a:gridCol w="1031238">
                  <a:extLst>
                    <a:ext uri="{9D8B030D-6E8A-4147-A177-3AD203B41FA5}">
                      <a16:colId xmlns="" xmlns:a16="http://schemas.microsoft.com/office/drawing/2014/main" val="2111972414"/>
                    </a:ext>
                  </a:extLst>
                </a:gridCol>
                <a:gridCol w="1031238">
                  <a:extLst>
                    <a:ext uri="{9D8B030D-6E8A-4147-A177-3AD203B41FA5}">
                      <a16:colId xmlns="" xmlns:a16="http://schemas.microsoft.com/office/drawing/2014/main" val="4074873338"/>
                    </a:ext>
                  </a:extLst>
                </a:gridCol>
              </a:tblGrid>
              <a:tr h="8915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№ п/п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98" marR="9398" marT="9398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Показатели муниципальных программ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98" marR="9398" marT="9398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98" marR="9398" marT="9398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Факт отчетного года (2019)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98" marR="9398" marT="9398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План </a:t>
                      </a:r>
                      <a:br>
                        <a:rPr lang="ru-RU" sz="1000" u="none" strike="noStrike" dirty="0">
                          <a:effectLst/>
                        </a:rPr>
                      </a:br>
                      <a:r>
                        <a:rPr lang="ru-RU" sz="1000" u="none" strike="noStrike" dirty="0">
                          <a:effectLst/>
                        </a:rPr>
                        <a:t>текущего года                 (2020)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98" marR="9398" marT="9398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на очередной год                         (2021)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98" marR="9398" marT="9398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на первый год планового периода                     (2022)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98" marR="9398" marT="9398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на второй год планового периода                                  (2023)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98" marR="9398" marT="9398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45824490"/>
                  </a:ext>
                </a:extLst>
              </a:tr>
              <a:tr h="314671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</a:rPr>
                        <a:t>Муниципальная программа "Социальная защита"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98" marR="9398" marT="9398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677467095"/>
                  </a:ext>
                </a:extLst>
              </a:tr>
              <a:tr h="283205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Подпрограмма 9 "Развитие и поддержка социально ориентированных некоммерческих организаций"</a:t>
                      </a:r>
                      <a:endParaRPr lang="ru-RU" sz="1000" b="1" i="1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98" marR="9398" marT="9398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343389756"/>
                  </a:ext>
                </a:extLst>
              </a:tr>
              <a:tr h="4195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98" marR="9398" marT="939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Количество СО НКО в сфере физической культуры и спорта, которым оказана поддержка органами местного самоуправления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98" marR="9398" marT="939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единиц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98" marR="9398" marT="939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98" marR="9398" marT="939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98" marR="9398" marT="939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98" marR="9398" marT="939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98" marR="9398" marT="939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98" marR="9398" marT="9398" marB="0" anchor="ctr"/>
                </a:tc>
                <a:extLst>
                  <a:ext uri="{0D108BD9-81ED-4DB2-BD59-A6C34878D82A}">
                    <a16:rowId xmlns="" xmlns:a16="http://schemas.microsoft.com/office/drawing/2014/main" val="3093380449"/>
                  </a:ext>
                </a:extLst>
              </a:tr>
              <a:tr h="44054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98" marR="9398" marT="939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Количество СО НКО, которым оказана имущественная поддержка органами местного самоуправления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98" marR="9398" marT="939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единиц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98" marR="9398" marT="939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98" marR="9398" marT="939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98" marR="9398" marT="939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98" marR="9398" marT="939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98" marR="9398" marT="939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98" marR="9398" marT="9398" marB="0" anchor="ctr"/>
                </a:tc>
                <a:extLst>
                  <a:ext uri="{0D108BD9-81ED-4DB2-BD59-A6C34878D82A}">
                    <a16:rowId xmlns="" xmlns:a16="http://schemas.microsoft.com/office/drawing/2014/main" val="2520683162"/>
                  </a:ext>
                </a:extLst>
              </a:tr>
              <a:tr h="56640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98" marR="9398" marT="939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Количество СО НКО в сфере социальной защиты населения, которым оказана имущественная поддержка органами местного самоуправления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98" marR="9398" marT="939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единиц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98" marR="9398" marT="939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98" marR="9398" marT="939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98" marR="9398" marT="939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98" marR="9398" marT="939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98" marR="9398" marT="939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98" marR="9398" marT="9398" marB="0" anchor="ctr"/>
                </a:tc>
                <a:extLst>
                  <a:ext uri="{0D108BD9-81ED-4DB2-BD59-A6C34878D82A}">
                    <a16:rowId xmlns="" xmlns:a16="http://schemas.microsoft.com/office/drawing/2014/main" val="2153376923"/>
                  </a:ext>
                </a:extLst>
              </a:tr>
              <a:tr h="3566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98" marR="9398" marT="939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Общее количество предоставленной органами местного самоуправления площади на льготных условиях или в безвозмездное пользование СО НКО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98" marR="9398" marT="939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Квадратный метр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98" marR="9398" marT="939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98" marR="9398" marT="939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98" marR="9398" marT="939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98" marR="9398" marT="939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98" marR="9398" marT="939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98" marR="9398" marT="9398" marB="0" anchor="ctr"/>
                </a:tc>
                <a:extLst>
                  <a:ext uri="{0D108BD9-81ED-4DB2-BD59-A6C34878D82A}">
                    <a16:rowId xmlns="" xmlns:a16="http://schemas.microsoft.com/office/drawing/2014/main" val="1021217035"/>
                  </a:ext>
                </a:extLst>
              </a:tr>
              <a:tr h="534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98" marR="9398" marT="939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Общее количество предоставленной органами местного самоуправления площади на льготных условиях или в безвозмездное пользование СО НКО в сфере социальной защиты населения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98" marR="9398" marT="939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Квадратный метр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98" marR="9398" marT="939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98" marR="9398" marT="939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98" marR="9398" marT="939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98" marR="9398" marT="939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98" marR="9398" marT="939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98" marR="9398" marT="9398" marB="0" anchor="ctr"/>
                </a:tc>
                <a:extLst>
                  <a:ext uri="{0D108BD9-81ED-4DB2-BD59-A6C34878D82A}">
                    <a16:rowId xmlns="" xmlns:a16="http://schemas.microsoft.com/office/drawing/2014/main" val="866974918"/>
                  </a:ext>
                </a:extLst>
              </a:tr>
              <a:tr h="35066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98" marR="9398" marT="939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Численность граждан, принявших участие в просветительских мероприятиях по вопросам деятельности СО НКО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98" marR="9398" marT="939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Человек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98" marR="9398" marT="939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250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98" marR="9398" marT="939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270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98" marR="9398" marT="939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280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98" marR="9398" marT="939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290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98" marR="9398" marT="939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300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98" marR="9398" marT="9398" marB="0" anchor="ctr"/>
                </a:tc>
                <a:extLst>
                  <a:ext uri="{0D108BD9-81ED-4DB2-BD59-A6C34878D82A}">
                    <a16:rowId xmlns="" xmlns:a16="http://schemas.microsoft.com/office/drawing/2014/main" val="3023779196"/>
                  </a:ext>
                </a:extLst>
              </a:tr>
              <a:tr h="3566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98" marR="9398" marT="939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Количество СО НКО, которым оказана консультационная поддержка органами местного самоуправления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98" marR="9398" marT="939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единиц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98" marR="9398" marT="939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98" marR="9398" marT="939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98" marR="9398" marT="939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98" marR="9398" marT="939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98" marR="9398" marT="939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98" marR="9398" marT="9398" marB="0" anchor="ctr"/>
                </a:tc>
                <a:extLst>
                  <a:ext uri="{0D108BD9-81ED-4DB2-BD59-A6C34878D82A}">
                    <a16:rowId xmlns="" xmlns:a16="http://schemas.microsoft.com/office/drawing/2014/main" val="143827579"/>
                  </a:ext>
                </a:extLst>
              </a:tr>
              <a:tr h="35066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98" marR="9398" marT="939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Количество проведенных органами местного самоуправления просветительских мероприятий по вопросам деятельности СО НКО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98" marR="9398" marT="939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единиц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98" marR="9398" marT="939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98" marR="9398" marT="939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98" marR="9398" marT="939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98" marR="9398" marT="939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98" marR="9398" marT="939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398" marR="9398" marT="9398" marB="0" anchor="ctr"/>
                </a:tc>
                <a:extLst>
                  <a:ext uri="{0D108BD9-81ED-4DB2-BD59-A6C34878D82A}">
                    <a16:rowId xmlns="" xmlns:a16="http://schemas.microsoft.com/office/drawing/2014/main" val="434418281"/>
                  </a:ext>
                </a:extLst>
              </a:tr>
            </a:tbl>
          </a:graphicData>
        </a:graphic>
      </p:graphicFrame>
      <p:sp>
        <p:nvSpPr>
          <p:cNvPr id="8" name="Прямоугольник 7">
            <a:extLst>
              <a:ext uri="{FF2B5EF4-FFF2-40B4-BE49-F238E27FC236}">
                <a16:creationId xmlns="" xmlns:a16="http://schemas.microsoft.com/office/drawing/2014/main" id="{C7111DB8-7117-4C92-A2B0-191CBCF859FA}"/>
              </a:ext>
            </a:extLst>
          </p:cNvPr>
          <p:cNvSpPr/>
          <p:nvPr/>
        </p:nvSpPr>
        <p:spPr>
          <a:xfrm>
            <a:off x="2612667" y="1103190"/>
            <a:ext cx="16790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(продолжение)</a:t>
            </a:r>
          </a:p>
        </p:txBody>
      </p:sp>
    </p:spTree>
    <p:extLst>
      <p:ext uri="{BB962C8B-B14F-4D97-AF65-F5344CB8AC3E}">
        <p14:creationId xmlns:p14="http://schemas.microsoft.com/office/powerpoint/2010/main" val="20982470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15000">
        <p15:prstTrans prst="peelOff"/>
      </p:transition>
    </mc:Choice>
    <mc:Fallback xmlns="">
      <p:transition spd="slow" advTm="15000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="" xmlns:a16="http://schemas.microsoft.com/office/drawing/2014/main" id="{E98DCA46-603B-4178-8707-30E192CE6B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415" y="188912"/>
            <a:ext cx="11465168" cy="887109"/>
          </a:xfrm>
        </p:spPr>
        <p:txBody>
          <a:bodyPr rtlCol="0"/>
          <a:lstStyle/>
          <a:p>
            <a:r>
              <a:rPr lang="ru-RU" sz="2800" i="1" dirty="0"/>
              <a:t>          </a:t>
            </a:r>
            <a:r>
              <a:rPr lang="ru-RU" altLang="ru-RU" sz="2800" dirty="0">
                <a:latin typeface="Georgia" panose="02040502050405020303" pitchFamily="18" charset="0"/>
              </a:rPr>
              <a:t>Муниципальная программа </a:t>
            </a:r>
            <a:br>
              <a:rPr lang="ru-RU" altLang="ru-RU" sz="2800" dirty="0">
                <a:latin typeface="Georgia" panose="02040502050405020303" pitchFamily="18" charset="0"/>
              </a:rPr>
            </a:br>
            <a:r>
              <a:rPr lang="ru-RU" altLang="ru-RU" sz="2800" dirty="0">
                <a:latin typeface="Georgia" panose="02040502050405020303" pitchFamily="18" charset="0"/>
              </a:rPr>
              <a:t>«Спорт»</a:t>
            </a:r>
            <a:endParaRPr lang="ru-RU" sz="2800" dirty="0"/>
          </a:p>
        </p:txBody>
      </p:sp>
      <p:sp>
        <p:nvSpPr>
          <p:cNvPr id="8" name="Объект 17">
            <a:extLst>
              <a:ext uri="{FF2B5EF4-FFF2-40B4-BE49-F238E27FC236}">
                <a16:creationId xmlns="" xmlns:a16="http://schemas.microsoft.com/office/drawing/2014/main" id="{16AB4084-5C09-D047-AB9C-BB58097252DB}"/>
              </a:ext>
            </a:extLst>
          </p:cNvPr>
          <p:cNvSpPr txBox="1">
            <a:spLocks/>
          </p:cNvSpPr>
          <p:nvPr/>
        </p:nvSpPr>
        <p:spPr>
          <a:xfrm>
            <a:off x="88032" y="6210099"/>
            <a:ext cx="3830638" cy="354012"/>
          </a:xfrm>
          <a:prstGeom prst="rect">
            <a:avLst/>
          </a:prstGeom>
        </p:spPr>
        <p:txBody>
          <a:bodyPr rtlCol="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400" b="1" cap="all" dirty="0">
                <a:solidFill>
                  <a:schemeClr val="accent3"/>
                </a:solidFill>
              </a:rPr>
              <a:t>Орехово-Зуевский городской округ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8BB047D-A6CD-43AB-96F0-683C726B586B}" type="slidenum">
              <a:rPr lang="ru-RU" noProof="0" smtClean="0"/>
              <a:pPr rtl="0"/>
              <a:t>51</a:t>
            </a:fld>
            <a:endParaRPr lang="ru-RU" noProof="0" dirty="0"/>
          </a:p>
        </p:txBody>
      </p:sp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ECA1578F-0CAD-49A6-BCD0-AE7CDC930482}"/>
              </a:ext>
            </a:extLst>
          </p:cNvPr>
          <p:cNvSpPr/>
          <p:nvPr/>
        </p:nvSpPr>
        <p:spPr>
          <a:xfrm>
            <a:off x="794200" y="2785725"/>
            <a:ext cx="53794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endParaRPr lang="ru-RU" dirty="0"/>
          </a:p>
        </p:txBody>
      </p:sp>
      <p:sp>
        <p:nvSpPr>
          <p:cNvPr id="19" name="Прямоугольник 18">
            <a:extLst>
              <a:ext uri="{FF2B5EF4-FFF2-40B4-BE49-F238E27FC236}">
                <a16:creationId xmlns="" xmlns:a16="http://schemas.microsoft.com/office/drawing/2014/main" id="{9DDF29C2-2802-4A0F-9806-4EC61055396D}"/>
              </a:ext>
            </a:extLst>
          </p:cNvPr>
          <p:cNvSpPr/>
          <p:nvPr/>
        </p:nvSpPr>
        <p:spPr>
          <a:xfrm>
            <a:off x="7531100" y="1464832"/>
            <a:ext cx="4486780" cy="503276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1" name="Рисунок 20" descr="стадион «Знамя труда»">
            <a:extLst>
              <a:ext uri="{FF2B5EF4-FFF2-40B4-BE49-F238E27FC236}">
                <a16:creationId xmlns="" xmlns:a16="http://schemas.microsoft.com/office/drawing/2014/main" id="{A263DDAE-78D7-4AFA-A0A7-87363442CCFD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1100" y="2413883"/>
            <a:ext cx="4486780" cy="2569946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A82277D8-A794-429E-8FF0-D067E9B1C01B}"/>
              </a:ext>
            </a:extLst>
          </p:cNvPr>
          <p:cNvSpPr/>
          <p:nvPr/>
        </p:nvSpPr>
        <p:spPr>
          <a:xfrm>
            <a:off x="363415" y="1719058"/>
            <a:ext cx="6961723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ru-RU" dirty="0">
                <a:ea typeface="Times New Roman" panose="02020603050405020304" pitchFamily="18" charset="0"/>
              </a:rPr>
              <a:t>На проведение работ по текущему ремонту и укрепление материально-технической базы муниципальных спортивных учреждений в 2021 году запланированы расходы в размере </a:t>
            </a:r>
            <a:r>
              <a:rPr lang="ru-RU" dirty="0">
                <a:solidFill>
                  <a:srgbClr val="00B0F0"/>
                </a:solidFill>
                <a:ea typeface="Times New Roman" panose="02020603050405020304" pitchFamily="18" charset="0"/>
              </a:rPr>
              <a:t>23,87 </a:t>
            </a:r>
            <a:r>
              <a:rPr lang="ru-RU" dirty="0">
                <a:ea typeface="Times New Roman" panose="02020603050405020304" pitchFamily="18" charset="0"/>
              </a:rPr>
              <a:t>млн. рублей, в том числе:         </a:t>
            </a:r>
          </a:p>
          <a:p>
            <a:pPr indent="450215" algn="just">
              <a:spcAft>
                <a:spcPts val="0"/>
              </a:spcAft>
            </a:pPr>
            <a:r>
              <a:rPr lang="ru-RU" dirty="0">
                <a:ea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00B0F0"/>
                </a:solidFill>
                <a:ea typeface="Times New Roman" panose="02020603050405020304" pitchFamily="18" charset="0"/>
              </a:rPr>
              <a:t>20,51</a:t>
            </a:r>
            <a:r>
              <a:rPr lang="ru-RU" dirty="0">
                <a:ea typeface="Times New Roman" panose="02020603050405020304" pitchFamily="18" charset="0"/>
              </a:rPr>
              <a:t> млн. рублей - на оборудование гимнастического зала "Знамя труда", </a:t>
            </a:r>
          </a:p>
          <a:p>
            <a:pPr indent="450215" algn="just">
              <a:spcAft>
                <a:spcPts val="0"/>
              </a:spcAft>
            </a:pPr>
            <a:r>
              <a:rPr lang="ru-RU" dirty="0">
                <a:solidFill>
                  <a:srgbClr val="00B0F0"/>
                </a:solidFill>
                <a:ea typeface="Times New Roman" panose="02020603050405020304" pitchFamily="18" charset="0"/>
              </a:rPr>
              <a:t>0,18</a:t>
            </a:r>
            <a:r>
              <a:rPr lang="ru-RU" dirty="0">
                <a:ea typeface="Times New Roman" panose="02020603050405020304" pitchFamily="18" charset="0"/>
              </a:rPr>
              <a:t> млн. рублей – на приобретение оборудования (станция дозировки) для бассейна "Дивный" МУ "Спортивная школа "Феникс" (г. Ликино-Дулёво),      </a:t>
            </a:r>
          </a:p>
          <a:p>
            <a:pPr indent="450215" algn="just">
              <a:spcAft>
                <a:spcPts val="0"/>
              </a:spcAft>
            </a:pPr>
            <a:r>
              <a:rPr lang="ru-RU" dirty="0">
                <a:solidFill>
                  <a:srgbClr val="00B0F0"/>
                </a:solidFill>
                <a:ea typeface="Times New Roman" panose="02020603050405020304" pitchFamily="18" charset="0"/>
              </a:rPr>
              <a:t>   1,51 </a:t>
            </a:r>
            <a:r>
              <a:rPr lang="ru-RU" dirty="0">
                <a:ea typeface="Times New Roman" panose="02020603050405020304" pitchFamily="18" charset="0"/>
              </a:rPr>
              <a:t>млн. рублей - на ремонт кровли МУ "Спортивная школа "Феникс" (г.Дрезна), </a:t>
            </a:r>
          </a:p>
          <a:p>
            <a:pPr indent="450215" algn="just">
              <a:spcAft>
                <a:spcPts val="0"/>
              </a:spcAft>
            </a:pPr>
            <a:r>
              <a:rPr lang="ru-RU" dirty="0">
                <a:solidFill>
                  <a:srgbClr val="00B0F0"/>
                </a:solidFill>
                <a:ea typeface="Times New Roman" panose="02020603050405020304" pitchFamily="18" charset="0"/>
              </a:rPr>
              <a:t>0,06</a:t>
            </a:r>
            <a:r>
              <a:rPr lang="ru-RU" dirty="0">
                <a:ea typeface="Times New Roman" panose="02020603050405020304" pitchFamily="18" charset="0"/>
              </a:rPr>
              <a:t> млн. рублей – на ремонт кровли Спартак - Губино МБУ "Стадион "Сокол", </a:t>
            </a:r>
          </a:p>
          <a:p>
            <a:pPr indent="450215" algn="just">
              <a:spcAft>
                <a:spcPts val="0"/>
              </a:spcAft>
            </a:pPr>
            <a:r>
              <a:rPr lang="ru-RU" dirty="0">
                <a:solidFill>
                  <a:srgbClr val="00B0F0"/>
                </a:solidFill>
                <a:ea typeface="Times New Roman" panose="02020603050405020304" pitchFamily="18" charset="0"/>
              </a:rPr>
              <a:t>1,50 </a:t>
            </a:r>
            <a:r>
              <a:rPr lang="ru-RU" dirty="0">
                <a:ea typeface="Times New Roman" panose="02020603050405020304" pitchFamily="18" charset="0"/>
              </a:rPr>
              <a:t>млн. рублей – на проведение работ по монтажу приточно - вытяжной вентиляции в здании МУ Спортивная Школа</a:t>
            </a:r>
          </a:p>
          <a:p>
            <a:pPr algn="just">
              <a:spcAft>
                <a:spcPts val="0"/>
              </a:spcAft>
            </a:pPr>
            <a:r>
              <a:rPr lang="ru-RU" dirty="0">
                <a:ea typeface="Times New Roman" panose="02020603050405020304" pitchFamily="18" charset="0"/>
              </a:rPr>
              <a:t> (г.Орехово-Зуево).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="" xmlns:a16="http://schemas.microsoft.com/office/drawing/2014/main" id="{D03B54A3-5A5A-473B-8C22-9F9B284AC7D3}"/>
              </a:ext>
            </a:extLst>
          </p:cNvPr>
          <p:cNvSpPr/>
          <p:nvPr/>
        </p:nvSpPr>
        <p:spPr>
          <a:xfrm>
            <a:off x="10645200" y="1058400"/>
            <a:ext cx="1457325" cy="27876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i="1" dirty="0">
                <a:solidFill>
                  <a:schemeClr val="tx1"/>
                </a:solidFill>
              </a:rPr>
              <a:t>(млн. руб.)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0" name="Половина рамки 9">
            <a:extLst>
              <a:ext uri="{FF2B5EF4-FFF2-40B4-BE49-F238E27FC236}">
                <a16:creationId xmlns="" xmlns:a16="http://schemas.microsoft.com/office/drawing/2014/main" id="{71891AE3-F2F0-4F0F-845A-D695C66CA9E7}"/>
              </a:ext>
            </a:extLst>
          </p:cNvPr>
          <p:cNvSpPr/>
          <p:nvPr/>
        </p:nvSpPr>
        <p:spPr>
          <a:xfrm>
            <a:off x="7531100" y="2413883"/>
            <a:ext cx="939418" cy="616620"/>
          </a:xfrm>
          <a:prstGeom prst="halfFram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1" name="Половина рамки 10">
            <a:extLst>
              <a:ext uri="{FF2B5EF4-FFF2-40B4-BE49-F238E27FC236}">
                <a16:creationId xmlns="" xmlns:a16="http://schemas.microsoft.com/office/drawing/2014/main" id="{2E3E4898-7B57-41BC-9C7E-39C605B554CE}"/>
              </a:ext>
            </a:extLst>
          </p:cNvPr>
          <p:cNvSpPr/>
          <p:nvPr/>
        </p:nvSpPr>
        <p:spPr>
          <a:xfrm flipH="1" flipV="1">
            <a:off x="11078462" y="4367209"/>
            <a:ext cx="939418" cy="616620"/>
          </a:xfrm>
          <a:prstGeom prst="halfFram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="" xmlns:a16="http://schemas.microsoft.com/office/drawing/2014/main" id="{959D07E3-8E24-421F-B33C-84F79E078766}"/>
              </a:ext>
            </a:extLst>
          </p:cNvPr>
          <p:cNvSpPr/>
          <p:nvPr/>
        </p:nvSpPr>
        <p:spPr>
          <a:xfrm>
            <a:off x="7634150" y="1894515"/>
            <a:ext cx="4303897" cy="3608681"/>
          </a:xfrm>
          <a:prstGeom prst="rect">
            <a:avLst/>
          </a:prstGeom>
          <a:noFill/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Блок-схема: ссылка на другую страницу 12">
            <a:extLst>
              <a:ext uri="{FF2B5EF4-FFF2-40B4-BE49-F238E27FC236}">
                <a16:creationId xmlns="" xmlns:a16="http://schemas.microsoft.com/office/drawing/2014/main" id="{A4F3B37A-7E8A-46DA-A592-E018EBFDF65A}"/>
              </a:ext>
            </a:extLst>
          </p:cNvPr>
          <p:cNvSpPr/>
          <p:nvPr/>
        </p:nvSpPr>
        <p:spPr>
          <a:xfrm>
            <a:off x="7860450" y="1561867"/>
            <a:ext cx="1182757" cy="813913"/>
          </a:xfrm>
          <a:prstGeom prst="flowChartOffpageConnector">
            <a:avLst/>
          </a:prstGeom>
          <a:solidFill>
            <a:schemeClr val="accent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1"/>
                </a:solidFill>
              </a:rPr>
              <a:t>377,83</a:t>
            </a:r>
          </a:p>
        </p:txBody>
      </p:sp>
      <p:sp>
        <p:nvSpPr>
          <p:cNvPr id="14" name="Блок-схема: ссылка на другую страницу 13">
            <a:extLst>
              <a:ext uri="{FF2B5EF4-FFF2-40B4-BE49-F238E27FC236}">
                <a16:creationId xmlns="" xmlns:a16="http://schemas.microsoft.com/office/drawing/2014/main" id="{C4D6C007-8AB6-4CC3-A6E4-B90BD81AA7D7}"/>
              </a:ext>
            </a:extLst>
          </p:cNvPr>
          <p:cNvSpPr/>
          <p:nvPr/>
        </p:nvSpPr>
        <p:spPr>
          <a:xfrm flipV="1">
            <a:off x="7860450" y="5330711"/>
            <a:ext cx="1182757" cy="820006"/>
          </a:xfrm>
          <a:prstGeom prst="flowChartOffpageConnector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30889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15000">
        <p15:prstTrans prst="peelOff"/>
      </p:transition>
    </mc:Choice>
    <mc:Fallback xmlns="">
      <p:transition spd="slow" advTm="15000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FD24E9E-2120-4F36-A714-5AB9D6C432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416" y="435030"/>
            <a:ext cx="11465168" cy="1037492"/>
          </a:xfrm>
        </p:spPr>
        <p:txBody>
          <a:bodyPr/>
          <a:lstStyle/>
          <a:p>
            <a:r>
              <a:rPr lang="ru-RU" sz="2800" dirty="0"/>
              <a:t>          Информация о расходах бюджета в разрезе муниципальных программ  с указанием планируемых целевых показателей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="" xmlns:a16="http://schemas.microsoft.com/office/drawing/2014/main" id="{4A23213A-2B13-4C3C-A3E9-2A2CBCABD9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8BB047D-A6CD-43AB-96F0-683C726B586B}" type="slidenum">
              <a:rPr lang="ru-RU" noProof="0" smtClean="0"/>
              <a:pPr rtl="0"/>
              <a:t>52</a:t>
            </a:fld>
            <a:endParaRPr lang="ru-RU" noProof="0" dirty="0"/>
          </a:p>
        </p:txBody>
      </p:sp>
      <p:sp>
        <p:nvSpPr>
          <p:cNvPr id="6" name="Выноска: стрелка вниз 5">
            <a:extLst>
              <a:ext uri="{FF2B5EF4-FFF2-40B4-BE49-F238E27FC236}">
                <a16:creationId xmlns="" xmlns:a16="http://schemas.microsoft.com/office/drawing/2014/main" id="{C2ED72EA-2ACF-4014-9CBB-2538894480E6}"/>
              </a:ext>
            </a:extLst>
          </p:cNvPr>
          <p:cNvSpPr/>
          <p:nvPr/>
        </p:nvSpPr>
        <p:spPr>
          <a:xfrm>
            <a:off x="4523814" y="6503860"/>
            <a:ext cx="2317894" cy="315068"/>
          </a:xfrm>
          <a:prstGeom prst="downArrowCallou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/>
              <a:t>Продолжение на следующем слайде</a:t>
            </a: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="" xmlns:a16="http://schemas.microsoft.com/office/drawing/2014/main" id="{9FBB0C17-6E0E-4C5D-BA29-B1992776B4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1481249"/>
              </p:ext>
            </p:extLst>
          </p:nvPr>
        </p:nvGraphicFramePr>
        <p:xfrm>
          <a:off x="363416" y="1472521"/>
          <a:ext cx="11295183" cy="4990685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362840">
                  <a:extLst>
                    <a:ext uri="{9D8B030D-6E8A-4147-A177-3AD203B41FA5}">
                      <a16:colId xmlns="" xmlns:a16="http://schemas.microsoft.com/office/drawing/2014/main" val="116524704"/>
                    </a:ext>
                  </a:extLst>
                </a:gridCol>
                <a:gridCol w="4735052">
                  <a:extLst>
                    <a:ext uri="{9D8B030D-6E8A-4147-A177-3AD203B41FA5}">
                      <a16:colId xmlns="" xmlns:a16="http://schemas.microsoft.com/office/drawing/2014/main" val="2604359279"/>
                    </a:ext>
                  </a:extLst>
                </a:gridCol>
                <a:gridCol w="1030463">
                  <a:extLst>
                    <a:ext uri="{9D8B030D-6E8A-4147-A177-3AD203B41FA5}">
                      <a16:colId xmlns="" xmlns:a16="http://schemas.microsoft.com/office/drawing/2014/main" val="346639462"/>
                    </a:ext>
                  </a:extLst>
                </a:gridCol>
                <a:gridCol w="1030463">
                  <a:extLst>
                    <a:ext uri="{9D8B030D-6E8A-4147-A177-3AD203B41FA5}">
                      <a16:colId xmlns="" xmlns:a16="http://schemas.microsoft.com/office/drawing/2014/main" val="3580199916"/>
                    </a:ext>
                  </a:extLst>
                </a:gridCol>
                <a:gridCol w="1088518">
                  <a:extLst>
                    <a:ext uri="{9D8B030D-6E8A-4147-A177-3AD203B41FA5}">
                      <a16:colId xmlns="" xmlns:a16="http://schemas.microsoft.com/office/drawing/2014/main" val="1257599378"/>
                    </a:ext>
                  </a:extLst>
                </a:gridCol>
                <a:gridCol w="1015949">
                  <a:extLst>
                    <a:ext uri="{9D8B030D-6E8A-4147-A177-3AD203B41FA5}">
                      <a16:colId xmlns="" xmlns:a16="http://schemas.microsoft.com/office/drawing/2014/main" val="3669824299"/>
                    </a:ext>
                  </a:extLst>
                </a:gridCol>
                <a:gridCol w="1015949">
                  <a:extLst>
                    <a:ext uri="{9D8B030D-6E8A-4147-A177-3AD203B41FA5}">
                      <a16:colId xmlns="" xmlns:a16="http://schemas.microsoft.com/office/drawing/2014/main" val="403914464"/>
                    </a:ext>
                  </a:extLst>
                </a:gridCol>
                <a:gridCol w="1015949">
                  <a:extLst>
                    <a:ext uri="{9D8B030D-6E8A-4147-A177-3AD203B41FA5}">
                      <a16:colId xmlns="" xmlns:a16="http://schemas.microsoft.com/office/drawing/2014/main" val="3579974134"/>
                    </a:ext>
                  </a:extLst>
                </a:gridCol>
              </a:tblGrid>
              <a:tr h="79611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№ п/п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8179" marR="8179" marT="81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Показатели муниципальных программ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8179" marR="8179" marT="8179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8179" marR="8179" marT="81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Факт отчетного года (2019)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8179" marR="8179" marT="81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План </a:t>
                      </a:r>
                      <a:br>
                        <a:rPr lang="ru-RU" sz="1000" u="none" strike="noStrike" dirty="0">
                          <a:effectLst/>
                        </a:rPr>
                      </a:br>
                      <a:r>
                        <a:rPr lang="ru-RU" sz="1000" u="none" strike="noStrike" dirty="0">
                          <a:effectLst/>
                        </a:rPr>
                        <a:t>текущего года                 (2020)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8179" marR="8179" marT="81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на очередной год                         (2021)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8179" marR="8179" marT="81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на первый год планового периода                     (2022)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8179" marR="8179" marT="81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на второй год планового периода                                  (2023)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8179" marR="8179" marT="8179" marB="0" anchor="ctr"/>
                </a:tc>
                <a:extLst>
                  <a:ext uri="{0D108BD9-81ED-4DB2-BD59-A6C34878D82A}">
                    <a16:rowId xmlns="" xmlns:a16="http://schemas.microsoft.com/office/drawing/2014/main" val="300296543"/>
                  </a:ext>
                </a:extLst>
              </a:tr>
              <a:tr h="262250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</a:rPr>
                        <a:t>Муниципальная программа "Спорт"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8179" marR="8179" marT="8179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810509199"/>
                  </a:ext>
                </a:extLst>
              </a:tr>
              <a:tr h="234152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Подпрограмма 1 "Развитие физической культуры и спорта"</a:t>
                      </a:r>
                      <a:endParaRPr lang="ru-RU" sz="1000" b="1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8179" marR="8179" marT="8179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786593993"/>
                  </a:ext>
                </a:extLst>
              </a:tr>
              <a:tr h="36527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8179" marR="8179" marT="817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Доля детей и молодежи (возраст 3-29 лет), систематически занимающихся физической культурой и спортом, в общей численности детей и молодежи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8179" marR="8179" marT="817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Процент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8179" marR="8179" marT="81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91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8179" marR="8179" marT="81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92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8179" marR="8179" marT="81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93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8179" marR="8179" marT="81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94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8179" marR="8179" marT="81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94,5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8179" marR="8179" marT="8179" marB="0" anchor="ctr"/>
                </a:tc>
                <a:extLst>
                  <a:ext uri="{0D108BD9-81ED-4DB2-BD59-A6C34878D82A}">
                    <a16:rowId xmlns="" xmlns:a16="http://schemas.microsoft.com/office/drawing/2014/main" val="2490266148"/>
                  </a:ext>
                </a:extLst>
              </a:tr>
              <a:tr h="48055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8179" marR="8179" marT="817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Доля жителей городского округа, выполнивших нормативы испытаний (тестов) Всероссийского комплекса «Готов к труду и обороне» (ГТО), в общей численности населения, принявшего участие в испытаниях (тестах)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8179" marR="8179" marT="817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Процент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8179" marR="8179" marT="81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30,3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8179" marR="8179" marT="81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30,6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8179" marR="8179" marT="81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30,9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8179" marR="8179" marT="81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31,2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8179" marR="8179" marT="81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31,3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8179" marR="8179" marT="8179" marB="0" anchor="ctr"/>
                </a:tc>
                <a:extLst>
                  <a:ext uri="{0D108BD9-81ED-4DB2-BD59-A6C34878D82A}">
                    <a16:rowId xmlns="" xmlns:a16="http://schemas.microsoft.com/office/drawing/2014/main" val="2393417231"/>
                  </a:ext>
                </a:extLst>
              </a:tr>
              <a:tr h="48703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8179" marR="8179" marT="817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Доля граждан среднего возраста (женщины: 30-54 года; мужчины: 30-59 лет), систематически занимающихся физической культурой и спортом, в общей численности граждан среднего возраста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8179" marR="8179" marT="817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Процент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8179" marR="8179" marT="81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8179" marR="8179" marT="81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25,5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8179" marR="8179" marT="81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28,5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8179" marR="8179" marT="81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33,5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8179" marR="8179" marT="81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38,5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8179" marR="8179" marT="8179" marB="0" anchor="ctr"/>
                </a:tc>
                <a:extLst>
                  <a:ext uri="{0D108BD9-81ED-4DB2-BD59-A6C34878D82A}">
                    <a16:rowId xmlns="" xmlns:a16="http://schemas.microsoft.com/office/drawing/2014/main" val="967774236"/>
                  </a:ext>
                </a:extLst>
              </a:tr>
              <a:tr h="32349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8179" marR="8179" marT="817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Доля жителей городского округа, занимающихся в спортивных организациях, в общей численности детей и молодежи в возрасте 6-15 лет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8179" marR="8179" marT="817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Процент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8179" marR="8179" marT="81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8179" marR="8179" marT="81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8179" marR="8179" marT="81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8179" marR="8179" marT="81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53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8179" marR="8179" marT="81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54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8179" marR="8179" marT="8179" marB="0" anchor="ctr"/>
                </a:tc>
                <a:extLst>
                  <a:ext uri="{0D108BD9-81ED-4DB2-BD59-A6C34878D82A}">
                    <a16:rowId xmlns="" xmlns:a16="http://schemas.microsoft.com/office/drawing/2014/main" val="627651485"/>
                  </a:ext>
                </a:extLst>
              </a:tr>
              <a:tr h="48703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8179" marR="8179" marT="817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Доля жителей городского округа, систематически занимающихся физической культурой и спортом, в общей численности населения городского округа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8179" marR="8179" marT="817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Процент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8179" marR="8179" marT="81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40,5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8179" marR="8179" marT="81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43,6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8179" marR="8179" marT="81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45,1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8179" marR="8179" marT="81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48,5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8179" marR="8179" marT="81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51,7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8179" marR="8179" marT="8179" marB="0" anchor="ctr"/>
                </a:tc>
                <a:extLst>
                  <a:ext uri="{0D108BD9-81ED-4DB2-BD59-A6C34878D82A}">
                    <a16:rowId xmlns="" xmlns:a16="http://schemas.microsoft.com/office/drawing/2014/main" val="2431797403"/>
                  </a:ext>
                </a:extLst>
              </a:tr>
              <a:tr h="63689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8179" marR="8179" marT="817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Доля лиц с ограниченными возможностями здоровья и инвалидов, систематически занимающихся физической культурой и спортом, в общей численности указанной категории населения, проживающих в городском округе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8179" marR="8179" marT="817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Процент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8179" marR="8179" marT="81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8179" marR="8179" marT="81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8179" marR="8179" marT="81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15,5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8179" marR="8179" marT="81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8179" marR="8179" marT="81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16,5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8179" marR="8179" marT="8179" marB="0" anchor="ctr"/>
                </a:tc>
                <a:extLst>
                  <a:ext uri="{0D108BD9-81ED-4DB2-BD59-A6C34878D82A}">
                    <a16:rowId xmlns="" xmlns:a16="http://schemas.microsoft.com/office/drawing/2014/main" val="377127470"/>
                  </a:ext>
                </a:extLst>
              </a:tr>
              <a:tr h="44020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8179" marR="8179" marT="817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Уровень обеспеченности граждан спортивными сооружениями исходя из единовременной пропускной способности объектов спорта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8179" marR="8179" marT="817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Процент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8179" marR="8179" marT="81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27,37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8179" marR="8179" marT="81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27,79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8179" marR="8179" marT="81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27,84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8179" marR="8179" marT="81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28,15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8179" marR="8179" marT="81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28,26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8179" marR="8179" marT="8179" marB="0" anchor="ctr"/>
                </a:tc>
                <a:extLst>
                  <a:ext uri="{0D108BD9-81ED-4DB2-BD59-A6C34878D82A}">
                    <a16:rowId xmlns="" xmlns:a16="http://schemas.microsoft.com/office/drawing/2014/main" val="507853158"/>
                  </a:ext>
                </a:extLst>
              </a:tr>
              <a:tr h="4776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8179" marR="8179" marT="817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Доля обучающихся и студентов, систематически занимающихся физической культурой и спортом, в общей численности обучающихся и студентов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8179" marR="8179" marT="817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Процент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8179" marR="8179" marT="81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81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8179" marR="8179" marT="81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85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8179" marR="8179" marT="81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86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8179" marR="8179" marT="81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87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8179" marR="8179" marT="81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88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8179" marR="8179" marT="8179" marB="0" anchor="ctr"/>
                </a:tc>
                <a:extLst>
                  <a:ext uri="{0D108BD9-81ED-4DB2-BD59-A6C34878D82A}">
                    <a16:rowId xmlns="" xmlns:a16="http://schemas.microsoft.com/office/drawing/2014/main" val="874902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313672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15000">
        <p15:prstTrans prst="peelOff"/>
      </p:transition>
    </mc:Choice>
    <mc:Fallback xmlns="">
      <p:transition spd="slow" advTm="15000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FD24E9E-2120-4F36-A714-5AB9D6C432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416" y="435030"/>
            <a:ext cx="11465168" cy="1037492"/>
          </a:xfrm>
        </p:spPr>
        <p:txBody>
          <a:bodyPr/>
          <a:lstStyle/>
          <a:p>
            <a:r>
              <a:rPr lang="ru-RU" sz="2800" dirty="0"/>
              <a:t>          Информация о расходах бюджета в разрезе муниципальных программ  с указанием планируемых целевых показателей </a:t>
            </a:r>
            <a:r>
              <a:rPr lang="ru-RU" sz="1200" dirty="0"/>
              <a:t>(продолжение)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="" xmlns:a16="http://schemas.microsoft.com/office/drawing/2014/main" id="{4A23213A-2B13-4C3C-A3E9-2A2CBCABD9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8BB047D-A6CD-43AB-96F0-683C726B586B}" type="slidenum">
              <a:rPr lang="ru-RU" noProof="0" smtClean="0"/>
              <a:pPr rtl="0"/>
              <a:t>53</a:t>
            </a:fld>
            <a:endParaRPr lang="ru-RU" noProof="0" dirty="0"/>
          </a:p>
        </p:txBody>
      </p:sp>
      <p:sp>
        <p:nvSpPr>
          <p:cNvPr id="6" name="Выноска: стрелка вниз 5">
            <a:extLst>
              <a:ext uri="{FF2B5EF4-FFF2-40B4-BE49-F238E27FC236}">
                <a16:creationId xmlns="" xmlns:a16="http://schemas.microsoft.com/office/drawing/2014/main" id="{774ACE7D-C3AB-4ADF-91F1-0202E7AF5C90}"/>
              </a:ext>
            </a:extLst>
          </p:cNvPr>
          <p:cNvSpPr/>
          <p:nvPr/>
        </p:nvSpPr>
        <p:spPr>
          <a:xfrm>
            <a:off x="4523814" y="6503860"/>
            <a:ext cx="2317894" cy="315068"/>
          </a:xfrm>
          <a:prstGeom prst="downArrowCallou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/>
              <a:t>Продолжение на следующем слайде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A86F7732-AADC-460A-9C5E-BB514339131B}"/>
              </a:ext>
            </a:extLst>
          </p:cNvPr>
          <p:cNvSpPr/>
          <p:nvPr/>
        </p:nvSpPr>
        <p:spPr>
          <a:xfrm>
            <a:off x="4563373" y="-8628"/>
            <a:ext cx="2318400" cy="19840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="" xmlns:a16="http://schemas.microsoft.com/office/drawing/2014/main" id="{90CC045C-9637-4169-AE31-86525B5085F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1726932"/>
              </p:ext>
            </p:extLst>
          </p:nvPr>
        </p:nvGraphicFramePr>
        <p:xfrm>
          <a:off x="154820" y="1572178"/>
          <a:ext cx="11563414" cy="4892839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371455">
                  <a:extLst>
                    <a:ext uri="{9D8B030D-6E8A-4147-A177-3AD203B41FA5}">
                      <a16:colId xmlns="" xmlns:a16="http://schemas.microsoft.com/office/drawing/2014/main" val="2443346658"/>
                    </a:ext>
                  </a:extLst>
                </a:gridCol>
                <a:gridCol w="4847499">
                  <a:extLst>
                    <a:ext uri="{9D8B030D-6E8A-4147-A177-3AD203B41FA5}">
                      <a16:colId xmlns="" xmlns:a16="http://schemas.microsoft.com/office/drawing/2014/main" val="1170462405"/>
                    </a:ext>
                  </a:extLst>
                </a:gridCol>
                <a:gridCol w="1054934">
                  <a:extLst>
                    <a:ext uri="{9D8B030D-6E8A-4147-A177-3AD203B41FA5}">
                      <a16:colId xmlns="" xmlns:a16="http://schemas.microsoft.com/office/drawing/2014/main" val="1457456188"/>
                    </a:ext>
                  </a:extLst>
                </a:gridCol>
                <a:gridCol w="1054934">
                  <a:extLst>
                    <a:ext uri="{9D8B030D-6E8A-4147-A177-3AD203B41FA5}">
                      <a16:colId xmlns="" xmlns:a16="http://schemas.microsoft.com/office/drawing/2014/main" val="4102515707"/>
                    </a:ext>
                  </a:extLst>
                </a:gridCol>
                <a:gridCol w="1114367">
                  <a:extLst>
                    <a:ext uri="{9D8B030D-6E8A-4147-A177-3AD203B41FA5}">
                      <a16:colId xmlns="" xmlns:a16="http://schemas.microsoft.com/office/drawing/2014/main" val="3886739519"/>
                    </a:ext>
                  </a:extLst>
                </a:gridCol>
                <a:gridCol w="1040075">
                  <a:extLst>
                    <a:ext uri="{9D8B030D-6E8A-4147-A177-3AD203B41FA5}">
                      <a16:colId xmlns="" xmlns:a16="http://schemas.microsoft.com/office/drawing/2014/main" val="3780136641"/>
                    </a:ext>
                  </a:extLst>
                </a:gridCol>
                <a:gridCol w="1040075">
                  <a:extLst>
                    <a:ext uri="{9D8B030D-6E8A-4147-A177-3AD203B41FA5}">
                      <a16:colId xmlns="" xmlns:a16="http://schemas.microsoft.com/office/drawing/2014/main" val="588760233"/>
                    </a:ext>
                  </a:extLst>
                </a:gridCol>
                <a:gridCol w="1040075">
                  <a:extLst>
                    <a:ext uri="{9D8B030D-6E8A-4147-A177-3AD203B41FA5}">
                      <a16:colId xmlns="" xmlns:a16="http://schemas.microsoft.com/office/drawing/2014/main" val="2007942112"/>
                    </a:ext>
                  </a:extLst>
                </a:gridCol>
              </a:tblGrid>
              <a:tr h="61448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№ п/п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85" marR="6485" marT="648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Показатели муниципальных программ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85" marR="6485" marT="648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85" marR="6485" marT="648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Факт отчетного года (2019)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85" marR="6485" marT="648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План </a:t>
                      </a:r>
                      <a:br>
                        <a:rPr lang="ru-RU" sz="900" u="none" strike="noStrike" dirty="0">
                          <a:effectLst/>
                        </a:rPr>
                      </a:br>
                      <a:r>
                        <a:rPr lang="ru-RU" sz="900" u="none" strike="noStrike" dirty="0">
                          <a:effectLst/>
                        </a:rPr>
                        <a:t>текущего года                 (2020)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85" marR="6485" marT="648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Прогноз на очередной год                         (2021)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85" marR="6485" marT="648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Прогноз на первый год планового периода                     (2022)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85" marR="6485" marT="648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Прогноз на второй год планового периода                                  (2023)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85" marR="6485" marT="6485" marB="0" anchor="ctr"/>
                </a:tc>
                <a:extLst>
                  <a:ext uri="{0D108BD9-81ED-4DB2-BD59-A6C34878D82A}">
                    <a16:rowId xmlns="" xmlns:a16="http://schemas.microsoft.com/office/drawing/2014/main" val="1903444841"/>
                  </a:ext>
                </a:extLst>
              </a:tr>
              <a:tr h="202418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</a:rPr>
                        <a:t>Муниципальная программа "Спорт"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85" marR="6485" marT="648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012406443"/>
                  </a:ext>
                </a:extLst>
              </a:tr>
              <a:tr h="36868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9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85" marR="6485" marT="648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</a:rPr>
                        <a:t>Доля населения городского округа, занятого в экономике, занимающегося физической культурой и спортом, в общей численности населения, занятого в экономике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85" marR="6485" marT="648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</a:rPr>
                        <a:t>Процент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85" marR="6485" marT="648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25,3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85" marR="6485" marT="648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28,9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85" marR="6485" marT="648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28,9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85" marR="6485" marT="648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29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85" marR="6485" marT="648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29,1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85" marR="6485" marT="6485" marB="0" anchor="ctr"/>
                </a:tc>
                <a:extLst>
                  <a:ext uri="{0D108BD9-81ED-4DB2-BD59-A6C34878D82A}">
                    <a16:rowId xmlns="" xmlns:a16="http://schemas.microsoft.com/office/drawing/2014/main" val="866574299"/>
                  </a:ext>
                </a:extLst>
              </a:tr>
              <a:tr h="33977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10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85" marR="6485" marT="648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</a:rPr>
                        <a:t>2020 Доступные спортивные площадки. Доля спортивных площадок, управляемых в соответствии со стандартом их использования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85" marR="6485" marT="648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</a:rPr>
                        <a:t>Процент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85" marR="6485" marT="648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78,21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85" marR="6485" marT="648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70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85" marR="6485" marT="648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100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85" marR="6485" marT="648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100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85" marR="6485" marT="648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100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85" marR="6485" marT="6485" marB="0" anchor="ctr"/>
                </a:tc>
                <a:extLst>
                  <a:ext uri="{0D108BD9-81ED-4DB2-BD59-A6C34878D82A}">
                    <a16:rowId xmlns="" xmlns:a16="http://schemas.microsoft.com/office/drawing/2014/main" val="1361492481"/>
                  </a:ext>
                </a:extLst>
              </a:tr>
              <a:tr h="36868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11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85" marR="6485" marT="648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</a:rPr>
                        <a:t>Макропоказатель - Эффективность использования существующих объектов спорта (отношение фактической посещаемости к нормативной пропускной способности)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85" marR="6485" marT="648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</a:rPr>
                        <a:t>Процент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85" marR="6485" marT="648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97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85" marR="6485" marT="648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99,6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85" marR="6485" marT="648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100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85" marR="6485" marT="648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100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85" marR="6485" marT="648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100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85" marR="6485" marT="6485" marB="0" anchor="ctr"/>
                </a:tc>
                <a:extLst>
                  <a:ext uri="{0D108BD9-81ED-4DB2-BD59-A6C34878D82A}">
                    <a16:rowId xmlns="" xmlns:a16="http://schemas.microsoft.com/office/drawing/2014/main" val="3032363240"/>
                  </a:ext>
                </a:extLst>
              </a:tr>
              <a:tr h="37591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12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85" marR="6485" marT="648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</a:rPr>
                        <a:t>Доля граждан старшего возраста (женщины: 55-79 лет; мужчины: 60-79 лет), систематически занимающихся физической культурой и спортом, в общей численности граждан старшего возраста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85" marR="6485" marT="648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</a:rPr>
                        <a:t>Процент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85" marR="6485" marT="648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16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85" marR="6485" marT="648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18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85" marR="6485" marT="648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20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85" marR="6485" marT="648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22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85" marR="6485" marT="648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24,5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85" marR="6485" marT="6485" marB="0" anchor="ctr"/>
                </a:tc>
                <a:extLst>
                  <a:ext uri="{0D108BD9-81ED-4DB2-BD59-A6C34878D82A}">
                    <a16:rowId xmlns="" xmlns:a16="http://schemas.microsoft.com/office/drawing/2014/main" val="4273230396"/>
                  </a:ext>
                </a:extLst>
              </a:tr>
              <a:tr h="36868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13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85" marR="6485" marT="648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</a:rPr>
                        <a:t>2020 Количество установленных (отремонтированных, модернизированных) плоскостных спортивных сооружений в муниципальных образованиях Московской области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85" marR="6485" marT="648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</a:rPr>
                        <a:t>единиц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85" marR="6485" marT="648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85" marR="6485" marT="648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85" marR="6485" marT="648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85" marR="6485" marT="648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0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85" marR="6485" marT="648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0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85" marR="6485" marT="6485" marB="0" anchor="ctr"/>
                </a:tc>
                <a:extLst>
                  <a:ext uri="{0D108BD9-81ED-4DB2-BD59-A6C34878D82A}">
                    <a16:rowId xmlns="" xmlns:a16="http://schemas.microsoft.com/office/drawing/2014/main" val="2939464391"/>
                  </a:ext>
                </a:extLst>
              </a:tr>
              <a:tr h="24579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14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85" marR="6485" marT="648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</a:rPr>
                        <a:t>Количество проведенных массовых, официальных физкультурных и спортивных мероприятий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85" marR="6485" marT="648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</a:rPr>
                        <a:t>единиц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85" marR="6485" marT="648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49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85" marR="6485" marT="648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56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85" marR="6485" marT="648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58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85" marR="6485" marT="648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61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85" marR="6485" marT="648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65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85" marR="6485" marT="6485" marB="0" anchor="ctr"/>
                </a:tc>
                <a:extLst>
                  <a:ext uri="{0D108BD9-81ED-4DB2-BD59-A6C34878D82A}">
                    <a16:rowId xmlns="" xmlns:a16="http://schemas.microsoft.com/office/drawing/2014/main" val="3409887991"/>
                  </a:ext>
                </a:extLst>
              </a:tr>
              <a:tr h="61448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15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85" marR="6485" marT="648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</a:rPr>
                        <a:t>Доля обучающихся и студентов городского округа, выполнивших нормативы Всероссийского физкультурно-спортивного комплекса «Готов к труду и обороне» (ГТО), в общей численности обучающихся и студентов, принявших участие в сдаче нормативов Всероссийского физкультурно-спортивного комплекса «Готов к труду и обороне» (ГТО)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85" marR="6485" marT="648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</a:rPr>
                        <a:t>Процент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85" marR="6485" marT="648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50,3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85" marR="6485" marT="648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50,6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85" marR="6485" marT="648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50,9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85" marR="6485" marT="648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51,2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85" marR="6485" marT="648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51,3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85" marR="6485" marT="6485" marB="0" anchor="ctr"/>
                </a:tc>
                <a:extLst>
                  <a:ext uri="{0D108BD9-81ED-4DB2-BD59-A6C34878D82A}">
                    <a16:rowId xmlns="" xmlns:a16="http://schemas.microsoft.com/office/drawing/2014/main" val="239795644"/>
                  </a:ext>
                </a:extLst>
              </a:tr>
              <a:tr h="61448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16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85" marR="6485" marT="648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</a:rPr>
                        <a:t>2020 Количество муниципальных районов (образований), где для центров тестирования Всероссийского физкультурно-спортивного комплекса «Готов к труду и обороне» (ГТО) созданы малые спортивные площадки (в рамках оснащения объектов спортивной инфраструктуры спортивно-технологическим оборудованием)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85" marR="6485" marT="648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</a:rPr>
                        <a:t>единиц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85" marR="6485" marT="648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85" marR="6485" marT="648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0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85" marR="6485" marT="648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0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85" marR="6485" marT="648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0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85" marR="6485" marT="648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0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85" marR="6485" marT="6485" marB="0" anchor="ctr"/>
                </a:tc>
                <a:extLst>
                  <a:ext uri="{0D108BD9-81ED-4DB2-BD59-A6C34878D82A}">
                    <a16:rowId xmlns="" xmlns:a16="http://schemas.microsoft.com/office/drawing/2014/main" val="3617527633"/>
                  </a:ext>
                </a:extLst>
              </a:tr>
              <a:tr h="73737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17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85" marR="6485" marT="648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</a:rPr>
                        <a:t>Количество объектов физической культуры и спорта, на которых произведена модернизация материально-технической базы путем проведения капитального ремонта, технического переоснащения оборудованием, работ по технологическому присоединению к электрическим сетям на объектах, находящихся в собственности муниципальных образований Московской области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85" marR="6485" marT="648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</a:rPr>
                        <a:t>Единица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85" marR="6485" marT="648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85" marR="6485" marT="648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85" marR="6485" marT="648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0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85" marR="6485" marT="648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0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85" marR="6485" marT="648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0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85" marR="6485" marT="6485" marB="0" anchor="ctr"/>
                </a:tc>
                <a:extLst>
                  <a:ext uri="{0D108BD9-81ED-4DB2-BD59-A6C34878D82A}">
                    <a16:rowId xmlns="" xmlns:a16="http://schemas.microsoft.com/office/drawing/2014/main" val="18538928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647980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15000">
        <p15:prstTrans prst="peelOff"/>
      </p:transition>
    </mc:Choice>
    <mc:Fallback xmlns="">
      <p:transition spd="slow" advTm="15000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FD24E9E-2120-4F36-A714-5AB9D6C432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416" y="435030"/>
            <a:ext cx="11465168" cy="1037492"/>
          </a:xfrm>
        </p:spPr>
        <p:txBody>
          <a:bodyPr/>
          <a:lstStyle/>
          <a:p>
            <a:r>
              <a:rPr lang="ru-RU" sz="2800" dirty="0"/>
              <a:t>          Информация о расходах бюджета в разрезе муниципальных программ  с указанием планируемых целевых показателей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="" xmlns:a16="http://schemas.microsoft.com/office/drawing/2014/main" id="{4A23213A-2B13-4C3C-A3E9-2A2CBCABD9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8BB047D-A6CD-43AB-96F0-683C726B586B}" type="slidenum">
              <a:rPr lang="ru-RU" noProof="0" smtClean="0"/>
              <a:pPr rtl="0"/>
              <a:t>54</a:t>
            </a:fld>
            <a:endParaRPr lang="ru-RU" noProof="0" dirty="0"/>
          </a:p>
        </p:txBody>
      </p: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A86F7732-AADC-460A-9C5E-BB514339131B}"/>
              </a:ext>
            </a:extLst>
          </p:cNvPr>
          <p:cNvSpPr/>
          <p:nvPr/>
        </p:nvSpPr>
        <p:spPr>
          <a:xfrm>
            <a:off x="4563373" y="-8628"/>
            <a:ext cx="2318400" cy="19840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="" xmlns:a16="http://schemas.microsoft.com/office/drawing/2014/main" id="{9FB9D08F-AA66-4731-B1E0-2AF215D5AA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4935858"/>
              </p:ext>
            </p:extLst>
          </p:nvPr>
        </p:nvGraphicFramePr>
        <p:xfrm>
          <a:off x="363415" y="1560858"/>
          <a:ext cx="11305123" cy="4333047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363159">
                  <a:extLst>
                    <a:ext uri="{9D8B030D-6E8A-4147-A177-3AD203B41FA5}">
                      <a16:colId xmlns="" xmlns:a16="http://schemas.microsoft.com/office/drawing/2014/main" val="288306699"/>
                    </a:ext>
                  </a:extLst>
                </a:gridCol>
                <a:gridCol w="4739219">
                  <a:extLst>
                    <a:ext uri="{9D8B030D-6E8A-4147-A177-3AD203B41FA5}">
                      <a16:colId xmlns="" xmlns:a16="http://schemas.microsoft.com/office/drawing/2014/main" val="1108633542"/>
                    </a:ext>
                  </a:extLst>
                </a:gridCol>
                <a:gridCol w="1031370">
                  <a:extLst>
                    <a:ext uri="{9D8B030D-6E8A-4147-A177-3AD203B41FA5}">
                      <a16:colId xmlns="" xmlns:a16="http://schemas.microsoft.com/office/drawing/2014/main" val="483428108"/>
                    </a:ext>
                  </a:extLst>
                </a:gridCol>
                <a:gridCol w="1031370">
                  <a:extLst>
                    <a:ext uri="{9D8B030D-6E8A-4147-A177-3AD203B41FA5}">
                      <a16:colId xmlns="" xmlns:a16="http://schemas.microsoft.com/office/drawing/2014/main" val="4146244435"/>
                    </a:ext>
                  </a:extLst>
                </a:gridCol>
                <a:gridCol w="1089476">
                  <a:extLst>
                    <a:ext uri="{9D8B030D-6E8A-4147-A177-3AD203B41FA5}">
                      <a16:colId xmlns="" xmlns:a16="http://schemas.microsoft.com/office/drawing/2014/main" val="3074774072"/>
                    </a:ext>
                  </a:extLst>
                </a:gridCol>
                <a:gridCol w="1016843">
                  <a:extLst>
                    <a:ext uri="{9D8B030D-6E8A-4147-A177-3AD203B41FA5}">
                      <a16:colId xmlns="" xmlns:a16="http://schemas.microsoft.com/office/drawing/2014/main" val="1710012097"/>
                    </a:ext>
                  </a:extLst>
                </a:gridCol>
                <a:gridCol w="1016843">
                  <a:extLst>
                    <a:ext uri="{9D8B030D-6E8A-4147-A177-3AD203B41FA5}">
                      <a16:colId xmlns="" xmlns:a16="http://schemas.microsoft.com/office/drawing/2014/main" val="4238815264"/>
                    </a:ext>
                  </a:extLst>
                </a:gridCol>
                <a:gridCol w="1016843">
                  <a:extLst>
                    <a:ext uri="{9D8B030D-6E8A-4147-A177-3AD203B41FA5}">
                      <a16:colId xmlns="" xmlns:a16="http://schemas.microsoft.com/office/drawing/2014/main" val="2585281906"/>
                    </a:ext>
                  </a:extLst>
                </a:gridCol>
              </a:tblGrid>
              <a:tr h="131538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№ п/п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Показатели муниципальных программ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Факт отчетного года (2019)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План </a:t>
                      </a:r>
                      <a:br>
                        <a:rPr lang="ru-RU" sz="1000" u="none" strike="noStrike" dirty="0">
                          <a:effectLst/>
                        </a:rPr>
                      </a:br>
                      <a:r>
                        <a:rPr lang="ru-RU" sz="1000" u="none" strike="noStrike" dirty="0">
                          <a:effectLst/>
                        </a:rPr>
                        <a:t>текущего года                 (2020)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на очередной год                         (2021)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на первый год планового периода                     (2022)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на второй год планового периода                                  (2023)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3008914634"/>
                  </a:ext>
                </a:extLst>
              </a:tr>
              <a:tr h="433305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</a:rPr>
                        <a:t>Муниципальная программа "Спорт"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108781089"/>
                  </a:ext>
                </a:extLst>
              </a:tr>
              <a:tr h="433305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Подпрограмма 3 "Подготовка спортивного резерва"</a:t>
                      </a:r>
                      <a:endParaRPr lang="ru-RU" sz="10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606731687"/>
                  </a:ext>
                </a:extLst>
              </a:tr>
              <a:tr h="105231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Макропоказатель - Доля занимающихся по программам спортивной подготовки в организациях ведомственной принадлежности физической культуры и спорта в общем количестве занимающихся в организациях ведомственной принадлежности физической культуры и спорта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Процент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84,4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87,5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90,6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93,7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96,8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668304670"/>
                  </a:ext>
                </a:extLst>
              </a:tr>
              <a:tr h="109873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>
                          <a:effectLst/>
                        </a:rPr>
                        <a:t>Доля организаций, оказывающих услуги по спортивной подготовке в соответствии с федеральными стандартами спортивной подготовки, в общем количестве организаций в сфере физической культуры и спорта, в том числе для лиц с ограниченными возможностями здоровья и инвалидов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Процент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2097532910"/>
                  </a:ext>
                </a:extLst>
              </a:tr>
            </a:tbl>
          </a:graphicData>
        </a:graphic>
      </p:graphicFrame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1D473622-909C-42CE-A80F-2E6B16DFA774}"/>
              </a:ext>
            </a:extLst>
          </p:cNvPr>
          <p:cNvSpPr/>
          <p:nvPr/>
        </p:nvSpPr>
        <p:spPr>
          <a:xfrm>
            <a:off x="2592789" y="1103190"/>
            <a:ext cx="16790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(продолжение)</a:t>
            </a:r>
          </a:p>
        </p:txBody>
      </p:sp>
    </p:spTree>
    <p:extLst>
      <p:ext uri="{BB962C8B-B14F-4D97-AF65-F5344CB8AC3E}">
        <p14:creationId xmlns:p14="http://schemas.microsoft.com/office/powerpoint/2010/main" val="20615028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15000">
        <p15:prstTrans prst="peelOff"/>
      </p:transition>
    </mc:Choice>
    <mc:Fallback xmlns="">
      <p:transition spd="slow" advTm="15000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FD24E9E-2120-4F36-A714-5AB9D6C432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416" y="435030"/>
            <a:ext cx="11465168" cy="1037492"/>
          </a:xfrm>
        </p:spPr>
        <p:txBody>
          <a:bodyPr/>
          <a:lstStyle/>
          <a:p>
            <a:r>
              <a:rPr lang="ru-RU" sz="2800" dirty="0"/>
              <a:t>          Информация о расходах бюджета в разрезе муниципальных программ  с указанием планируемых целевых показателей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="" xmlns:a16="http://schemas.microsoft.com/office/drawing/2014/main" id="{4A23213A-2B13-4C3C-A3E9-2A2CBCABD9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8BB047D-A6CD-43AB-96F0-683C726B586B}" type="slidenum">
              <a:rPr lang="ru-RU" noProof="0" smtClean="0"/>
              <a:pPr rtl="0"/>
              <a:t>55</a:t>
            </a:fld>
            <a:endParaRPr lang="ru-RU" noProof="0" dirty="0"/>
          </a:p>
        </p:txBody>
      </p:sp>
      <p:sp>
        <p:nvSpPr>
          <p:cNvPr id="6" name="Выноска: стрелка вниз 5">
            <a:extLst>
              <a:ext uri="{FF2B5EF4-FFF2-40B4-BE49-F238E27FC236}">
                <a16:creationId xmlns="" xmlns:a16="http://schemas.microsoft.com/office/drawing/2014/main" id="{C2ED72EA-2ACF-4014-9CBB-2538894480E6}"/>
              </a:ext>
            </a:extLst>
          </p:cNvPr>
          <p:cNvSpPr/>
          <p:nvPr/>
        </p:nvSpPr>
        <p:spPr>
          <a:xfrm>
            <a:off x="4523814" y="6503860"/>
            <a:ext cx="2317894" cy="315068"/>
          </a:xfrm>
          <a:prstGeom prst="downArrowCallou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/>
              <a:t>Продолжение на следующем слайде</a:t>
            </a:r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="" xmlns:a16="http://schemas.microsoft.com/office/drawing/2014/main" id="{17466FD5-FAA2-4EFE-B63B-7A9362963C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0634342"/>
              </p:ext>
            </p:extLst>
          </p:nvPr>
        </p:nvGraphicFramePr>
        <p:xfrm>
          <a:off x="201130" y="1571004"/>
          <a:ext cx="11465169" cy="4851967"/>
        </p:xfrm>
        <a:graphic>
          <a:graphicData uri="http://schemas.openxmlformats.org/drawingml/2006/table">
            <a:tbl>
              <a:tblPr firstRow="1" bandRow="1">
                <a:tableStyleId>{1FECB4D8-DB02-4DC6-A0A2-4F2EBAE1DC90}</a:tableStyleId>
              </a:tblPr>
              <a:tblGrid>
                <a:gridCol w="368300">
                  <a:extLst>
                    <a:ext uri="{9D8B030D-6E8A-4147-A177-3AD203B41FA5}">
                      <a16:colId xmlns="" xmlns:a16="http://schemas.microsoft.com/office/drawing/2014/main" val="3120754858"/>
                    </a:ext>
                  </a:extLst>
                </a:gridCol>
                <a:gridCol w="4806313">
                  <a:extLst>
                    <a:ext uri="{9D8B030D-6E8A-4147-A177-3AD203B41FA5}">
                      <a16:colId xmlns="" xmlns:a16="http://schemas.microsoft.com/office/drawing/2014/main" val="1425496579"/>
                    </a:ext>
                  </a:extLst>
                </a:gridCol>
                <a:gridCol w="1045970">
                  <a:extLst>
                    <a:ext uri="{9D8B030D-6E8A-4147-A177-3AD203B41FA5}">
                      <a16:colId xmlns="" xmlns:a16="http://schemas.microsoft.com/office/drawing/2014/main" val="3870947496"/>
                    </a:ext>
                  </a:extLst>
                </a:gridCol>
                <a:gridCol w="1045970">
                  <a:extLst>
                    <a:ext uri="{9D8B030D-6E8A-4147-A177-3AD203B41FA5}">
                      <a16:colId xmlns="" xmlns:a16="http://schemas.microsoft.com/office/drawing/2014/main" val="2544496793"/>
                    </a:ext>
                  </a:extLst>
                </a:gridCol>
                <a:gridCol w="1104899">
                  <a:extLst>
                    <a:ext uri="{9D8B030D-6E8A-4147-A177-3AD203B41FA5}">
                      <a16:colId xmlns="" xmlns:a16="http://schemas.microsoft.com/office/drawing/2014/main" val="1675447894"/>
                    </a:ext>
                  </a:extLst>
                </a:gridCol>
                <a:gridCol w="1031239">
                  <a:extLst>
                    <a:ext uri="{9D8B030D-6E8A-4147-A177-3AD203B41FA5}">
                      <a16:colId xmlns="" xmlns:a16="http://schemas.microsoft.com/office/drawing/2014/main" val="1131266666"/>
                    </a:ext>
                  </a:extLst>
                </a:gridCol>
                <a:gridCol w="1031239">
                  <a:extLst>
                    <a:ext uri="{9D8B030D-6E8A-4147-A177-3AD203B41FA5}">
                      <a16:colId xmlns="" xmlns:a16="http://schemas.microsoft.com/office/drawing/2014/main" val="2575796757"/>
                    </a:ext>
                  </a:extLst>
                </a:gridCol>
                <a:gridCol w="1031239">
                  <a:extLst>
                    <a:ext uri="{9D8B030D-6E8A-4147-A177-3AD203B41FA5}">
                      <a16:colId xmlns="" xmlns:a16="http://schemas.microsoft.com/office/drawing/2014/main" val="2278108576"/>
                    </a:ext>
                  </a:extLst>
                </a:gridCol>
              </a:tblGrid>
              <a:tr h="85889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№ п/п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065" marR="9065" marT="90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Показатели муниципальных программ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065" marR="9065" marT="906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065" marR="9065" marT="90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Факт отчетного года (2019)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065" marR="9065" marT="90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План </a:t>
                      </a:r>
                      <a:br>
                        <a:rPr lang="ru-RU" sz="1000" u="none" strike="noStrike" dirty="0">
                          <a:effectLst/>
                        </a:rPr>
                      </a:br>
                      <a:r>
                        <a:rPr lang="ru-RU" sz="1000" u="none" strike="noStrike" dirty="0">
                          <a:effectLst/>
                        </a:rPr>
                        <a:t>текущего года                 (2020)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065" marR="9065" marT="90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на очередной год                         (2021)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065" marR="9065" marT="90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на первый год планового периода                     (2022)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065" marR="9065" marT="90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на второй год планового периода                                  (2023)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065" marR="9065" marT="9065" marB="0" anchor="ctr"/>
                </a:tc>
                <a:extLst>
                  <a:ext uri="{0D108BD9-81ED-4DB2-BD59-A6C34878D82A}">
                    <a16:rowId xmlns="" xmlns:a16="http://schemas.microsoft.com/office/drawing/2014/main" val="2109612778"/>
                  </a:ext>
                </a:extLst>
              </a:tr>
              <a:tr h="282742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</a:rPr>
                        <a:t>Муниципальная программа "Развитие сельского хозяйства"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065" marR="9065" marT="906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584488395"/>
                  </a:ext>
                </a:extLst>
              </a:tr>
              <a:tr h="242351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Подпрограмма 1 "Развитие отраслей сельского хозяйства и перерабатывающей промышленности"</a:t>
                      </a:r>
                      <a:endParaRPr lang="ru-RU" sz="10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065" marR="9065" marT="906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793980132"/>
                  </a:ext>
                </a:extLst>
              </a:tr>
              <a:tr h="39381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065" marR="9065" marT="906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Индекс производства продукции сельского хозяйства в хозяйствах всех категорий (в сопоставимых ценах) к предыдущему году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065" marR="9065" marT="906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Процент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065" marR="9065" marT="90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102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065" marR="9065" marT="90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105,8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065" marR="9065" marT="90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106,5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065" marR="9065" marT="90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107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065" marR="9065" marT="90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107,5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065" marR="9065" marT="9065" marB="0" anchor="ctr"/>
                </a:tc>
                <a:extLst>
                  <a:ext uri="{0D108BD9-81ED-4DB2-BD59-A6C34878D82A}">
                    <a16:rowId xmlns="" xmlns:a16="http://schemas.microsoft.com/office/drawing/2014/main" val="1987834277"/>
                  </a:ext>
                </a:extLst>
              </a:tr>
              <a:tr h="34333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065" marR="9065" marT="906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Производство скота и птицы на убой в хозяйствах всех категорий (в живом весе)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065" marR="9065" marT="906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Тысяча тонн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065" marR="9065" marT="90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0,321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065" marR="9065" marT="90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065" marR="9065" marT="90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0,905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065" marR="9065" marT="90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0,907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065" marR="9065" marT="90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0,91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065" marR="9065" marT="9065" marB="0" anchor="ctr"/>
                </a:tc>
                <a:extLst>
                  <a:ext uri="{0D108BD9-81ED-4DB2-BD59-A6C34878D82A}">
                    <a16:rowId xmlns="" xmlns:a16="http://schemas.microsoft.com/office/drawing/2014/main" val="526878655"/>
                  </a:ext>
                </a:extLst>
              </a:tr>
              <a:tr h="21205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065" marR="9065" marT="906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Производство молока в хозяйствах всех категорий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065" marR="9065" marT="906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Тысяча тонн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065" marR="9065" marT="90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3,998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065" marR="9065" marT="90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065" marR="9065" marT="90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4,803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065" marR="9065" marT="90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4,829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065" marR="9065" marT="90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4,855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065" marR="9065" marT="9065" marB="0" anchor="ctr"/>
                </a:tc>
                <a:extLst>
                  <a:ext uri="{0D108BD9-81ED-4DB2-BD59-A6C34878D82A}">
                    <a16:rowId xmlns="" xmlns:a16="http://schemas.microsoft.com/office/drawing/2014/main" val="3848000907"/>
                  </a:ext>
                </a:extLst>
              </a:tr>
              <a:tr h="68665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065" marR="9065" marT="906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Объем инвестиций, привлеченных в текущем году по реализуемым инвестиционным проектам АПК, находящимся в единой автоматизированной системе мониторинга инвестиционных проектов Министерства инвестиций и инноваций МО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065" marR="9065" marT="906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Миллион рублей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065" marR="9065" marT="90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160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065" marR="9065" marT="90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165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065" marR="9065" marT="90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167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065" marR="9065" marT="90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170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065" marR="9065" marT="90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172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065" marR="9065" marT="9065" marB="0" anchor="ctr"/>
                </a:tc>
                <a:extLst>
                  <a:ext uri="{0D108BD9-81ED-4DB2-BD59-A6C34878D82A}">
                    <a16:rowId xmlns="" xmlns:a16="http://schemas.microsoft.com/office/drawing/2014/main" val="1095096609"/>
                  </a:ext>
                </a:extLst>
              </a:tr>
              <a:tr h="34333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065" marR="9065" marT="906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Ввод мощностей животноводческих комплексов молочного направления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065" marR="9065" marT="906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скотомест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065" marR="9065" marT="90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156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065" marR="9065" marT="90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150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065" marR="9065" marT="90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065" marR="9065" marT="90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065" marR="9065" marT="90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065" marR="9065" marT="9065" marB="0" anchor="ctr"/>
                </a:tc>
                <a:extLst>
                  <a:ext uri="{0D108BD9-81ED-4DB2-BD59-A6C34878D82A}">
                    <a16:rowId xmlns="" xmlns:a16="http://schemas.microsoft.com/office/drawing/2014/main" val="3620951688"/>
                  </a:ext>
                </a:extLst>
              </a:tr>
              <a:tr h="252448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Подпрограмма 2 "Развитие мелиорации земель сельскохозяйственного назначения"</a:t>
                      </a:r>
                      <a:endParaRPr lang="ru-RU" sz="1000" b="1" i="1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065" marR="9065" marT="906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119450947"/>
                  </a:ext>
                </a:extLst>
              </a:tr>
              <a:tr h="51499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065" marR="9065" marT="906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Вовлечение в оборот выбывших сельскохозяйственных угодий за счет проведения культур технических работ сельскохозяйственными товаропроизводителями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065" marR="9065" marT="906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Тысяча гектаров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065" marR="9065" marT="90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0,833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065" marR="9065" marT="90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0,83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065" marR="9065" marT="90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0,159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065" marR="9065" marT="90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0,509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065" marR="9065" marT="90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0,306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065" marR="9065" marT="9065" marB="0" anchor="ctr"/>
                </a:tc>
                <a:extLst>
                  <a:ext uri="{0D108BD9-81ED-4DB2-BD59-A6C34878D82A}">
                    <a16:rowId xmlns="" xmlns:a16="http://schemas.microsoft.com/office/drawing/2014/main" val="1760754283"/>
                  </a:ext>
                </a:extLst>
              </a:tr>
              <a:tr h="51937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065" marR="9065" marT="906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Площадь земельных участков, находящихся в муниципальной собственности и государственная собственность на которые не разграничена, предоставленных сельхозтоваропроизводителям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065" marR="9065" marT="906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Гектар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065" marR="9065" marT="90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573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065" marR="9065" marT="90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065" marR="9065" marT="90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065" marR="9065" marT="90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065" marR="9065" marT="90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065" marR="9065" marT="9065" marB="0" anchor="ctr"/>
                </a:tc>
                <a:extLst>
                  <a:ext uri="{0D108BD9-81ED-4DB2-BD59-A6C34878D82A}">
                    <a16:rowId xmlns="" xmlns:a16="http://schemas.microsoft.com/office/drawing/2014/main" val="1869901011"/>
                  </a:ext>
                </a:extLst>
              </a:tr>
              <a:tr h="20195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065" marR="9065" marT="906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Площадь земель, обработанных от борщевика Сосновского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065" marR="9065" marT="906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Гектар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065" marR="9065" marT="90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6,9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065" marR="9065" marT="90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10,1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065" marR="9065" marT="90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065" marR="9065" marT="90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065" marR="9065" marT="90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065" marR="9065" marT="9065" marB="0" anchor="ctr"/>
                </a:tc>
                <a:extLst>
                  <a:ext uri="{0D108BD9-81ED-4DB2-BD59-A6C34878D82A}">
                    <a16:rowId xmlns="" xmlns:a16="http://schemas.microsoft.com/office/drawing/2014/main" val="6231541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858368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15000">
        <p15:prstTrans prst="peelOff"/>
      </p:transition>
    </mc:Choice>
    <mc:Fallback xmlns="">
      <p:transition spd="slow" advTm="15000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FD24E9E-2120-4F36-A714-5AB9D6C432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416" y="435030"/>
            <a:ext cx="11465168" cy="1037492"/>
          </a:xfrm>
        </p:spPr>
        <p:txBody>
          <a:bodyPr/>
          <a:lstStyle/>
          <a:p>
            <a:r>
              <a:rPr lang="ru-RU" sz="2800" dirty="0"/>
              <a:t>          Информация о расходах бюджета в разрезе муниципальных программ  с указанием планируемых целевых показателей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="" xmlns:a16="http://schemas.microsoft.com/office/drawing/2014/main" id="{4A23213A-2B13-4C3C-A3E9-2A2CBCABD9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8BB047D-A6CD-43AB-96F0-683C726B586B}" type="slidenum">
              <a:rPr lang="ru-RU" noProof="0" smtClean="0"/>
              <a:pPr rtl="0"/>
              <a:t>56</a:t>
            </a:fld>
            <a:endParaRPr lang="ru-RU" noProof="0" dirty="0"/>
          </a:p>
        </p:txBody>
      </p: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A86F7732-AADC-460A-9C5E-BB514339131B}"/>
              </a:ext>
            </a:extLst>
          </p:cNvPr>
          <p:cNvSpPr/>
          <p:nvPr/>
        </p:nvSpPr>
        <p:spPr>
          <a:xfrm>
            <a:off x="4563373" y="-8628"/>
            <a:ext cx="2318400" cy="19840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F76DC068-1529-475C-9E1B-B8784AC0AE76}"/>
              </a:ext>
            </a:extLst>
          </p:cNvPr>
          <p:cNvSpPr/>
          <p:nvPr/>
        </p:nvSpPr>
        <p:spPr>
          <a:xfrm>
            <a:off x="2662361" y="1027908"/>
            <a:ext cx="16790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(продолжение)</a:t>
            </a: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="" xmlns:a16="http://schemas.microsoft.com/office/drawing/2014/main" id="{DBA0E926-EE2C-4B38-BDF5-B1BA08AC7F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3878152"/>
              </p:ext>
            </p:extLst>
          </p:nvPr>
        </p:nvGraphicFramePr>
        <p:xfrm>
          <a:off x="112090" y="1717771"/>
          <a:ext cx="11716491" cy="4745434"/>
        </p:xfrm>
        <a:graphic>
          <a:graphicData uri="http://schemas.openxmlformats.org/drawingml/2006/table">
            <a:tbl>
              <a:tblPr firstRow="1" bandRow="1">
                <a:tableStyleId>{1FECB4D8-DB02-4DC6-A0A2-4F2EBAE1DC90}</a:tableStyleId>
              </a:tblPr>
              <a:tblGrid>
                <a:gridCol w="376373">
                  <a:extLst>
                    <a:ext uri="{9D8B030D-6E8A-4147-A177-3AD203B41FA5}">
                      <a16:colId xmlns="" xmlns:a16="http://schemas.microsoft.com/office/drawing/2014/main" val="3159194542"/>
                    </a:ext>
                  </a:extLst>
                </a:gridCol>
                <a:gridCol w="4911669">
                  <a:extLst>
                    <a:ext uri="{9D8B030D-6E8A-4147-A177-3AD203B41FA5}">
                      <a16:colId xmlns="" xmlns:a16="http://schemas.microsoft.com/office/drawing/2014/main" val="1773357256"/>
                    </a:ext>
                  </a:extLst>
                </a:gridCol>
                <a:gridCol w="1068899">
                  <a:extLst>
                    <a:ext uri="{9D8B030D-6E8A-4147-A177-3AD203B41FA5}">
                      <a16:colId xmlns="" xmlns:a16="http://schemas.microsoft.com/office/drawing/2014/main" val="4293900958"/>
                    </a:ext>
                  </a:extLst>
                </a:gridCol>
                <a:gridCol w="1068899">
                  <a:extLst>
                    <a:ext uri="{9D8B030D-6E8A-4147-A177-3AD203B41FA5}">
                      <a16:colId xmlns="" xmlns:a16="http://schemas.microsoft.com/office/drawing/2014/main" val="184425311"/>
                    </a:ext>
                  </a:extLst>
                </a:gridCol>
                <a:gridCol w="1129119">
                  <a:extLst>
                    <a:ext uri="{9D8B030D-6E8A-4147-A177-3AD203B41FA5}">
                      <a16:colId xmlns="" xmlns:a16="http://schemas.microsoft.com/office/drawing/2014/main" val="894822290"/>
                    </a:ext>
                  </a:extLst>
                </a:gridCol>
                <a:gridCol w="1053844">
                  <a:extLst>
                    <a:ext uri="{9D8B030D-6E8A-4147-A177-3AD203B41FA5}">
                      <a16:colId xmlns="" xmlns:a16="http://schemas.microsoft.com/office/drawing/2014/main" val="2877743844"/>
                    </a:ext>
                  </a:extLst>
                </a:gridCol>
                <a:gridCol w="1053844">
                  <a:extLst>
                    <a:ext uri="{9D8B030D-6E8A-4147-A177-3AD203B41FA5}">
                      <a16:colId xmlns="" xmlns:a16="http://schemas.microsoft.com/office/drawing/2014/main" val="1010631092"/>
                    </a:ext>
                  </a:extLst>
                </a:gridCol>
                <a:gridCol w="1053844">
                  <a:extLst>
                    <a:ext uri="{9D8B030D-6E8A-4147-A177-3AD203B41FA5}">
                      <a16:colId xmlns="" xmlns:a16="http://schemas.microsoft.com/office/drawing/2014/main" val="3793270281"/>
                    </a:ext>
                  </a:extLst>
                </a:gridCol>
              </a:tblGrid>
              <a:tr h="90847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№ п/п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Показатели муниципальных программ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Факт отчетного года (2019)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План </a:t>
                      </a:r>
                      <a:br>
                        <a:rPr lang="ru-RU" sz="1000" u="none" strike="noStrike" dirty="0">
                          <a:effectLst/>
                        </a:rPr>
                      </a:br>
                      <a:r>
                        <a:rPr lang="ru-RU" sz="1000" u="none" strike="noStrike" dirty="0">
                          <a:effectLst/>
                        </a:rPr>
                        <a:t>текущего года                 (2020)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на очередной год                         (2021)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на первый год планового периода                     (2022)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на второй год планового периода                                  (2023)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4139139603"/>
                  </a:ext>
                </a:extLst>
              </a:tr>
              <a:tr h="299262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</a:rPr>
                        <a:t>Муниципальная программа "Развитие сельского хозяйства"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062452634"/>
                  </a:ext>
                </a:extLst>
              </a:tr>
              <a:tr h="267198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Подпрограмма 3 "Комплексное развитие сельских территорий"</a:t>
                      </a:r>
                      <a:endParaRPr lang="ru-RU" sz="1000" b="1" i="1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522695562"/>
                  </a:ext>
                </a:extLst>
              </a:tr>
              <a:tr h="36338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Объем ввода (приобретения) жилья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Квадратный метр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2423453988"/>
                  </a:ext>
                </a:extLst>
              </a:tr>
              <a:tr h="25651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Ввод в действие распределительных газовых сетей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Километр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2,4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384735018"/>
                  </a:ext>
                </a:extLst>
              </a:tr>
              <a:tr h="38476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Количество реализованных проектов по благоустройству сельских территорий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единиц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4208711960"/>
                  </a:ext>
                </a:extLst>
              </a:tr>
              <a:tr h="78021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Ввод в эксплуатацию автомобильных дорог общего пользования с твердым покрытием, ведущих от сети автомобильных дорог общего пользования к общественно значимым объектам населенных пунктов, расположенных на сельских территориях, объектам производства и переработки продукции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Километр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2019004315"/>
                  </a:ext>
                </a:extLst>
              </a:tr>
              <a:tr h="21375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Ввод в действие локальных водопроводов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Километр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2058151352"/>
                  </a:ext>
                </a:extLst>
              </a:tr>
              <a:tr h="267198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Подпрограмма 4 "Обеспечение эпизоотического и ветеринарно-санитарного благополучия"</a:t>
                      </a:r>
                      <a:endParaRPr lang="ru-RU" sz="10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485003818"/>
                  </a:ext>
                </a:extLst>
              </a:tr>
              <a:tr h="21375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Количество обустроенных сибиреязвенных скотомогильников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единиц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3200387434"/>
                  </a:ext>
                </a:extLst>
              </a:tr>
              <a:tr h="21375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Количество отловленных животных без владельцев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единиц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291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361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741629332"/>
                  </a:ext>
                </a:extLst>
              </a:tr>
              <a:tr h="213758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Подпрограмма 7 "Экспорт продукции агропромышленного комплекса Московской области"</a:t>
                      </a:r>
                      <a:endParaRPr lang="ru-RU" sz="10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069440196"/>
                  </a:ext>
                </a:extLst>
              </a:tr>
              <a:tr h="36338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Объем экспорта продукции АПК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Тысяча долларов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62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81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94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110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21723613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098232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15000">
        <p15:prstTrans prst="peelOff"/>
      </p:transition>
    </mc:Choice>
    <mc:Fallback xmlns="">
      <p:transition spd="slow" advTm="15000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FD24E9E-2120-4F36-A714-5AB9D6C432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416" y="435030"/>
            <a:ext cx="11465168" cy="1037492"/>
          </a:xfrm>
        </p:spPr>
        <p:txBody>
          <a:bodyPr/>
          <a:lstStyle/>
          <a:p>
            <a:r>
              <a:rPr lang="ru-RU" sz="2800" dirty="0"/>
              <a:t>          Информация о расходах бюджета в разрезе муниципальных программ  с указанием планируемых целевых показателей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="" xmlns:a16="http://schemas.microsoft.com/office/drawing/2014/main" id="{4A23213A-2B13-4C3C-A3E9-2A2CBCABD9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8BB047D-A6CD-43AB-96F0-683C726B586B}" type="slidenum">
              <a:rPr lang="ru-RU" noProof="0" smtClean="0"/>
              <a:pPr rtl="0"/>
              <a:t>57</a:t>
            </a:fld>
            <a:endParaRPr lang="ru-RU" noProof="0" dirty="0"/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="" xmlns:a16="http://schemas.microsoft.com/office/drawing/2014/main" id="{49A574E4-5DC3-48EC-B516-CA1F590B94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4885158"/>
              </p:ext>
            </p:extLst>
          </p:nvPr>
        </p:nvGraphicFramePr>
        <p:xfrm>
          <a:off x="251238" y="1572661"/>
          <a:ext cx="11465169" cy="4890549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368300">
                  <a:extLst>
                    <a:ext uri="{9D8B030D-6E8A-4147-A177-3AD203B41FA5}">
                      <a16:colId xmlns="" xmlns:a16="http://schemas.microsoft.com/office/drawing/2014/main" val="2712886191"/>
                    </a:ext>
                  </a:extLst>
                </a:gridCol>
                <a:gridCol w="4806311">
                  <a:extLst>
                    <a:ext uri="{9D8B030D-6E8A-4147-A177-3AD203B41FA5}">
                      <a16:colId xmlns="" xmlns:a16="http://schemas.microsoft.com/office/drawing/2014/main" val="1935275945"/>
                    </a:ext>
                  </a:extLst>
                </a:gridCol>
                <a:gridCol w="1045971">
                  <a:extLst>
                    <a:ext uri="{9D8B030D-6E8A-4147-A177-3AD203B41FA5}">
                      <a16:colId xmlns="" xmlns:a16="http://schemas.microsoft.com/office/drawing/2014/main" val="1439002495"/>
                    </a:ext>
                  </a:extLst>
                </a:gridCol>
                <a:gridCol w="1045971">
                  <a:extLst>
                    <a:ext uri="{9D8B030D-6E8A-4147-A177-3AD203B41FA5}">
                      <a16:colId xmlns="" xmlns:a16="http://schemas.microsoft.com/office/drawing/2014/main" val="1284106649"/>
                    </a:ext>
                  </a:extLst>
                </a:gridCol>
                <a:gridCol w="1104899">
                  <a:extLst>
                    <a:ext uri="{9D8B030D-6E8A-4147-A177-3AD203B41FA5}">
                      <a16:colId xmlns="" xmlns:a16="http://schemas.microsoft.com/office/drawing/2014/main" val="3264570869"/>
                    </a:ext>
                  </a:extLst>
                </a:gridCol>
                <a:gridCol w="1031239">
                  <a:extLst>
                    <a:ext uri="{9D8B030D-6E8A-4147-A177-3AD203B41FA5}">
                      <a16:colId xmlns="" xmlns:a16="http://schemas.microsoft.com/office/drawing/2014/main" val="1963261940"/>
                    </a:ext>
                  </a:extLst>
                </a:gridCol>
                <a:gridCol w="1031239">
                  <a:extLst>
                    <a:ext uri="{9D8B030D-6E8A-4147-A177-3AD203B41FA5}">
                      <a16:colId xmlns="" xmlns:a16="http://schemas.microsoft.com/office/drawing/2014/main" val="2268352243"/>
                    </a:ext>
                  </a:extLst>
                </a:gridCol>
                <a:gridCol w="1031239">
                  <a:extLst>
                    <a:ext uri="{9D8B030D-6E8A-4147-A177-3AD203B41FA5}">
                      <a16:colId xmlns="" xmlns:a16="http://schemas.microsoft.com/office/drawing/2014/main" val="1137760629"/>
                    </a:ext>
                  </a:extLst>
                </a:gridCol>
              </a:tblGrid>
              <a:tr h="99211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№ п/п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Показатели муниципальных программ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Факт отчетного года (2019)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План </a:t>
                      </a:r>
                      <a:br>
                        <a:rPr lang="ru-RU" sz="1000" u="none" strike="noStrike" dirty="0">
                          <a:effectLst/>
                        </a:rPr>
                      </a:br>
                      <a:r>
                        <a:rPr lang="ru-RU" sz="1000" u="none" strike="noStrike" dirty="0">
                          <a:effectLst/>
                        </a:rPr>
                        <a:t>текущего года                 (2020)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на очередной год                         (2021)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на первый год планового периода                     (2022)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на второй год планового периода                                  (2023)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859654456"/>
                  </a:ext>
                </a:extLst>
              </a:tr>
              <a:tr h="326815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</a:rPr>
                        <a:t>Муниципальная программа "Экология и окружающая среда"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98316642"/>
                  </a:ext>
                </a:extLst>
              </a:tr>
              <a:tr h="326815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Подпрограмма 1 "Охрана окружающей среды"</a:t>
                      </a:r>
                      <a:endParaRPr lang="ru-RU" sz="10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178821107"/>
                  </a:ext>
                </a:extLst>
              </a:tr>
              <a:tr h="32681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Количество проведенных экологических мероприятий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единиц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3104605424"/>
                  </a:ext>
                </a:extLst>
              </a:tr>
              <a:tr h="32681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Количество проведенных исследований состояния окружающей среды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единиц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970468717"/>
                  </a:ext>
                </a:extLst>
              </a:tr>
              <a:tr h="326815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Подпрограмма 2 "Развитие водохозяйственного комплекса"</a:t>
                      </a:r>
                      <a:endParaRPr lang="ru-RU" sz="10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734776382"/>
                  </a:ext>
                </a:extLst>
              </a:tr>
              <a:tr h="60694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Количество гидротехнических сооружений с неудовлетворительным и опасным уровнем безопасности, проведённых в безопасное техническое состояние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Штука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72724789"/>
                  </a:ext>
                </a:extLst>
              </a:tr>
              <a:tr h="291799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Подпрограмма 5 "Региональная программа в области обращения с отходами, в том числе с твердыми коммунальными отходами"</a:t>
                      </a:r>
                      <a:endParaRPr lang="ru-RU" sz="10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001631966"/>
                  </a:ext>
                </a:extLst>
              </a:tr>
              <a:tr h="46687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Ликвидировано объектов накопленного вреда( в том числе наиболее опасных объектов накопленного вреда)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единиц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2946141677"/>
                  </a:ext>
                </a:extLst>
              </a:tr>
              <a:tr h="43186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Доля ликвидированных несанкционированных свалок к общему числу выявлены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Процент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-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573777790"/>
                  </a:ext>
                </a:extLst>
              </a:tr>
              <a:tr h="46687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Наличие территориальной схемы санитарной очистки Орехово-Зуевского городского округа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единиц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-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2796148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458294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15000">
        <p15:prstTrans prst="peelOff"/>
      </p:transition>
    </mc:Choice>
    <mc:Fallback xmlns="">
      <p:transition spd="slow" advTm="15000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FD24E9E-2120-4F36-A714-5AB9D6C432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416" y="435030"/>
            <a:ext cx="11465168" cy="1037492"/>
          </a:xfrm>
        </p:spPr>
        <p:txBody>
          <a:bodyPr/>
          <a:lstStyle/>
          <a:p>
            <a:r>
              <a:rPr lang="ru-RU" sz="2800" dirty="0"/>
              <a:t>          Информация о расходах бюджета в разрезе муниципальных программ  с указанием планируемых целевых показателей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="" xmlns:a16="http://schemas.microsoft.com/office/drawing/2014/main" id="{4A23213A-2B13-4C3C-A3E9-2A2CBCABD9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8BB047D-A6CD-43AB-96F0-683C726B586B}" type="slidenum">
              <a:rPr lang="ru-RU" noProof="0" smtClean="0"/>
              <a:pPr rtl="0"/>
              <a:t>58</a:t>
            </a:fld>
            <a:endParaRPr lang="ru-RU" noProof="0" dirty="0"/>
          </a:p>
        </p:txBody>
      </p:sp>
      <p:sp>
        <p:nvSpPr>
          <p:cNvPr id="6" name="Выноска: стрелка вниз 5">
            <a:extLst>
              <a:ext uri="{FF2B5EF4-FFF2-40B4-BE49-F238E27FC236}">
                <a16:creationId xmlns="" xmlns:a16="http://schemas.microsoft.com/office/drawing/2014/main" id="{C2ED72EA-2ACF-4014-9CBB-2538894480E6}"/>
              </a:ext>
            </a:extLst>
          </p:cNvPr>
          <p:cNvSpPr/>
          <p:nvPr/>
        </p:nvSpPr>
        <p:spPr>
          <a:xfrm>
            <a:off x="4523814" y="6503860"/>
            <a:ext cx="2317894" cy="315068"/>
          </a:xfrm>
          <a:prstGeom prst="downArrowCallou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/>
              <a:t>Продолжение на следующем слайде</a:t>
            </a: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="" xmlns:a16="http://schemas.microsoft.com/office/drawing/2014/main" id="{B8DB469C-8692-44A3-95FC-1887FF5015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452203"/>
              </p:ext>
            </p:extLst>
          </p:nvPr>
        </p:nvGraphicFramePr>
        <p:xfrm>
          <a:off x="363415" y="1542360"/>
          <a:ext cx="11465163" cy="4996581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368299">
                  <a:extLst>
                    <a:ext uri="{9D8B030D-6E8A-4147-A177-3AD203B41FA5}">
                      <a16:colId xmlns="" xmlns:a16="http://schemas.microsoft.com/office/drawing/2014/main" val="1911464438"/>
                    </a:ext>
                  </a:extLst>
                </a:gridCol>
                <a:gridCol w="4806310">
                  <a:extLst>
                    <a:ext uri="{9D8B030D-6E8A-4147-A177-3AD203B41FA5}">
                      <a16:colId xmlns="" xmlns:a16="http://schemas.microsoft.com/office/drawing/2014/main" val="3071334494"/>
                    </a:ext>
                  </a:extLst>
                </a:gridCol>
                <a:gridCol w="1045970">
                  <a:extLst>
                    <a:ext uri="{9D8B030D-6E8A-4147-A177-3AD203B41FA5}">
                      <a16:colId xmlns="" xmlns:a16="http://schemas.microsoft.com/office/drawing/2014/main" val="2665286725"/>
                    </a:ext>
                  </a:extLst>
                </a:gridCol>
                <a:gridCol w="1045970">
                  <a:extLst>
                    <a:ext uri="{9D8B030D-6E8A-4147-A177-3AD203B41FA5}">
                      <a16:colId xmlns="" xmlns:a16="http://schemas.microsoft.com/office/drawing/2014/main" val="2093795452"/>
                    </a:ext>
                  </a:extLst>
                </a:gridCol>
                <a:gridCol w="1104897">
                  <a:extLst>
                    <a:ext uri="{9D8B030D-6E8A-4147-A177-3AD203B41FA5}">
                      <a16:colId xmlns="" xmlns:a16="http://schemas.microsoft.com/office/drawing/2014/main" val="1640562719"/>
                    </a:ext>
                  </a:extLst>
                </a:gridCol>
                <a:gridCol w="1031239">
                  <a:extLst>
                    <a:ext uri="{9D8B030D-6E8A-4147-A177-3AD203B41FA5}">
                      <a16:colId xmlns="" xmlns:a16="http://schemas.microsoft.com/office/drawing/2014/main" val="4107147758"/>
                    </a:ext>
                  </a:extLst>
                </a:gridCol>
                <a:gridCol w="1031239">
                  <a:extLst>
                    <a:ext uri="{9D8B030D-6E8A-4147-A177-3AD203B41FA5}">
                      <a16:colId xmlns="" xmlns:a16="http://schemas.microsoft.com/office/drawing/2014/main" val="1501675896"/>
                    </a:ext>
                  </a:extLst>
                </a:gridCol>
                <a:gridCol w="1031239">
                  <a:extLst>
                    <a:ext uri="{9D8B030D-6E8A-4147-A177-3AD203B41FA5}">
                      <a16:colId xmlns="" xmlns:a16="http://schemas.microsoft.com/office/drawing/2014/main" val="3153476934"/>
                    </a:ext>
                  </a:extLst>
                </a:gridCol>
              </a:tblGrid>
              <a:tr h="71868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№ п/п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477" marR="7477" marT="74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Показатели муниципальных программ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477" marR="7477" marT="7477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477" marR="7477" marT="74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Факт отчетного года (2019)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477" marR="7477" marT="74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План </a:t>
                      </a:r>
                      <a:br>
                        <a:rPr lang="ru-RU" sz="1000" u="none" strike="noStrike" dirty="0">
                          <a:effectLst/>
                        </a:rPr>
                      </a:br>
                      <a:r>
                        <a:rPr lang="ru-RU" sz="1000" u="none" strike="noStrike" dirty="0">
                          <a:effectLst/>
                        </a:rPr>
                        <a:t>текущего года                 (2020)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477" marR="7477" marT="74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на очередной год                         (2021)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477" marR="7477" marT="74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на первый год планового периода                     (2022)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477" marR="7477" marT="74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на второй год планового периода                                  (2023)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477" marR="7477" marT="7477" marB="0" anchor="ctr"/>
                </a:tc>
                <a:extLst>
                  <a:ext uri="{0D108BD9-81ED-4DB2-BD59-A6C34878D82A}">
                    <a16:rowId xmlns="" xmlns:a16="http://schemas.microsoft.com/office/drawing/2014/main" val="1323923697"/>
                  </a:ext>
                </a:extLst>
              </a:tr>
              <a:tr h="236742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Муниципальная программа "Безопасность и обеспечение безопасности жизнедеятельности населения"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477" marR="7477" marT="7477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023194030"/>
                  </a:ext>
                </a:extLst>
              </a:tr>
              <a:tr h="211376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Подпрограмма 1 "Профилактика преступлений и иных правонарушений"</a:t>
                      </a:r>
                      <a:endParaRPr lang="ru-RU" sz="10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477" marR="7477" marT="7477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3046903"/>
                  </a:ext>
                </a:extLst>
              </a:tr>
              <a:tr h="60876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477" marR="7477" marT="747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Количество отремонтированных зданий (помещений), находящихся в собственности муниципальных образований Московской области, в целях размещения подразделений Главного следственного управления Следственного комитета Российской Федерации по Московской области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477" marR="7477" marT="747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единиц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477" marR="7477" marT="74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477" marR="7477" marT="74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477" marR="7477" marT="74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477" marR="7477" marT="74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477" marR="7477" marT="74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477" marR="7477" marT="7477" marB="0" anchor="ctr"/>
                </a:tc>
                <a:extLst>
                  <a:ext uri="{0D108BD9-81ED-4DB2-BD59-A6C34878D82A}">
                    <a16:rowId xmlns="" xmlns:a16="http://schemas.microsoft.com/office/drawing/2014/main" val="1876728792"/>
                  </a:ext>
                </a:extLst>
              </a:tr>
              <a:tr h="51575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477" marR="7477" marT="747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Количество транспортировок умерших в морг, включая погрузочно – разгрузочные работы, с мест обнаружения или происшествия умерших для производства судебно-медицинской экспертизы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477" marR="7477" marT="747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Процент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477" marR="7477" marT="74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477" marR="7477" marT="74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477" marR="7477" marT="74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477" marR="7477" marT="74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477" marR="7477" marT="74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477" marR="7477" marT="7477" marB="0" anchor="ctr"/>
                </a:tc>
                <a:extLst>
                  <a:ext uri="{0D108BD9-81ED-4DB2-BD59-A6C34878D82A}">
                    <a16:rowId xmlns="" xmlns:a16="http://schemas.microsoft.com/office/drawing/2014/main" val="1957837326"/>
                  </a:ext>
                </a:extLst>
              </a:tr>
              <a:tr h="32129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477" marR="7477" marT="747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Количество восстановленных (ремонт, реставрация, благоустройство) воинских захоронений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477" marR="7477" marT="747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Единица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477" marR="7477" marT="74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477" marR="7477" marT="74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477" marR="7477" marT="74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477" marR="7477" marT="74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477" marR="7477" marT="74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477" marR="7477" marT="7477" marB="0" anchor="ctr"/>
                </a:tc>
                <a:extLst>
                  <a:ext uri="{0D108BD9-81ED-4DB2-BD59-A6C34878D82A}">
                    <a16:rowId xmlns="" xmlns:a16="http://schemas.microsoft.com/office/drawing/2014/main" val="676779384"/>
                  </a:ext>
                </a:extLst>
              </a:tr>
              <a:tr h="60876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477" marR="7477" marT="747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Доля подъездов многоквартирных домов, оборудованных системами видеонаблюдения и подключенных к системе технологического обеспечения региональной общественной безопасности и оперативного управления «Безопасный регион»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477" marR="7477" marT="747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Процент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477" marR="7477" marT="74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477" marR="7477" marT="74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477" marR="7477" marT="74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477" marR="7477" marT="74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477" marR="7477" marT="74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477" marR="7477" marT="7477" marB="0" anchor="ctr"/>
                </a:tc>
                <a:extLst>
                  <a:ext uri="{0D108BD9-81ED-4DB2-BD59-A6C34878D82A}">
                    <a16:rowId xmlns="" xmlns:a16="http://schemas.microsoft.com/office/drawing/2014/main" val="4047742936"/>
                  </a:ext>
                </a:extLst>
              </a:tr>
              <a:tr h="16910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477" marR="7477" marT="747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Инвентаризация мест захоронения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477" marR="7477" marT="747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Процент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477" marR="7477" marT="74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477" marR="7477" marT="74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477" marR="7477" marT="74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477" marR="7477" marT="74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477" marR="7477" marT="74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477" marR="7477" marT="7477" marB="0" anchor="ctr"/>
                </a:tc>
                <a:extLst>
                  <a:ext uri="{0D108BD9-81ED-4DB2-BD59-A6C34878D82A}">
                    <a16:rowId xmlns="" xmlns:a16="http://schemas.microsoft.com/office/drawing/2014/main" val="3117721297"/>
                  </a:ext>
                </a:extLst>
              </a:tr>
              <a:tr h="60876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477" marR="7477" marT="747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Доля социальных объектов и мест с массовым пребыванием людей, оборудованных системами видеонаблюдения и подключенных к системе технологического обеспечения региональной общественной безопасности и оперативного управления «Безопасный регион»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477" marR="7477" marT="747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Процент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477" marR="7477" marT="74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477" marR="7477" marT="74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60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477" marR="7477" marT="74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90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477" marR="7477" marT="74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477" marR="7477" marT="74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477" marR="7477" marT="7477" marB="0" anchor="ctr"/>
                </a:tc>
                <a:extLst>
                  <a:ext uri="{0D108BD9-81ED-4DB2-BD59-A6C34878D82A}">
                    <a16:rowId xmlns="" xmlns:a16="http://schemas.microsoft.com/office/drawing/2014/main" val="1594553054"/>
                  </a:ext>
                </a:extLst>
              </a:tr>
              <a:tr h="31283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477" marR="7477" marT="747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Рост числа лиц, состоящих на диспансерном наблюдении с диагнозом «Употребление наркотиков с вредными последствиями»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477" marR="7477" marT="747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Процент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477" marR="7477" marT="74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477" marR="7477" marT="74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102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477" marR="7477" marT="74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104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477" marR="7477" marT="74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106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477" marR="7477" marT="74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108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477" marR="7477" marT="7477" marB="0" anchor="ctr"/>
                </a:tc>
                <a:extLst>
                  <a:ext uri="{0D108BD9-81ED-4DB2-BD59-A6C34878D82A}">
                    <a16:rowId xmlns="" xmlns:a16="http://schemas.microsoft.com/office/drawing/2014/main" val="1335190103"/>
                  </a:ext>
                </a:extLst>
              </a:tr>
              <a:tr h="60876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477" marR="7477" marT="747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Доля коммерческих объектов оборудованных системами видеонаблюдения и подключенных к системе технологического обеспечения региональной общественной безопасности и оперативного управления "Безопасный регион"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477" marR="7477" marT="747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Процент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477" marR="7477" marT="74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477" marR="7477" marT="74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477" marR="7477" marT="74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477" marR="7477" marT="74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65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477" marR="7477" marT="74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80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477" marR="7477" marT="7477" marB="0" anchor="ctr"/>
                </a:tc>
                <a:extLst>
                  <a:ext uri="{0D108BD9-81ED-4DB2-BD59-A6C34878D82A}">
                    <a16:rowId xmlns="" xmlns:a16="http://schemas.microsoft.com/office/drawing/2014/main" val="5050606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701229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15000">
        <p15:prstTrans prst="peelOff"/>
      </p:transition>
    </mc:Choice>
    <mc:Fallback xmlns="">
      <p:transition spd="slow" advTm="15000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FD24E9E-2120-4F36-A714-5AB9D6C432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416" y="435030"/>
            <a:ext cx="11465168" cy="1037492"/>
          </a:xfrm>
        </p:spPr>
        <p:txBody>
          <a:bodyPr/>
          <a:lstStyle/>
          <a:p>
            <a:r>
              <a:rPr lang="ru-RU" sz="2800" dirty="0"/>
              <a:t>          Информация о расходах бюджета в разрезе муниципальных программ  с указанием планируемых целевых показателей </a:t>
            </a:r>
            <a:r>
              <a:rPr lang="ru-RU" sz="1200" dirty="0"/>
              <a:t>(продолжение)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="" xmlns:a16="http://schemas.microsoft.com/office/drawing/2014/main" id="{4A23213A-2B13-4C3C-A3E9-2A2CBCABD9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8BB047D-A6CD-43AB-96F0-683C726B586B}" type="slidenum">
              <a:rPr lang="ru-RU" noProof="0" smtClean="0"/>
              <a:pPr rtl="0"/>
              <a:t>59</a:t>
            </a:fld>
            <a:endParaRPr lang="ru-RU" noProof="0" dirty="0"/>
          </a:p>
        </p:txBody>
      </p:sp>
      <p:sp>
        <p:nvSpPr>
          <p:cNvPr id="6" name="Выноска: стрелка вниз 5">
            <a:extLst>
              <a:ext uri="{FF2B5EF4-FFF2-40B4-BE49-F238E27FC236}">
                <a16:creationId xmlns="" xmlns:a16="http://schemas.microsoft.com/office/drawing/2014/main" id="{774ACE7D-C3AB-4ADF-91F1-0202E7AF5C90}"/>
              </a:ext>
            </a:extLst>
          </p:cNvPr>
          <p:cNvSpPr/>
          <p:nvPr/>
        </p:nvSpPr>
        <p:spPr>
          <a:xfrm>
            <a:off x="4523814" y="6503860"/>
            <a:ext cx="2317894" cy="315068"/>
          </a:xfrm>
          <a:prstGeom prst="downArrowCallou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/>
              <a:t>Продолжение на следующем слайде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A86F7732-AADC-460A-9C5E-BB514339131B}"/>
              </a:ext>
            </a:extLst>
          </p:cNvPr>
          <p:cNvSpPr/>
          <p:nvPr/>
        </p:nvSpPr>
        <p:spPr>
          <a:xfrm>
            <a:off x="4563373" y="-8628"/>
            <a:ext cx="2318400" cy="19840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="" xmlns:a16="http://schemas.microsoft.com/office/drawing/2014/main" id="{9608527B-30C5-4D31-A198-0B318F0A13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833554"/>
              </p:ext>
            </p:extLst>
          </p:nvPr>
        </p:nvGraphicFramePr>
        <p:xfrm>
          <a:off x="363416" y="1544705"/>
          <a:ext cx="11344879" cy="4918501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364436">
                  <a:extLst>
                    <a:ext uri="{9D8B030D-6E8A-4147-A177-3AD203B41FA5}">
                      <a16:colId xmlns="" xmlns:a16="http://schemas.microsoft.com/office/drawing/2014/main" val="3535445101"/>
                    </a:ext>
                  </a:extLst>
                </a:gridCol>
                <a:gridCol w="4755885">
                  <a:extLst>
                    <a:ext uri="{9D8B030D-6E8A-4147-A177-3AD203B41FA5}">
                      <a16:colId xmlns="" xmlns:a16="http://schemas.microsoft.com/office/drawing/2014/main" val="113480048"/>
                    </a:ext>
                  </a:extLst>
                </a:gridCol>
                <a:gridCol w="1034997">
                  <a:extLst>
                    <a:ext uri="{9D8B030D-6E8A-4147-A177-3AD203B41FA5}">
                      <a16:colId xmlns="" xmlns:a16="http://schemas.microsoft.com/office/drawing/2014/main" val="2430182338"/>
                    </a:ext>
                  </a:extLst>
                </a:gridCol>
                <a:gridCol w="1034997">
                  <a:extLst>
                    <a:ext uri="{9D8B030D-6E8A-4147-A177-3AD203B41FA5}">
                      <a16:colId xmlns="" xmlns:a16="http://schemas.microsoft.com/office/drawing/2014/main" val="1041947779"/>
                    </a:ext>
                  </a:extLst>
                </a:gridCol>
                <a:gridCol w="1093307">
                  <a:extLst>
                    <a:ext uri="{9D8B030D-6E8A-4147-A177-3AD203B41FA5}">
                      <a16:colId xmlns="" xmlns:a16="http://schemas.microsoft.com/office/drawing/2014/main" val="159167431"/>
                    </a:ext>
                  </a:extLst>
                </a:gridCol>
                <a:gridCol w="1020419">
                  <a:extLst>
                    <a:ext uri="{9D8B030D-6E8A-4147-A177-3AD203B41FA5}">
                      <a16:colId xmlns="" xmlns:a16="http://schemas.microsoft.com/office/drawing/2014/main" val="849896308"/>
                    </a:ext>
                  </a:extLst>
                </a:gridCol>
                <a:gridCol w="1020419">
                  <a:extLst>
                    <a:ext uri="{9D8B030D-6E8A-4147-A177-3AD203B41FA5}">
                      <a16:colId xmlns="" xmlns:a16="http://schemas.microsoft.com/office/drawing/2014/main" val="1217028014"/>
                    </a:ext>
                  </a:extLst>
                </a:gridCol>
                <a:gridCol w="1020419">
                  <a:extLst>
                    <a:ext uri="{9D8B030D-6E8A-4147-A177-3AD203B41FA5}">
                      <a16:colId xmlns="" xmlns:a16="http://schemas.microsoft.com/office/drawing/2014/main" val="278434419"/>
                    </a:ext>
                  </a:extLst>
                </a:gridCol>
              </a:tblGrid>
              <a:tr h="92493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№ п/п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Показатели муниципальных программ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Факт отчетного года (2019)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План </a:t>
                      </a:r>
                      <a:br>
                        <a:rPr lang="ru-RU" sz="1000" u="none" strike="noStrike" dirty="0">
                          <a:effectLst/>
                        </a:rPr>
                      </a:br>
                      <a:r>
                        <a:rPr lang="ru-RU" sz="1000" u="none" strike="noStrike" dirty="0">
                          <a:effectLst/>
                        </a:rPr>
                        <a:t>текущего года                 (2020)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на очередной год                         (2021)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на первый год планового периода                     (2022)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на второй год планового периода                                  (2023)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729600101"/>
                  </a:ext>
                </a:extLst>
              </a:tr>
              <a:tr h="304686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</a:rPr>
                        <a:t>Муниципальная программа "Безопасность и обеспечение безопасности жизнедеятельности населения"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846473377"/>
                  </a:ext>
                </a:extLst>
              </a:tr>
              <a:tr h="272041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Подпрограмма 1 "Профилактика преступлений и иных правонарушений"</a:t>
                      </a:r>
                      <a:endParaRPr lang="ru-RU" sz="10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17780332"/>
                  </a:ext>
                </a:extLst>
              </a:tr>
              <a:tr h="54408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Увеличение доли социально значимых объектов (учреждений), оборудованных в целях антитеррористической защищенности средствами безопасности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Процент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95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96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97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98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99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3946863110"/>
                  </a:ext>
                </a:extLst>
              </a:tr>
              <a:tr h="42438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Увеличение числа граждан, принимающих участие в деятельности народных дружин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Процент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105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110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115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120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67639980"/>
                  </a:ext>
                </a:extLst>
              </a:tr>
              <a:tr h="39173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Благоустроим кладбища «Доля кладбищ, соответствующих Региональному стандарту»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Процент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44,03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44,83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46,04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47,24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48,44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2512251057"/>
                  </a:ext>
                </a:extLst>
              </a:tr>
              <a:tr h="54408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Количество отремонтированных зданий (помещений) территориальных подразделений УФСБ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Единица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2276962482"/>
                  </a:ext>
                </a:extLst>
              </a:tr>
              <a:tr h="54408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Снижение общего количества преступлений, совершенных на территории муниципального образования, не менее чем на 5 % ежегодно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Количество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2943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2796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2656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2523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2397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2817615376"/>
                  </a:ext>
                </a:extLst>
              </a:tr>
              <a:tr h="54408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Снижение доли несовершеннолетних в общем числе лиц, совершивших преступления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Процент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99,9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99,8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99,7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99,6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87571066"/>
                  </a:ext>
                </a:extLst>
              </a:tr>
              <a:tr h="42438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Количество отремонтированных зданий (помещений) территориальных органов МВД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Единица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8591097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336754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15000">
        <p15:prstTrans prst="peelOff"/>
      </p:transition>
    </mc:Choice>
    <mc:Fallback xmlns="">
      <p:transition spd="slow" advTm="1500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Users\Живицкая\Desktop\Лубенская Лариса\бюджет для граждан 2020\85w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37503" y="751429"/>
            <a:ext cx="870297" cy="1000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Объект 17">
            <a:extLst>
              <a:ext uri="{FF2B5EF4-FFF2-40B4-BE49-F238E27FC236}">
                <a16:creationId xmlns="" xmlns:a16="http://schemas.microsoft.com/office/drawing/2014/main" id="{16AB4084-5C09-D047-AB9C-BB58097252DB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363415" y="6473371"/>
            <a:ext cx="3453842" cy="238579"/>
          </a:xfrm>
        </p:spPr>
        <p:txBody>
          <a:bodyPr rtlCol="0"/>
          <a:lstStyle/>
          <a:p>
            <a:pPr rtl="0"/>
            <a:r>
              <a:rPr lang="ru-RU" dirty="0"/>
              <a:t>Орехово-Зуевский городской округ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8BB047D-A6CD-43AB-96F0-683C726B586B}" type="slidenum">
              <a:rPr lang="ru-RU" noProof="0" smtClean="0"/>
              <a:pPr rtl="0"/>
              <a:t>6</a:t>
            </a:fld>
            <a:endParaRPr lang="ru-RU" noProof="0" dirty="0"/>
          </a:p>
        </p:txBody>
      </p:sp>
      <p:sp>
        <p:nvSpPr>
          <p:cNvPr id="12" name="Заголовок 11">
            <a:extLst>
              <a:ext uri="{FF2B5EF4-FFF2-40B4-BE49-F238E27FC236}">
                <a16:creationId xmlns="" xmlns:a16="http://schemas.microsoft.com/office/drawing/2014/main" id="{0A49E284-E203-4605-9638-A131648F3D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Краткая характеристика  Орехово-Зуевского городского округа</a:t>
            </a:r>
          </a:p>
        </p:txBody>
      </p:sp>
      <p:sp>
        <p:nvSpPr>
          <p:cNvPr id="17" name="Объект 16">
            <a:extLst>
              <a:ext uri="{FF2B5EF4-FFF2-40B4-BE49-F238E27FC236}">
                <a16:creationId xmlns="" xmlns:a16="http://schemas.microsoft.com/office/drawing/2014/main" id="{23CCE649-1E20-4681-B612-001EBB5C2F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7216" y="2455681"/>
            <a:ext cx="6627795" cy="3894624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В соответствии с Законом Московской области от 20 марта 2019г. № 33/2019-ОЗ «Об объединении территорий городского округа Ликино-Дулёво Московской области и городского округа Орехово-Зуево Московской области» произошло объединение двух граничащих между собой округов Орехово-Зуево и Ликино-Дулёво. </a:t>
            </a:r>
          </a:p>
          <a:p>
            <a:pPr marL="0" indent="0">
              <a:buNone/>
            </a:pPr>
            <a:r>
              <a:rPr lang="ru-RU" dirty="0"/>
              <a:t>Результатом объединения стал Орехово-Зуевский городской округ, площадь, которого составила </a:t>
            </a:r>
            <a:r>
              <a:rPr lang="ru-RU" b="1" dirty="0"/>
              <a:t>185,766 тысяч гектаров</a:t>
            </a:r>
            <a:r>
              <a:rPr lang="ru-RU" dirty="0"/>
              <a:t>. </a:t>
            </a:r>
          </a:p>
          <a:p>
            <a:pPr marL="0" indent="0">
              <a:buNone/>
            </a:pPr>
            <a:r>
              <a:rPr lang="ru-RU" dirty="0"/>
              <a:t>Орехово-Зуевский городской округ включает в себя </a:t>
            </a:r>
            <a:r>
              <a:rPr lang="ru-RU" b="1" dirty="0"/>
              <a:t>178 населенных пунктов </a:t>
            </a:r>
            <a:r>
              <a:rPr lang="ru-RU" dirty="0"/>
              <a:t>в т. ч. города </a:t>
            </a:r>
            <a:r>
              <a:rPr lang="ru-RU" b="1" dirty="0"/>
              <a:t>Орехово-Зуево, Ликино-Дулево, Куровское, Дрезна.</a:t>
            </a:r>
          </a:p>
          <a:p>
            <a:pPr marL="0" indent="0">
              <a:buNone/>
            </a:pPr>
            <a:r>
              <a:rPr lang="ru-RU" dirty="0"/>
              <a:t>С 2021 года бюджет Орехово-Зуевского городского округа  составляется как бюджет единой территории.</a:t>
            </a:r>
            <a:endParaRPr lang="ru-RU" b="1" dirty="0"/>
          </a:p>
        </p:txBody>
      </p:sp>
      <p:pic>
        <p:nvPicPr>
          <p:cNvPr id="1030" name="Picture 6" descr="Тут недвижимость: Орехово-Зуевский район">
            <a:extLst>
              <a:ext uri="{FF2B5EF4-FFF2-40B4-BE49-F238E27FC236}">
                <a16:creationId xmlns="" xmlns:a16="http://schemas.microsoft.com/office/drawing/2014/main" id="{C1D8A914-BEB0-46EE-B2DC-AEAB02314B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000" y="892491"/>
            <a:ext cx="4477213" cy="4728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55709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15000">
        <p15:prstTrans prst="peelOff"/>
      </p:transition>
    </mc:Choice>
    <mc:Fallback xmlns="">
      <p:transition spd="slow" advTm="15000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FD24E9E-2120-4F36-A714-5AB9D6C432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416" y="435030"/>
            <a:ext cx="11465168" cy="1037492"/>
          </a:xfrm>
        </p:spPr>
        <p:txBody>
          <a:bodyPr/>
          <a:lstStyle/>
          <a:p>
            <a:r>
              <a:rPr lang="ru-RU" sz="2800" dirty="0"/>
              <a:t>          Информация о расходах бюджета в разрезе муниципальных программ  с указанием планируемых целевых показателей </a:t>
            </a:r>
            <a:r>
              <a:rPr lang="ru-RU" sz="1200" dirty="0"/>
              <a:t>(продолжение)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="" xmlns:a16="http://schemas.microsoft.com/office/drawing/2014/main" id="{4A23213A-2B13-4C3C-A3E9-2A2CBCABD9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8BB047D-A6CD-43AB-96F0-683C726B586B}" type="slidenum">
              <a:rPr lang="ru-RU" noProof="0" smtClean="0"/>
              <a:pPr rtl="0"/>
              <a:t>60</a:t>
            </a:fld>
            <a:endParaRPr lang="ru-RU" noProof="0" dirty="0"/>
          </a:p>
        </p:txBody>
      </p:sp>
      <p:sp>
        <p:nvSpPr>
          <p:cNvPr id="6" name="Выноска: стрелка вниз 5">
            <a:extLst>
              <a:ext uri="{FF2B5EF4-FFF2-40B4-BE49-F238E27FC236}">
                <a16:creationId xmlns="" xmlns:a16="http://schemas.microsoft.com/office/drawing/2014/main" id="{774ACE7D-C3AB-4ADF-91F1-0202E7AF5C90}"/>
              </a:ext>
            </a:extLst>
          </p:cNvPr>
          <p:cNvSpPr/>
          <p:nvPr/>
        </p:nvSpPr>
        <p:spPr>
          <a:xfrm>
            <a:off x="4523814" y="6503860"/>
            <a:ext cx="2317894" cy="315068"/>
          </a:xfrm>
          <a:prstGeom prst="downArrowCallou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/>
              <a:t>Продолжение на следующем слайде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A86F7732-AADC-460A-9C5E-BB514339131B}"/>
              </a:ext>
            </a:extLst>
          </p:cNvPr>
          <p:cNvSpPr/>
          <p:nvPr/>
        </p:nvSpPr>
        <p:spPr>
          <a:xfrm>
            <a:off x="4563373" y="-8628"/>
            <a:ext cx="2318400" cy="19840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="" xmlns:a16="http://schemas.microsoft.com/office/drawing/2014/main" id="{29E29F5C-69F8-4370-94FD-CB4778FB06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6171198"/>
              </p:ext>
            </p:extLst>
          </p:nvPr>
        </p:nvGraphicFramePr>
        <p:xfrm>
          <a:off x="354789" y="1591917"/>
          <a:ext cx="11273996" cy="4871290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362159">
                  <a:extLst>
                    <a:ext uri="{9D8B030D-6E8A-4147-A177-3AD203B41FA5}">
                      <a16:colId xmlns="" xmlns:a16="http://schemas.microsoft.com/office/drawing/2014/main" val="1522644066"/>
                    </a:ext>
                  </a:extLst>
                </a:gridCol>
                <a:gridCol w="4726169">
                  <a:extLst>
                    <a:ext uri="{9D8B030D-6E8A-4147-A177-3AD203B41FA5}">
                      <a16:colId xmlns="" xmlns:a16="http://schemas.microsoft.com/office/drawing/2014/main" val="3529934746"/>
                    </a:ext>
                  </a:extLst>
                </a:gridCol>
                <a:gridCol w="1028530">
                  <a:extLst>
                    <a:ext uri="{9D8B030D-6E8A-4147-A177-3AD203B41FA5}">
                      <a16:colId xmlns="" xmlns:a16="http://schemas.microsoft.com/office/drawing/2014/main" val="3908767682"/>
                    </a:ext>
                  </a:extLst>
                </a:gridCol>
                <a:gridCol w="1028530">
                  <a:extLst>
                    <a:ext uri="{9D8B030D-6E8A-4147-A177-3AD203B41FA5}">
                      <a16:colId xmlns="" xmlns:a16="http://schemas.microsoft.com/office/drawing/2014/main" val="2478419400"/>
                    </a:ext>
                  </a:extLst>
                </a:gridCol>
                <a:gridCol w="1086476">
                  <a:extLst>
                    <a:ext uri="{9D8B030D-6E8A-4147-A177-3AD203B41FA5}">
                      <a16:colId xmlns="" xmlns:a16="http://schemas.microsoft.com/office/drawing/2014/main" val="2117259221"/>
                    </a:ext>
                  </a:extLst>
                </a:gridCol>
                <a:gridCol w="1014044">
                  <a:extLst>
                    <a:ext uri="{9D8B030D-6E8A-4147-A177-3AD203B41FA5}">
                      <a16:colId xmlns="" xmlns:a16="http://schemas.microsoft.com/office/drawing/2014/main" val="1825246528"/>
                    </a:ext>
                  </a:extLst>
                </a:gridCol>
                <a:gridCol w="1014044">
                  <a:extLst>
                    <a:ext uri="{9D8B030D-6E8A-4147-A177-3AD203B41FA5}">
                      <a16:colId xmlns="" xmlns:a16="http://schemas.microsoft.com/office/drawing/2014/main" val="3557161416"/>
                    </a:ext>
                  </a:extLst>
                </a:gridCol>
                <a:gridCol w="1014044">
                  <a:extLst>
                    <a:ext uri="{9D8B030D-6E8A-4147-A177-3AD203B41FA5}">
                      <a16:colId xmlns="" xmlns:a16="http://schemas.microsoft.com/office/drawing/2014/main" val="1451338928"/>
                    </a:ext>
                  </a:extLst>
                </a:gridCol>
              </a:tblGrid>
              <a:tr h="94104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№ п/п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Показатели муниципальных программ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Факт отчетного года (2019)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План </a:t>
                      </a:r>
                      <a:br>
                        <a:rPr lang="ru-RU" sz="1000" u="none" strike="noStrike" dirty="0">
                          <a:effectLst/>
                        </a:rPr>
                      </a:br>
                      <a:r>
                        <a:rPr lang="ru-RU" sz="1000" u="none" strike="noStrike" dirty="0">
                          <a:effectLst/>
                        </a:rPr>
                        <a:t>текущего года                 (2020)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на очередной год                         (2021)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на первый год планового периода                     (2022)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на второй год планового периода                                  (2023)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2000895866"/>
                  </a:ext>
                </a:extLst>
              </a:tr>
              <a:tr h="309991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</a:rPr>
                        <a:t>Муниципальная программа "Безопасность и обеспечение безопасности жизнедеятельности населения"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517733536"/>
                  </a:ext>
                </a:extLst>
              </a:tr>
              <a:tr h="287849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Подпрограмма 2 "Снижение рисков возникновения и смягчение последствий чрезвычайных ситуаций природного и техногенного характера"</a:t>
                      </a:r>
                      <a:endParaRPr lang="ru-RU" sz="10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903006930"/>
                  </a:ext>
                </a:extLst>
              </a:tr>
              <a:tr h="75283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Процент готовности муниципального образования Московской области к действиям по предназначению при возникновении чрезвычайных ситуаций (происшествий) природного и техногенного характера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Процент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70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75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80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83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86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295276082"/>
                  </a:ext>
                </a:extLst>
              </a:tr>
              <a:tr h="56462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Процент исполнения органом местного самоуправления муниципального образования полномочия по обеспечению безопасности людей на воде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Процент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64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66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68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70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72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3937675502"/>
                  </a:ext>
                </a:extLst>
              </a:tr>
              <a:tr h="56462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Сокращение среднего времени совместного реагирования нескольких экстренных оперативных служб на обращения населения по единому номеру «112» на территории муниципального образования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Процент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85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82,5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80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77,5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75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2403530982"/>
                  </a:ext>
                </a:extLst>
              </a:tr>
              <a:tr h="55355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Процент построения и развития систем аппаратно-программного комплекса «Безопасный город» на территории муниципального образования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Процент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-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-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-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725265760"/>
                  </a:ext>
                </a:extLst>
              </a:tr>
              <a:tr h="265707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Подпрограмма 3 "Развитие и совершенствование систем оповещения и информирования населения Московской области"</a:t>
                      </a:r>
                      <a:endParaRPr lang="ru-RU" sz="1000" b="1" i="1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32506274"/>
                  </a:ext>
                </a:extLst>
              </a:tr>
              <a:tr h="63105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Увеличение процента покрытия, системой централизованного оповещения и информирования при чрезвычайных ситуациях или угрозе их возникновения, населения на территории муниципального образования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Процент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95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97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98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99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21005924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15136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15000">
        <p15:prstTrans prst="peelOff"/>
      </p:transition>
    </mc:Choice>
    <mc:Fallback xmlns="">
      <p:transition spd="slow" advTm="15000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FD24E9E-2120-4F36-A714-5AB9D6C432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416" y="435030"/>
            <a:ext cx="11465168" cy="1037492"/>
          </a:xfrm>
        </p:spPr>
        <p:txBody>
          <a:bodyPr/>
          <a:lstStyle/>
          <a:p>
            <a:r>
              <a:rPr lang="ru-RU" sz="2800" dirty="0"/>
              <a:t>          Информация о расходах бюджета в разрезе муниципальных программ  с указанием планируемых целевых показателей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="" xmlns:a16="http://schemas.microsoft.com/office/drawing/2014/main" id="{4A23213A-2B13-4C3C-A3E9-2A2CBCABD9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8BB047D-A6CD-43AB-96F0-683C726B586B}" type="slidenum">
              <a:rPr lang="ru-RU" noProof="0" smtClean="0"/>
              <a:pPr rtl="0"/>
              <a:t>61</a:t>
            </a:fld>
            <a:endParaRPr lang="ru-RU" noProof="0" dirty="0"/>
          </a:p>
        </p:txBody>
      </p: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A86F7732-AADC-460A-9C5E-BB514339131B}"/>
              </a:ext>
            </a:extLst>
          </p:cNvPr>
          <p:cNvSpPr/>
          <p:nvPr/>
        </p:nvSpPr>
        <p:spPr>
          <a:xfrm>
            <a:off x="4563373" y="-8628"/>
            <a:ext cx="2318400" cy="19840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F76DC068-1529-475C-9E1B-B8784AC0AE76}"/>
              </a:ext>
            </a:extLst>
          </p:cNvPr>
          <p:cNvSpPr/>
          <p:nvPr/>
        </p:nvSpPr>
        <p:spPr>
          <a:xfrm>
            <a:off x="2662361" y="1027908"/>
            <a:ext cx="16790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(продолжение)</a:t>
            </a:r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="" xmlns:a16="http://schemas.microsoft.com/office/drawing/2014/main" id="{FC25E3E1-E1D0-480C-A02E-EB9225F586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7040464"/>
              </p:ext>
            </p:extLst>
          </p:nvPr>
        </p:nvGraphicFramePr>
        <p:xfrm>
          <a:off x="432990" y="1616223"/>
          <a:ext cx="11175915" cy="4771703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359008">
                  <a:extLst>
                    <a:ext uri="{9D8B030D-6E8A-4147-A177-3AD203B41FA5}">
                      <a16:colId xmlns="" xmlns:a16="http://schemas.microsoft.com/office/drawing/2014/main" val="4148383182"/>
                    </a:ext>
                  </a:extLst>
                </a:gridCol>
                <a:gridCol w="4685053">
                  <a:extLst>
                    <a:ext uri="{9D8B030D-6E8A-4147-A177-3AD203B41FA5}">
                      <a16:colId xmlns="" xmlns:a16="http://schemas.microsoft.com/office/drawing/2014/main" val="1004391777"/>
                    </a:ext>
                  </a:extLst>
                </a:gridCol>
                <a:gridCol w="1019582">
                  <a:extLst>
                    <a:ext uri="{9D8B030D-6E8A-4147-A177-3AD203B41FA5}">
                      <a16:colId xmlns="" xmlns:a16="http://schemas.microsoft.com/office/drawing/2014/main" val="4195176951"/>
                    </a:ext>
                  </a:extLst>
                </a:gridCol>
                <a:gridCol w="1019582">
                  <a:extLst>
                    <a:ext uri="{9D8B030D-6E8A-4147-A177-3AD203B41FA5}">
                      <a16:colId xmlns="" xmlns:a16="http://schemas.microsoft.com/office/drawing/2014/main" val="2199887318"/>
                    </a:ext>
                  </a:extLst>
                </a:gridCol>
                <a:gridCol w="1077024">
                  <a:extLst>
                    <a:ext uri="{9D8B030D-6E8A-4147-A177-3AD203B41FA5}">
                      <a16:colId xmlns="" xmlns:a16="http://schemas.microsoft.com/office/drawing/2014/main" val="2999466781"/>
                    </a:ext>
                  </a:extLst>
                </a:gridCol>
                <a:gridCol w="1005222">
                  <a:extLst>
                    <a:ext uri="{9D8B030D-6E8A-4147-A177-3AD203B41FA5}">
                      <a16:colId xmlns="" xmlns:a16="http://schemas.microsoft.com/office/drawing/2014/main" val="347802634"/>
                    </a:ext>
                  </a:extLst>
                </a:gridCol>
                <a:gridCol w="1005222">
                  <a:extLst>
                    <a:ext uri="{9D8B030D-6E8A-4147-A177-3AD203B41FA5}">
                      <a16:colId xmlns="" xmlns:a16="http://schemas.microsoft.com/office/drawing/2014/main" val="373947300"/>
                    </a:ext>
                  </a:extLst>
                </a:gridCol>
                <a:gridCol w="1005222">
                  <a:extLst>
                    <a:ext uri="{9D8B030D-6E8A-4147-A177-3AD203B41FA5}">
                      <a16:colId xmlns="" xmlns:a16="http://schemas.microsoft.com/office/drawing/2014/main" val="218295161"/>
                    </a:ext>
                  </a:extLst>
                </a:gridCol>
              </a:tblGrid>
              <a:tr h="140344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№ п/п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Показатели муниципальных программ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Факт отчетного года (2019)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План </a:t>
                      </a:r>
                      <a:br>
                        <a:rPr lang="ru-RU" sz="1000" u="none" strike="noStrike" dirty="0">
                          <a:effectLst/>
                        </a:rPr>
                      </a:br>
                      <a:r>
                        <a:rPr lang="ru-RU" sz="1000" u="none" strike="noStrike" dirty="0">
                          <a:effectLst/>
                        </a:rPr>
                        <a:t>текущего года                 (2020)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на очередной год                         (2021)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на первый год планового периода                     (2022)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на второй год планового периода                                  (2023)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2258988600"/>
                  </a:ext>
                </a:extLst>
              </a:tr>
              <a:tr h="462310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</a:rPr>
                        <a:t>Муниципальная программа "Безопасность и обеспечение безопасности жизнедеятельности населения"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341031798"/>
                  </a:ext>
                </a:extLst>
              </a:tr>
              <a:tr h="429288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Подпрограмма 4 "Обеспечение пожарной безопасности"</a:t>
                      </a:r>
                      <a:endParaRPr lang="ru-RU" sz="1000" b="1" i="1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894810800"/>
                  </a:ext>
                </a:extLst>
              </a:tr>
              <a:tr h="56137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Повышение степени пожарной защищенности муниципального образования Московской области, по отношению к базовому периоду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Процент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59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61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64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67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2200559689"/>
                  </a:ext>
                </a:extLst>
              </a:tr>
              <a:tr h="429288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Подпрограмма 5 "Обеспечение мероприятий гражданской обороны"</a:t>
                      </a:r>
                      <a:endParaRPr lang="ru-RU" sz="1000" b="1" i="1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663206119"/>
                  </a:ext>
                </a:extLst>
              </a:tr>
              <a:tr h="84206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Увеличение процента запасов материально-технических, продовольственных, медицинских и иных средств в целях гражданской обороны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Процент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937000932"/>
                  </a:ext>
                </a:extLst>
              </a:tr>
              <a:tr h="64393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Увеличение степени готовности к использованию по предназначению защитных сооружений и иных объектов ГО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Процент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32290545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784032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15000">
        <p15:prstTrans prst="peelOff"/>
      </p:transition>
    </mc:Choice>
    <mc:Fallback xmlns="">
      <p:transition spd="slow" advTm="15000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="" xmlns:a16="http://schemas.microsoft.com/office/drawing/2014/main" id="{E98DCA46-603B-4178-8707-30E192CE6B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416" y="282572"/>
            <a:ext cx="11465168" cy="887109"/>
          </a:xfrm>
        </p:spPr>
        <p:txBody>
          <a:bodyPr rtlCol="0"/>
          <a:lstStyle/>
          <a:p>
            <a:r>
              <a:rPr lang="ru-RU" sz="2800" i="1" dirty="0"/>
              <a:t>          </a:t>
            </a:r>
            <a:r>
              <a:rPr lang="ru-RU" i="1" dirty="0"/>
              <a:t>Муниципальная программа</a:t>
            </a:r>
            <a:r>
              <a:rPr lang="ru-RU" dirty="0"/>
              <a:t/>
            </a:r>
            <a:br>
              <a:rPr lang="ru-RU" dirty="0"/>
            </a:br>
            <a:r>
              <a:rPr lang="ru-RU" i="1" dirty="0"/>
              <a:t>«Жилище»</a:t>
            </a:r>
            <a:endParaRPr lang="ru-RU" sz="2800" dirty="0"/>
          </a:p>
        </p:txBody>
      </p:sp>
      <p:sp>
        <p:nvSpPr>
          <p:cNvPr id="8" name="Объект 17">
            <a:extLst>
              <a:ext uri="{FF2B5EF4-FFF2-40B4-BE49-F238E27FC236}">
                <a16:creationId xmlns="" xmlns:a16="http://schemas.microsoft.com/office/drawing/2014/main" id="{16AB4084-5C09-D047-AB9C-BB58097252DB}"/>
              </a:ext>
            </a:extLst>
          </p:cNvPr>
          <p:cNvSpPr txBox="1">
            <a:spLocks/>
          </p:cNvSpPr>
          <p:nvPr/>
        </p:nvSpPr>
        <p:spPr>
          <a:xfrm>
            <a:off x="88032" y="6210099"/>
            <a:ext cx="3830638" cy="354012"/>
          </a:xfrm>
          <a:prstGeom prst="rect">
            <a:avLst/>
          </a:prstGeom>
        </p:spPr>
        <p:txBody>
          <a:bodyPr rtlCol="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400" b="1" cap="all" dirty="0">
                <a:solidFill>
                  <a:schemeClr val="accent3"/>
                </a:solidFill>
              </a:rPr>
              <a:t>Орехово-Зуевский городской округ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8BB047D-A6CD-43AB-96F0-683C726B586B}" type="slidenum">
              <a:rPr lang="ru-RU" noProof="0" smtClean="0"/>
              <a:pPr rtl="0"/>
              <a:t>62</a:t>
            </a:fld>
            <a:endParaRPr lang="ru-RU" noProof="0" dirty="0"/>
          </a:p>
        </p:txBody>
      </p:sp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ECA1578F-0CAD-49A6-BCD0-AE7CDC930482}"/>
              </a:ext>
            </a:extLst>
          </p:cNvPr>
          <p:cNvSpPr/>
          <p:nvPr/>
        </p:nvSpPr>
        <p:spPr>
          <a:xfrm>
            <a:off x="794200" y="2785725"/>
            <a:ext cx="53794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endParaRPr lang="ru-RU" dirty="0"/>
          </a:p>
        </p:txBody>
      </p:sp>
      <p:graphicFrame>
        <p:nvGraphicFramePr>
          <p:cNvPr id="15" name="Диаграмма 14">
            <a:extLst>
              <a:ext uri="{FF2B5EF4-FFF2-40B4-BE49-F238E27FC236}">
                <a16:creationId xmlns="" xmlns:a16="http://schemas.microsoft.com/office/drawing/2014/main" id="{DD6F7A78-7428-4BDF-AD8F-DE02ADE0178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00348988"/>
              </p:ext>
            </p:extLst>
          </p:nvPr>
        </p:nvGraphicFramePr>
        <p:xfrm>
          <a:off x="88032" y="1462287"/>
          <a:ext cx="6515100" cy="46783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6" name="Прямоугольник 15">
            <a:extLst>
              <a:ext uri="{FF2B5EF4-FFF2-40B4-BE49-F238E27FC236}">
                <a16:creationId xmlns="" xmlns:a16="http://schemas.microsoft.com/office/drawing/2014/main" id="{E14AA9C6-8899-404F-B32D-4E5AC7E976F3}"/>
              </a:ext>
            </a:extLst>
          </p:cNvPr>
          <p:cNvSpPr/>
          <p:nvPr/>
        </p:nvSpPr>
        <p:spPr>
          <a:xfrm>
            <a:off x="2003351" y="4152012"/>
            <a:ext cx="157501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dirty="0"/>
              <a:t>Предоставление жилых помещений детям-сиротам 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="" xmlns:a16="http://schemas.microsoft.com/office/drawing/2014/main" id="{C9147B91-D4B3-4F37-9AA5-4A0503D1B2C2}"/>
              </a:ext>
            </a:extLst>
          </p:cNvPr>
          <p:cNvSpPr/>
          <p:nvPr/>
        </p:nvSpPr>
        <p:spPr>
          <a:xfrm>
            <a:off x="3483546" y="4187177"/>
            <a:ext cx="1538853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dirty="0"/>
              <a:t>Улучшение жилищных условий многодетных семей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="" xmlns:a16="http://schemas.microsoft.com/office/drawing/2014/main" id="{E85E74D1-A9AA-4C6A-B0AD-004E25DA9E88}"/>
              </a:ext>
            </a:extLst>
          </p:cNvPr>
          <p:cNvSpPr/>
          <p:nvPr/>
        </p:nvSpPr>
        <p:spPr>
          <a:xfrm>
            <a:off x="5058103" y="4235131"/>
            <a:ext cx="13725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dirty="0"/>
              <a:t>Обеспечению жильем ветеранов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="" xmlns:a16="http://schemas.microsoft.com/office/drawing/2014/main" id="{9DDF29C2-2802-4A0F-9806-4EC61055396D}"/>
              </a:ext>
            </a:extLst>
          </p:cNvPr>
          <p:cNvSpPr/>
          <p:nvPr/>
        </p:nvSpPr>
        <p:spPr>
          <a:xfrm>
            <a:off x="7479025" y="1464832"/>
            <a:ext cx="4486780" cy="5032768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AutoShape 2" descr="ЖК Морозовский Квартал - цены на сайте от официального застройщика  ФинТрастОйл, планировки жилого комплекса, ипотека, акции новостройки -  Московская область, Орехово-Зуево, Карболит, улица Бондаренко - ЦИАН">
            <a:extLst>
              <a:ext uri="{FF2B5EF4-FFF2-40B4-BE49-F238E27FC236}">
                <a16:creationId xmlns="" xmlns:a16="http://schemas.microsoft.com/office/drawing/2014/main" id="{F487F6E6-8F2B-4C50-B481-33FE3402508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13" name="Рисунок 12" descr="ЖК Морозовский Квартал - цены на сайте от официального застройщика  ФинТрастОйл, планировки жилого комплекса, ипотека, акции новостройки -  Московская область, Орехово-Зуево, Карболит, улица Бондаренко - ЦИАН">
            <a:extLst>
              <a:ext uri="{FF2B5EF4-FFF2-40B4-BE49-F238E27FC236}">
                <a16:creationId xmlns="" xmlns:a16="http://schemas.microsoft.com/office/drawing/2014/main" id="{9A03E72B-13FD-4909-9498-C70DF2308FE4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9025" y="2403988"/>
            <a:ext cx="4498389" cy="2989180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Прямоугольник 13">
            <a:extLst>
              <a:ext uri="{FF2B5EF4-FFF2-40B4-BE49-F238E27FC236}">
                <a16:creationId xmlns="" xmlns:a16="http://schemas.microsoft.com/office/drawing/2014/main" id="{632F3BCB-92A0-4AE3-8905-F3E2BA641201}"/>
              </a:ext>
            </a:extLst>
          </p:cNvPr>
          <p:cNvSpPr/>
          <p:nvPr/>
        </p:nvSpPr>
        <p:spPr>
          <a:xfrm>
            <a:off x="10645200" y="1058400"/>
            <a:ext cx="1457325" cy="27876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i="1" dirty="0">
                <a:solidFill>
                  <a:schemeClr val="tx1"/>
                </a:solidFill>
              </a:rPr>
              <a:t>(млн. руб.)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0" name="Половина рамки 19">
            <a:extLst>
              <a:ext uri="{FF2B5EF4-FFF2-40B4-BE49-F238E27FC236}">
                <a16:creationId xmlns="" xmlns:a16="http://schemas.microsoft.com/office/drawing/2014/main" id="{88C88E06-1E0D-4448-B5CF-FB496682F722}"/>
              </a:ext>
            </a:extLst>
          </p:cNvPr>
          <p:cNvSpPr/>
          <p:nvPr/>
        </p:nvSpPr>
        <p:spPr>
          <a:xfrm>
            <a:off x="7479025" y="2403988"/>
            <a:ext cx="939418" cy="616620"/>
          </a:xfrm>
          <a:prstGeom prst="halfFram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1" name="Половина рамки 20">
            <a:extLst>
              <a:ext uri="{FF2B5EF4-FFF2-40B4-BE49-F238E27FC236}">
                <a16:creationId xmlns="" xmlns:a16="http://schemas.microsoft.com/office/drawing/2014/main" id="{084DE3B9-026F-4A43-9486-E86716BFC266}"/>
              </a:ext>
            </a:extLst>
          </p:cNvPr>
          <p:cNvSpPr/>
          <p:nvPr/>
        </p:nvSpPr>
        <p:spPr>
          <a:xfrm flipH="1" flipV="1">
            <a:off x="11026387" y="4780286"/>
            <a:ext cx="939418" cy="616620"/>
          </a:xfrm>
          <a:prstGeom prst="halfFram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2" name="Прямоугольник 21">
            <a:extLst>
              <a:ext uri="{FF2B5EF4-FFF2-40B4-BE49-F238E27FC236}">
                <a16:creationId xmlns="" xmlns:a16="http://schemas.microsoft.com/office/drawing/2014/main" id="{CC06B354-504A-4D8B-80F8-1624494BC50B}"/>
              </a:ext>
            </a:extLst>
          </p:cNvPr>
          <p:cNvSpPr/>
          <p:nvPr/>
        </p:nvSpPr>
        <p:spPr>
          <a:xfrm>
            <a:off x="7524686" y="2117035"/>
            <a:ext cx="4303897" cy="3608681"/>
          </a:xfrm>
          <a:prstGeom prst="rect">
            <a:avLst/>
          </a:prstGeom>
          <a:noFill/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3" name="Блок-схема: ссылка на другую страницу 22">
            <a:extLst>
              <a:ext uri="{FF2B5EF4-FFF2-40B4-BE49-F238E27FC236}">
                <a16:creationId xmlns="" xmlns:a16="http://schemas.microsoft.com/office/drawing/2014/main" id="{BEB0CA63-44AE-433D-9FBD-73311814ECD1}"/>
              </a:ext>
            </a:extLst>
          </p:cNvPr>
          <p:cNvSpPr/>
          <p:nvPr/>
        </p:nvSpPr>
        <p:spPr>
          <a:xfrm>
            <a:off x="7793231" y="1562503"/>
            <a:ext cx="1182757" cy="813913"/>
          </a:xfrm>
          <a:prstGeom prst="flowChartOffpageConnector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1"/>
                </a:solidFill>
              </a:rPr>
              <a:t>88,93</a:t>
            </a:r>
          </a:p>
        </p:txBody>
      </p:sp>
      <p:sp>
        <p:nvSpPr>
          <p:cNvPr id="24" name="Блок-схема: ссылка на другую страницу 23">
            <a:extLst>
              <a:ext uri="{FF2B5EF4-FFF2-40B4-BE49-F238E27FC236}">
                <a16:creationId xmlns="" xmlns:a16="http://schemas.microsoft.com/office/drawing/2014/main" id="{1AE68F24-6235-4408-A38B-54C4438A03AA}"/>
              </a:ext>
            </a:extLst>
          </p:cNvPr>
          <p:cNvSpPr/>
          <p:nvPr/>
        </p:nvSpPr>
        <p:spPr>
          <a:xfrm flipV="1">
            <a:off x="7793231" y="5580574"/>
            <a:ext cx="1182757" cy="820006"/>
          </a:xfrm>
          <a:prstGeom prst="flowChartOffpageConnector">
            <a:avLst/>
          </a:prstGeom>
          <a:solidFill>
            <a:schemeClr val="accent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30541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15000">
        <p15:prstTrans prst="peelOff"/>
      </p:transition>
    </mc:Choice>
    <mc:Fallback xmlns="">
      <p:transition spd="slow" advTm="15000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FD24E9E-2120-4F36-A714-5AB9D6C432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416" y="435030"/>
            <a:ext cx="11465168" cy="1037492"/>
          </a:xfrm>
        </p:spPr>
        <p:txBody>
          <a:bodyPr/>
          <a:lstStyle/>
          <a:p>
            <a:r>
              <a:rPr lang="ru-RU" sz="2800" dirty="0"/>
              <a:t>          Информация о расходах бюджета в разрезе муниципальных программ  с указанием планируемых целевых показателей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="" xmlns:a16="http://schemas.microsoft.com/office/drawing/2014/main" id="{4A23213A-2B13-4C3C-A3E9-2A2CBCABD9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8BB047D-A6CD-43AB-96F0-683C726B586B}" type="slidenum">
              <a:rPr lang="ru-RU" noProof="0" smtClean="0"/>
              <a:pPr rtl="0"/>
              <a:t>63</a:t>
            </a:fld>
            <a:endParaRPr lang="ru-RU" noProof="0" dirty="0"/>
          </a:p>
        </p:txBody>
      </p:sp>
      <p:sp>
        <p:nvSpPr>
          <p:cNvPr id="6" name="Выноска: стрелка вниз 5">
            <a:extLst>
              <a:ext uri="{FF2B5EF4-FFF2-40B4-BE49-F238E27FC236}">
                <a16:creationId xmlns="" xmlns:a16="http://schemas.microsoft.com/office/drawing/2014/main" id="{C2ED72EA-2ACF-4014-9CBB-2538894480E6}"/>
              </a:ext>
            </a:extLst>
          </p:cNvPr>
          <p:cNvSpPr/>
          <p:nvPr/>
        </p:nvSpPr>
        <p:spPr>
          <a:xfrm>
            <a:off x="4523814" y="6503860"/>
            <a:ext cx="2317894" cy="315068"/>
          </a:xfrm>
          <a:prstGeom prst="downArrowCallou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/>
              <a:t>Продолжение на следующем слайде</a:t>
            </a:r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="" xmlns:a16="http://schemas.microsoft.com/office/drawing/2014/main" id="{5E932947-FA54-48AA-AE90-2AB3A2962E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4797632"/>
              </p:ext>
            </p:extLst>
          </p:nvPr>
        </p:nvGraphicFramePr>
        <p:xfrm>
          <a:off x="278917" y="1592055"/>
          <a:ext cx="11465168" cy="4871152"/>
        </p:xfrm>
        <a:graphic>
          <a:graphicData uri="http://schemas.openxmlformats.org/drawingml/2006/table">
            <a:tbl>
              <a:tblPr firstRow="1" bandRow="1">
                <a:tableStyleId>{1FECB4D8-DB02-4DC6-A0A2-4F2EBAE1DC90}</a:tableStyleId>
              </a:tblPr>
              <a:tblGrid>
                <a:gridCol w="368300">
                  <a:extLst>
                    <a:ext uri="{9D8B030D-6E8A-4147-A177-3AD203B41FA5}">
                      <a16:colId xmlns="" xmlns:a16="http://schemas.microsoft.com/office/drawing/2014/main" val="2156149351"/>
                    </a:ext>
                  </a:extLst>
                </a:gridCol>
                <a:gridCol w="4806312">
                  <a:extLst>
                    <a:ext uri="{9D8B030D-6E8A-4147-A177-3AD203B41FA5}">
                      <a16:colId xmlns="" xmlns:a16="http://schemas.microsoft.com/office/drawing/2014/main" val="2336554224"/>
                    </a:ext>
                  </a:extLst>
                </a:gridCol>
                <a:gridCol w="1045970">
                  <a:extLst>
                    <a:ext uri="{9D8B030D-6E8A-4147-A177-3AD203B41FA5}">
                      <a16:colId xmlns="" xmlns:a16="http://schemas.microsoft.com/office/drawing/2014/main" val="4087844191"/>
                    </a:ext>
                  </a:extLst>
                </a:gridCol>
                <a:gridCol w="1045970">
                  <a:extLst>
                    <a:ext uri="{9D8B030D-6E8A-4147-A177-3AD203B41FA5}">
                      <a16:colId xmlns="" xmlns:a16="http://schemas.microsoft.com/office/drawing/2014/main" val="4167616989"/>
                    </a:ext>
                  </a:extLst>
                </a:gridCol>
                <a:gridCol w="1104899">
                  <a:extLst>
                    <a:ext uri="{9D8B030D-6E8A-4147-A177-3AD203B41FA5}">
                      <a16:colId xmlns="" xmlns:a16="http://schemas.microsoft.com/office/drawing/2014/main" val="2282084170"/>
                    </a:ext>
                  </a:extLst>
                </a:gridCol>
                <a:gridCol w="1031239">
                  <a:extLst>
                    <a:ext uri="{9D8B030D-6E8A-4147-A177-3AD203B41FA5}">
                      <a16:colId xmlns="" xmlns:a16="http://schemas.microsoft.com/office/drawing/2014/main" val="3864777812"/>
                    </a:ext>
                  </a:extLst>
                </a:gridCol>
                <a:gridCol w="1031239">
                  <a:extLst>
                    <a:ext uri="{9D8B030D-6E8A-4147-A177-3AD203B41FA5}">
                      <a16:colId xmlns="" xmlns:a16="http://schemas.microsoft.com/office/drawing/2014/main" val="3067606921"/>
                    </a:ext>
                  </a:extLst>
                </a:gridCol>
                <a:gridCol w="1031239">
                  <a:extLst>
                    <a:ext uri="{9D8B030D-6E8A-4147-A177-3AD203B41FA5}">
                      <a16:colId xmlns="" xmlns:a16="http://schemas.microsoft.com/office/drawing/2014/main" val="2560393463"/>
                    </a:ext>
                  </a:extLst>
                </a:gridCol>
              </a:tblGrid>
              <a:tr h="84845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№ п/п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917" marR="8917" marT="89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Показатели муниципальных программ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917" marR="8917" marT="8917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917" marR="8917" marT="89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Факт отчетного года (2019)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917" marR="8917" marT="89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План </a:t>
                      </a:r>
                      <a:br>
                        <a:rPr lang="ru-RU" sz="900" u="none" strike="noStrike" dirty="0">
                          <a:effectLst/>
                        </a:rPr>
                      </a:br>
                      <a:r>
                        <a:rPr lang="ru-RU" sz="900" u="none" strike="noStrike" dirty="0">
                          <a:effectLst/>
                        </a:rPr>
                        <a:t>текущего года                 (2020)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917" marR="8917" marT="89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Прогноз на очередной год                         (2021)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917" marR="8917" marT="89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Прогноз на первый год планового периода                     (2022)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917" marR="8917" marT="89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Прогноз на второй год планового периода                                  (2023)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917" marR="8917" marT="8917" marB="0" anchor="ctr"/>
                </a:tc>
                <a:extLst>
                  <a:ext uri="{0D108BD9-81ED-4DB2-BD59-A6C34878D82A}">
                    <a16:rowId xmlns="" xmlns:a16="http://schemas.microsoft.com/office/drawing/2014/main" val="1938157410"/>
                  </a:ext>
                </a:extLst>
              </a:tr>
              <a:tr h="309438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</a:rPr>
                        <a:t>Муниципальная программа  "Жилище"</a:t>
                      </a:r>
                      <a:endParaRPr lang="ru-RU" sz="900" b="1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917" marR="8917" marT="8917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746615833"/>
                  </a:ext>
                </a:extLst>
              </a:tr>
              <a:tr h="269510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Подпрограмма 1 "Комплексное освоение земельных участков в целях жилищного строительства и развитие застроенных территорий"</a:t>
                      </a:r>
                      <a:endParaRPr lang="ru-RU" sz="900" b="1" i="1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917" marR="8917" marT="8917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584270361"/>
                  </a:ext>
                </a:extLst>
              </a:tr>
              <a:tr h="33938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917" marR="8917" marT="891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</a:rPr>
                        <a:t>2020 Площадь земельных участков, вовлеченных в индивидуальное жилищное строительство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917" marR="8917" marT="891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</a:rPr>
                        <a:t>Гектар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917" marR="8917" marT="89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 -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917" marR="8917" marT="89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2003,053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917" marR="8917" marT="89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2103,06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917" marR="8917" marT="89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2203,06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917" marR="8917" marT="89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2303,06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917" marR="8917" marT="8917" marB="0" anchor="ctr"/>
                </a:tc>
                <a:extLst>
                  <a:ext uri="{0D108BD9-81ED-4DB2-BD59-A6C34878D82A}">
                    <a16:rowId xmlns="" xmlns:a16="http://schemas.microsoft.com/office/drawing/2014/main" val="2800017735"/>
                  </a:ext>
                </a:extLst>
              </a:tr>
              <a:tr h="11878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917" marR="8917" marT="891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</a:rPr>
                        <a:t>2020 Количество уведомлений о соответствии (несоответствии) указанных в уведомлении о планируемом строительстве параметров объекта индивидуального жилищного строительства (далее – ИЖС) или садового дома установленным параметрам и допустимости размещения объекта ИЖС или садового дома на земельном участке, уведомлений о соответствии (несоответствии) построенных или реконструированных объектов ИЖС или садового дома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917" marR="8917" marT="891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</a:rPr>
                        <a:t>Штука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917" marR="8917" marT="89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 -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917" marR="8917" marT="89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2000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917" marR="8917" marT="89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2100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917" marR="8917" marT="89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2200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917" marR="8917" marT="89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2300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917" marR="8917" marT="8917" marB="0" anchor="ctr"/>
                </a:tc>
                <a:extLst>
                  <a:ext uri="{0D108BD9-81ED-4DB2-BD59-A6C34878D82A}">
                    <a16:rowId xmlns="" xmlns:a16="http://schemas.microsoft.com/office/drawing/2014/main" val="3584129433"/>
                  </a:ext>
                </a:extLst>
              </a:tr>
              <a:tr h="48911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3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917" marR="8917" marT="891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</a:rPr>
                        <a:t>2020 Объем ввода индивидуального жилищного строительства, построенного населением за счет собственных и (или) кредитных средств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917" marR="8917" marT="891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</a:rPr>
                        <a:t>Тысяча квадратных метров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917" marR="8917" marT="89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 -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917" marR="8917" marT="89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57,4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917" marR="8917" marT="89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58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917" marR="8917" marT="89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60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917" marR="8917" marT="89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62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917" marR="8917" marT="8917" marB="0" anchor="ctr"/>
                </a:tc>
                <a:extLst>
                  <a:ext uri="{0D108BD9-81ED-4DB2-BD59-A6C34878D82A}">
                    <a16:rowId xmlns="" xmlns:a16="http://schemas.microsoft.com/office/drawing/2014/main" val="1862418201"/>
                  </a:ext>
                </a:extLst>
              </a:tr>
              <a:tr h="33938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4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917" marR="8917" marT="891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</a:rPr>
                        <a:t>2020 Встречи с дольщиками. Встречи с гражданами - участниками долевого строительства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917" marR="8917" marT="891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</a:rPr>
                        <a:t>Процент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917" marR="8917" marT="89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 -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917" marR="8917" marT="89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0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917" marR="8917" marT="89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0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917" marR="8917" marT="89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0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917" marR="8917" marT="89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0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917" marR="8917" marT="8917" marB="0" anchor="ctr"/>
                </a:tc>
                <a:extLst>
                  <a:ext uri="{0D108BD9-81ED-4DB2-BD59-A6C34878D82A}">
                    <a16:rowId xmlns="" xmlns:a16="http://schemas.microsoft.com/office/drawing/2014/main" val="3047603735"/>
                  </a:ext>
                </a:extLst>
              </a:tr>
              <a:tr h="21960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5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917" marR="8917" marT="891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</a:rPr>
                        <a:t>2020 Количество семей, улучшивших жилищные условия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917" marR="8917" marT="891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</a:rPr>
                        <a:t>Штука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917" marR="8917" marT="89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 -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917" marR="8917" marT="89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0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917" marR="8917" marT="89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10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917" marR="8917" marT="89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10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917" marR="8917" marT="89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10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917" marR="8917" marT="8917" marB="0" anchor="ctr"/>
                </a:tc>
                <a:extLst>
                  <a:ext uri="{0D108BD9-81ED-4DB2-BD59-A6C34878D82A}">
                    <a16:rowId xmlns="" xmlns:a16="http://schemas.microsoft.com/office/drawing/2014/main" val="1636404692"/>
                  </a:ext>
                </a:extLst>
              </a:tr>
              <a:tr h="50907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6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917" marR="8917" marT="891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</a:rPr>
                        <a:t>2020 Решаем проблемы дольщиков. Поиск и реализация решений по обеспечению прав пострадавших граждан - участников долевого строительства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917" marR="8917" marT="891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</a:rPr>
                        <a:t>Процент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917" marR="8917" marT="89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 -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917" marR="8917" marT="89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0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917" marR="8917" marT="89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0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917" marR="8917" marT="89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0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917" marR="8917" marT="89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0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917" marR="8917" marT="8917" marB="0" anchor="ctr"/>
                </a:tc>
                <a:extLst>
                  <a:ext uri="{0D108BD9-81ED-4DB2-BD59-A6C34878D82A}">
                    <a16:rowId xmlns="" xmlns:a16="http://schemas.microsoft.com/office/drawing/2014/main" val="1767437082"/>
                  </a:ext>
                </a:extLst>
              </a:tr>
              <a:tr h="35934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917" marR="8917" marT="891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</a:rPr>
                        <a:t>Количество земельных участков, вовлеченных в индивидуальное жилищное строительство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917" marR="8917" marT="891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</a:rPr>
                        <a:t>Штука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917" marR="8917" marT="89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 -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917" marR="8917" marT="89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2028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917" marR="8917" marT="89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2128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917" marR="8917" marT="89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2228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917" marR="8917" marT="89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2328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917" marR="8917" marT="8917" marB="0" anchor="ctr"/>
                </a:tc>
                <a:extLst>
                  <a:ext uri="{0D108BD9-81ED-4DB2-BD59-A6C34878D82A}">
                    <a16:rowId xmlns="" xmlns:a16="http://schemas.microsoft.com/office/drawing/2014/main" val="12030417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740386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15000">
        <p15:prstTrans prst="peelOff"/>
      </p:transition>
    </mc:Choice>
    <mc:Fallback xmlns="">
      <p:transition spd="slow" advTm="15000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FD24E9E-2120-4F36-A714-5AB9D6C432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416" y="435030"/>
            <a:ext cx="11465168" cy="1037492"/>
          </a:xfrm>
        </p:spPr>
        <p:txBody>
          <a:bodyPr/>
          <a:lstStyle/>
          <a:p>
            <a:r>
              <a:rPr lang="ru-RU" sz="2800" dirty="0"/>
              <a:t>          Информация о расходах бюджета в разрезе муниципальных программ  с указанием планируемых целевых показателей </a:t>
            </a:r>
            <a:r>
              <a:rPr lang="ru-RU" sz="1200" dirty="0"/>
              <a:t>(продолжение)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="" xmlns:a16="http://schemas.microsoft.com/office/drawing/2014/main" id="{4A23213A-2B13-4C3C-A3E9-2A2CBCABD9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8BB047D-A6CD-43AB-96F0-683C726B586B}" type="slidenum">
              <a:rPr lang="ru-RU" noProof="0" smtClean="0"/>
              <a:pPr rtl="0"/>
              <a:t>64</a:t>
            </a:fld>
            <a:endParaRPr lang="ru-RU" noProof="0" dirty="0"/>
          </a:p>
        </p:txBody>
      </p:sp>
      <p:sp>
        <p:nvSpPr>
          <p:cNvPr id="6" name="Выноска: стрелка вниз 5">
            <a:extLst>
              <a:ext uri="{FF2B5EF4-FFF2-40B4-BE49-F238E27FC236}">
                <a16:creationId xmlns="" xmlns:a16="http://schemas.microsoft.com/office/drawing/2014/main" id="{774ACE7D-C3AB-4ADF-91F1-0202E7AF5C90}"/>
              </a:ext>
            </a:extLst>
          </p:cNvPr>
          <p:cNvSpPr/>
          <p:nvPr/>
        </p:nvSpPr>
        <p:spPr>
          <a:xfrm>
            <a:off x="4523814" y="6503860"/>
            <a:ext cx="2317894" cy="315068"/>
          </a:xfrm>
          <a:prstGeom prst="downArrowCallou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/>
              <a:t>Продолжение на следующем слайде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A86F7732-AADC-460A-9C5E-BB514339131B}"/>
              </a:ext>
            </a:extLst>
          </p:cNvPr>
          <p:cNvSpPr/>
          <p:nvPr/>
        </p:nvSpPr>
        <p:spPr>
          <a:xfrm>
            <a:off x="4563373" y="-8628"/>
            <a:ext cx="2318400" cy="19840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="" xmlns:a16="http://schemas.microsoft.com/office/drawing/2014/main" id="{6E9FD296-5384-41C7-98ED-A07D2543ADC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2294953"/>
              </p:ext>
            </p:extLst>
          </p:nvPr>
        </p:nvGraphicFramePr>
        <p:xfrm>
          <a:off x="305320" y="1579404"/>
          <a:ext cx="11523263" cy="4848543"/>
        </p:xfrm>
        <a:graphic>
          <a:graphicData uri="http://schemas.openxmlformats.org/drawingml/2006/table">
            <a:tbl>
              <a:tblPr firstRow="1" bandRow="1">
                <a:tableStyleId>{1FECB4D8-DB02-4DC6-A0A2-4F2EBAE1DC90}</a:tableStyleId>
              </a:tblPr>
              <a:tblGrid>
                <a:gridCol w="370166">
                  <a:extLst>
                    <a:ext uri="{9D8B030D-6E8A-4147-A177-3AD203B41FA5}">
                      <a16:colId xmlns="" xmlns:a16="http://schemas.microsoft.com/office/drawing/2014/main" val="958325194"/>
                    </a:ext>
                  </a:extLst>
                </a:gridCol>
                <a:gridCol w="4830665">
                  <a:extLst>
                    <a:ext uri="{9D8B030D-6E8A-4147-A177-3AD203B41FA5}">
                      <a16:colId xmlns="" xmlns:a16="http://schemas.microsoft.com/office/drawing/2014/main" val="4090814821"/>
                    </a:ext>
                  </a:extLst>
                </a:gridCol>
                <a:gridCol w="1051271">
                  <a:extLst>
                    <a:ext uri="{9D8B030D-6E8A-4147-A177-3AD203B41FA5}">
                      <a16:colId xmlns="" xmlns:a16="http://schemas.microsoft.com/office/drawing/2014/main" val="1079267047"/>
                    </a:ext>
                  </a:extLst>
                </a:gridCol>
                <a:gridCol w="1051271">
                  <a:extLst>
                    <a:ext uri="{9D8B030D-6E8A-4147-A177-3AD203B41FA5}">
                      <a16:colId xmlns="" xmlns:a16="http://schemas.microsoft.com/office/drawing/2014/main" val="3686207222"/>
                    </a:ext>
                  </a:extLst>
                </a:gridCol>
                <a:gridCol w="1110498">
                  <a:extLst>
                    <a:ext uri="{9D8B030D-6E8A-4147-A177-3AD203B41FA5}">
                      <a16:colId xmlns="" xmlns:a16="http://schemas.microsoft.com/office/drawing/2014/main" val="273748743"/>
                    </a:ext>
                  </a:extLst>
                </a:gridCol>
                <a:gridCol w="1036464">
                  <a:extLst>
                    <a:ext uri="{9D8B030D-6E8A-4147-A177-3AD203B41FA5}">
                      <a16:colId xmlns="" xmlns:a16="http://schemas.microsoft.com/office/drawing/2014/main" val="661855678"/>
                    </a:ext>
                  </a:extLst>
                </a:gridCol>
                <a:gridCol w="1036464">
                  <a:extLst>
                    <a:ext uri="{9D8B030D-6E8A-4147-A177-3AD203B41FA5}">
                      <a16:colId xmlns="" xmlns:a16="http://schemas.microsoft.com/office/drawing/2014/main" val="785854934"/>
                    </a:ext>
                  </a:extLst>
                </a:gridCol>
                <a:gridCol w="1036464">
                  <a:extLst>
                    <a:ext uri="{9D8B030D-6E8A-4147-A177-3AD203B41FA5}">
                      <a16:colId xmlns="" xmlns:a16="http://schemas.microsoft.com/office/drawing/2014/main" val="3810157848"/>
                    </a:ext>
                  </a:extLst>
                </a:gridCol>
              </a:tblGrid>
              <a:tr h="76764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№ п/п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133" marR="8133" marT="81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Показатели муниципальных программ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133" marR="8133" marT="8133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133" marR="8133" marT="81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Факт отчетного года (2019)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133" marR="8133" marT="81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План </a:t>
                      </a:r>
                      <a:br>
                        <a:rPr lang="ru-RU" sz="1000" u="none" strike="noStrike" dirty="0">
                          <a:effectLst/>
                        </a:rPr>
                      </a:br>
                      <a:r>
                        <a:rPr lang="ru-RU" sz="1000" u="none" strike="noStrike" dirty="0">
                          <a:effectLst/>
                        </a:rPr>
                        <a:t>текущего года                 (2020)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133" marR="8133" marT="81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на очередной год                         (2021)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133" marR="8133" marT="81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на первый год планового периода                     (2022)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133" marR="8133" marT="81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на второй год планового периода                                  (2023)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133" marR="8133" marT="8133" marB="0" anchor="ctr"/>
                </a:tc>
                <a:extLst>
                  <a:ext uri="{0D108BD9-81ED-4DB2-BD59-A6C34878D82A}">
                    <a16:rowId xmlns="" xmlns:a16="http://schemas.microsoft.com/office/drawing/2014/main" val="3015338998"/>
                  </a:ext>
                </a:extLst>
              </a:tr>
              <a:tr h="279965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</a:rPr>
                        <a:t>Муниципальная программа  "Жилище"</a:t>
                      </a:r>
                      <a:endParaRPr lang="ru-RU" sz="1000" b="1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133" marR="8133" marT="8133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973792402"/>
                  </a:ext>
                </a:extLst>
              </a:tr>
              <a:tr h="225779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Подпрограмма 2 "Обеспечение жильем молодых семей"</a:t>
                      </a:r>
                      <a:endParaRPr lang="ru-RU" sz="10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133" marR="8133" marT="8133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086359116"/>
                  </a:ext>
                </a:extLst>
              </a:tr>
              <a:tr h="31363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133" marR="8133" marT="813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Количество молодых семей, получивших свидетельство о праве на получение социальной выплаты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133" marR="8133" marT="813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Семья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133" marR="8133" marT="81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 -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133" marR="8133" marT="81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133" marR="8133" marT="81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133" marR="8133" marT="81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133" marR="8133" marT="81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133" marR="8133" marT="8133" marB="0" anchor="ctr"/>
                </a:tc>
                <a:extLst>
                  <a:ext uri="{0D108BD9-81ED-4DB2-BD59-A6C34878D82A}">
                    <a16:rowId xmlns="" xmlns:a16="http://schemas.microsoft.com/office/drawing/2014/main" val="261925402"/>
                  </a:ext>
                </a:extLst>
              </a:tr>
              <a:tr h="379307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Подпрограмма 3 "Обеспечение жильем детей-сирот и детей, оставшихся без попечения родителей, лиц из числа детей-сирот и детей, оставшихся без попечения родителей"</a:t>
                      </a:r>
                      <a:endParaRPr lang="ru-RU" sz="1000" b="1" i="1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133" marR="8133" marT="8133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166457329"/>
                  </a:ext>
                </a:extLst>
              </a:tr>
              <a:tr h="76764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133" marR="8133" marT="813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Численность детей сирот и детей, оставшихся без попечения родителей, лиц из числа детей-сирот и детей, оставшихся без попечения родителей, обеспеченных благоустроенными жилыми помещениями специализированного жилищного фонда по договорам найма специализированных жилых помещений в отчетном финансовом году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133" marR="8133" marT="813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Человек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133" marR="8133" marT="81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 -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133" marR="8133" marT="81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133" marR="8133" marT="81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133" marR="8133" marT="81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133" marR="8133" marT="81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133" marR="8133" marT="8133" marB="0" anchor="ctr"/>
                </a:tc>
                <a:extLst>
                  <a:ext uri="{0D108BD9-81ED-4DB2-BD59-A6C34878D82A}">
                    <a16:rowId xmlns="" xmlns:a16="http://schemas.microsoft.com/office/drawing/2014/main" val="4223601048"/>
                  </a:ext>
                </a:extLst>
              </a:tr>
              <a:tr h="138176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133" marR="8133" marT="813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Доля детей-сирот и детей, оставшихся без попечения родителей, лиц из числа детей-сирот и детей, оставшихся без попечения родителей, состоящих на учете на получение жилого помещения, включая лиц в возрасте от 23 лет и старше, обеспеченных жилыми помещениями за отчетный год, в общей численности детей-сирот и детей, оставшихся без попечения родителей, лиц из числа детей-сирот и детей, оставшихся без попечения родителей, включенных в список детей-сирот и детей, оставшихся без попечения родителей, лиц из их числа, которые подлежат обеспечению жилыми помещениями, в отчетном году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133" marR="8133" marT="813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Процент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133" marR="8133" marT="81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 -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133" marR="8133" marT="81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133" marR="8133" marT="81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133" marR="8133" marT="81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133" marR="8133" marT="81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133" marR="8133" marT="8133" marB="0" anchor="ctr"/>
                </a:tc>
                <a:extLst>
                  <a:ext uri="{0D108BD9-81ED-4DB2-BD59-A6C34878D82A}">
                    <a16:rowId xmlns="" xmlns:a16="http://schemas.microsoft.com/office/drawing/2014/main" val="3233336318"/>
                  </a:ext>
                </a:extLst>
              </a:tr>
              <a:tr h="261903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Подпрограмма 7 "Улучшение жилищных условий отдельных категорий многодетных семей"</a:t>
                      </a:r>
                      <a:endParaRPr lang="ru-RU" sz="1000" b="1" i="1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133" marR="8133" marT="8133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428627318"/>
                  </a:ext>
                </a:extLst>
              </a:tr>
              <a:tr h="46593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133" marR="8133" marT="813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Количество свидетельств о праве на получение жилищной субсидии на приобретение жилого помещения или строительство индивидуального жилого дома, выданных семьям, имеющим семь и более детей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133" marR="8133" marT="813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Штука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133" marR="8133" marT="81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 -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133" marR="8133" marT="81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133" marR="8133" marT="81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133" marR="8133" marT="81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133" marR="8133" marT="81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133" marR="8133" marT="8133" marB="0" anchor="ctr"/>
                </a:tc>
                <a:extLst>
                  <a:ext uri="{0D108BD9-81ED-4DB2-BD59-A6C34878D82A}">
                    <a16:rowId xmlns="" xmlns:a16="http://schemas.microsoft.com/office/drawing/2014/main" val="25819183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641081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15000">
        <p15:prstTrans prst="peelOff"/>
      </p:transition>
    </mc:Choice>
    <mc:Fallback xmlns="">
      <p:transition spd="slow" advTm="15000">
        <p:fade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FD24E9E-2120-4F36-A714-5AB9D6C432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416" y="435030"/>
            <a:ext cx="11465168" cy="1037492"/>
          </a:xfrm>
        </p:spPr>
        <p:txBody>
          <a:bodyPr/>
          <a:lstStyle/>
          <a:p>
            <a:r>
              <a:rPr lang="ru-RU" sz="2800" dirty="0"/>
              <a:t>          Информация о расходах бюджета в разрезе муниципальных программ  с указанием планируемых целевых показателей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="" xmlns:a16="http://schemas.microsoft.com/office/drawing/2014/main" id="{4A23213A-2B13-4C3C-A3E9-2A2CBCABD9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8BB047D-A6CD-43AB-96F0-683C726B586B}" type="slidenum">
              <a:rPr lang="ru-RU" noProof="0" smtClean="0"/>
              <a:pPr rtl="0"/>
              <a:t>65</a:t>
            </a:fld>
            <a:endParaRPr lang="ru-RU" noProof="0" dirty="0"/>
          </a:p>
        </p:txBody>
      </p: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A86F7732-AADC-460A-9C5E-BB514339131B}"/>
              </a:ext>
            </a:extLst>
          </p:cNvPr>
          <p:cNvSpPr/>
          <p:nvPr/>
        </p:nvSpPr>
        <p:spPr>
          <a:xfrm>
            <a:off x="4563373" y="-8628"/>
            <a:ext cx="2318400" cy="19840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F76DC068-1529-475C-9E1B-B8784AC0AE76}"/>
              </a:ext>
            </a:extLst>
          </p:cNvPr>
          <p:cNvSpPr/>
          <p:nvPr/>
        </p:nvSpPr>
        <p:spPr>
          <a:xfrm>
            <a:off x="2662361" y="1027908"/>
            <a:ext cx="16790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(продолжение)</a:t>
            </a: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="" xmlns:a16="http://schemas.microsoft.com/office/drawing/2014/main" id="{E22DC922-3672-4587-9DBC-E91DE05404A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579001"/>
              </p:ext>
            </p:extLst>
          </p:nvPr>
        </p:nvGraphicFramePr>
        <p:xfrm>
          <a:off x="363414" y="1524000"/>
          <a:ext cx="11543663" cy="4898970"/>
        </p:xfrm>
        <a:graphic>
          <a:graphicData uri="http://schemas.openxmlformats.org/drawingml/2006/table">
            <a:tbl>
              <a:tblPr firstRow="1" bandRow="1">
                <a:tableStyleId>{1FECB4D8-DB02-4DC6-A0A2-4F2EBAE1DC90}</a:tableStyleId>
              </a:tblPr>
              <a:tblGrid>
                <a:gridCol w="370821">
                  <a:extLst>
                    <a:ext uri="{9D8B030D-6E8A-4147-A177-3AD203B41FA5}">
                      <a16:colId xmlns="" xmlns:a16="http://schemas.microsoft.com/office/drawing/2014/main" val="1913806331"/>
                    </a:ext>
                  </a:extLst>
                </a:gridCol>
                <a:gridCol w="4839217">
                  <a:extLst>
                    <a:ext uri="{9D8B030D-6E8A-4147-A177-3AD203B41FA5}">
                      <a16:colId xmlns="" xmlns:a16="http://schemas.microsoft.com/office/drawing/2014/main" val="3927027004"/>
                    </a:ext>
                  </a:extLst>
                </a:gridCol>
                <a:gridCol w="1053132">
                  <a:extLst>
                    <a:ext uri="{9D8B030D-6E8A-4147-A177-3AD203B41FA5}">
                      <a16:colId xmlns="" xmlns:a16="http://schemas.microsoft.com/office/drawing/2014/main" val="288516506"/>
                    </a:ext>
                  </a:extLst>
                </a:gridCol>
                <a:gridCol w="1053132">
                  <a:extLst>
                    <a:ext uri="{9D8B030D-6E8A-4147-A177-3AD203B41FA5}">
                      <a16:colId xmlns="" xmlns:a16="http://schemas.microsoft.com/office/drawing/2014/main" val="3748832722"/>
                    </a:ext>
                  </a:extLst>
                </a:gridCol>
                <a:gridCol w="1112464">
                  <a:extLst>
                    <a:ext uri="{9D8B030D-6E8A-4147-A177-3AD203B41FA5}">
                      <a16:colId xmlns="" xmlns:a16="http://schemas.microsoft.com/office/drawing/2014/main" val="81218479"/>
                    </a:ext>
                  </a:extLst>
                </a:gridCol>
                <a:gridCol w="1038299">
                  <a:extLst>
                    <a:ext uri="{9D8B030D-6E8A-4147-A177-3AD203B41FA5}">
                      <a16:colId xmlns="" xmlns:a16="http://schemas.microsoft.com/office/drawing/2014/main" val="3283257219"/>
                    </a:ext>
                  </a:extLst>
                </a:gridCol>
                <a:gridCol w="1038299">
                  <a:extLst>
                    <a:ext uri="{9D8B030D-6E8A-4147-A177-3AD203B41FA5}">
                      <a16:colId xmlns="" xmlns:a16="http://schemas.microsoft.com/office/drawing/2014/main" val="2602106839"/>
                    </a:ext>
                  </a:extLst>
                </a:gridCol>
                <a:gridCol w="1038299">
                  <a:extLst>
                    <a:ext uri="{9D8B030D-6E8A-4147-A177-3AD203B41FA5}">
                      <a16:colId xmlns="" xmlns:a16="http://schemas.microsoft.com/office/drawing/2014/main" val="1241499682"/>
                    </a:ext>
                  </a:extLst>
                </a:gridCol>
              </a:tblGrid>
              <a:tr h="104103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№ п/п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Показатели муниципальных программ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Факт отчетного года (2019)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План </a:t>
                      </a:r>
                      <a:br>
                        <a:rPr lang="ru-RU" sz="1000" u="none" strike="noStrike" dirty="0">
                          <a:effectLst/>
                        </a:rPr>
                      </a:br>
                      <a:r>
                        <a:rPr lang="ru-RU" sz="1000" u="none" strike="noStrike" dirty="0">
                          <a:effectLst/>
                        </a:rPr>
                        <a:t>текущего года                 (2020)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на очередной год                         (2021)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на первый год планового периода                     (2022)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на второй год планового периода                                  (2023)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2698875465"/>
                  </a:ext>
                </a:extLst>
              </a:tr>
              <a:tr h="379670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</a:rPr>
                        <a:t>Муниципальная программа  "Жилище"</a:t>
                      </a:r>
                      <a:endParaRPr lang="ru-RU" sz="1000" b="1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999794403"/>
                  </a:ext>
                </a:extLst>
              </a:tr>
              <a:tr h="355175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Подпрограмма 8 "Обеспечение жильем отдельных категорий граждан, установленных федеральным законодательством"</a:t>
                      </a:r>
                      <a:endParaRPr lang="ru-RU" sz="1000" b="1" i="1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382926699"/>
                  </a:ext>
                </a:extLst>
              </a:tr>
              <a:tr h="104103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Количество ветеранов и инвалидов Великой Отечественной войны, членов семей погибших (умерших) инвалидов и участников Великой Отечественной войны, получивших государственную поддержку по обеспечению жилыми помещениями за счет средств федерального бюджета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Человек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 -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3130565138"/>
                  </a:ext>
                </a:extLst>
              </a:tr>
              <a:tr h="62461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Количество инвалидов и семей, имеющих детей-инвалидов, получивших государственную поддержку по обеспечению жилыми помещениями за счет средств федерального бюджета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Человек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 -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2940777019"/>
                  </a:ext>
                </a:extLst>
              </a:tr>
              <a:tr h="83282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Количество инвалидов и ветеранов боевых действий, членов семей погибших (умерших) инвалидов и ветеранов боевых действий, получивших государственную поддержку по обеспечению жилыми помещениями за счет средств федерального бюджета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Человек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 -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770524062"/>
                  </a:ext>
                </a:extLst>
              </a:tr>
              <a:tr h="62461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Количество граждан, уволенных с военной службы, и приравненных к ним лиц, получивших государственную поддержку по обеспечению жилыми помещениями за счет средств федерального бюджета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Человек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 -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6007302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554932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15000">
        <p15:prstTrans prst="peelOff"/>
      </p:transition>
    </mc:Choice>
    <mc:Fallback xmlns="">
      <p:transition spd="slow" advTm="15000">
        <p:fade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FD24E9E-2120-4F36-A714-5AB9D6C432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416" y="435030"/>
            <a:ext cx="11465168" cy="1037492"/>
          </a:xfrm>
        </p:spPr>
        <p:txBody>
          <a:bodyPr/>
          <a:lstStyle/>
          <a:p>
            <a:r>
              <a:rPr lang="ru-RU" sz="2800" dirty="0"/>
              <a:t>          Информация о расходах бюджета в разрезе муниципальных программ  с указанием планируемых целевых показателей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="" xmlns:a16="http://schemas.microsoft.com/office/drawing/2014/main" id="{4A23213A-2B13-4C3C-A3E9-2A2CBCABD9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8BB047D-A6CD-43AB-96F0-683C726B586B}" type="slidenum">
              <a:rPr lang="ru-RU" noProof="0" smtClean="0"/>
              <a:pPr rtl="0"/>
              <a:t>66</a:t>
            </a:fld>
            <a:endParaRPr lang="ru-RU" noProof="0" dirty="0"/>
          </a:p>
        </p:txBody>
      </p:sp>
      <p:sp>
        <p:nvSpPr>
          <p:cNvPr id="6" name="Выноска: стрелка вниз 5">
            <a:extLst>
              <a:ext uri="{FF2B5EF4-FFF2-40B4-BE49-F238E27FC236}">
                <a16:creationId xmlns="" xmlns:a16="http://schemas.microsoft.com/office/drawing/2014/main" id="{C2ED72EA-2ACF-4014-9CBB-2538894480E6}"/>
              </a:ext>
            </a:extLst>
          </p:cNvPr>
          <p:cNvSpPr/>
          <p:nvPr/>
        </p:nvSpPr>
        <p:spPr>
          <a:xfrm>
            <a:off x="4523814" y="6503860"/>
            <a:ext cx="2317894" cy="315068"/>
          </a:xfrm>
          <a:prstGeom prst="downArrowCallou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/>
              <a:t>Продолжение на следующем слайде</a:t>
            </a: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="" xmlns:a16="http://schemas.microsoft.com/office/drawing/2014/main" id="{DADC4886-B9B9-4F9B-B04E-DFFBE25113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11073"/>
              </p:ext>
            </p:extLst>
          </p:nvPr>
        </p:nvGraphicFramePr>
        <p:xfrm>
          <a:off x="363415" y="1569968"/>
          <a:ext cx="11465169" cy="4761258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368300">
                  <a:extLst>
                    <a:ext uri="{9D8B030D-6E8A-4147-A177-3AD203B41FA5}">
                      <a16:colId xmlns="" xmlns:a16="http://schemas.microsoft.com/office/drawing/2014/main" val="810115401"/>
                    </a:ext>
                  </a:extLst>
                </a:gridCol>
                <a:gridCol w="4806311">
                  <a:extLst>
                    <a:ext uri="{9D8B030D-6E8A-4147-A177-3AD203B41FA5}">
                      <a16:colId xmlns="" xmlns:a16="http://schemas.microsoft.com/office/drawing/2014/main" val="2458097725"/>
                    </a:ext>
                  </a:extLst>
                </a:gridCol>
                <a:gridCol w="1045971">
                  <a:extLst>
                    <a:ext uri="{9D8B030D-6E8A-4147-A177-3AD203B41FA5}">
                      <a16:colId xmlns="" xmlns:a16="http://schemas.microsoft.com/office/drawing/2014/main" val="399008571"/>
                    </a:ext>
                  </a:extLst>
                </a:gridCol>
                <a:gridCol w="1045971">
                  <a:extLst>
                    <a:ext uri="{9D8B030D-6E8A-4147-A177-3AD203B41FA5}">
                      <a16:colId xmlns="" xmlns:a16="http://schemas.microsoft.com/office/drawing/2014/main" val="93200977"/>
                    </a:ext>
                  </a:extLst>
                </a:gridCol>
                <a:gridCol w="1104899">
                  <a:extLst>
                    <a:ext uri="{9D8B030D-6E8A-4147-A177-3AD203B41FA5}">
                      <a16:colId xmlns="" xmlns:a16="http://schemas.microsoft.com/office/drawing/2014/main" val="544638654"/>
                    </a:ext>
                  </a:extLst>
                </a:gridCol>
                <a:gridCol w="1031239">
                  <a:extLst>
                    <a:ext uri="{9D8B030D-6E8A-4147-A177-3AD203B41FA5}">
                      <a16:colId xmlns="" xmlns:a16="http://schemas.microsoft.com/office/drawing/2014/main" val="2586234212"/>
                    </a:ext>
                  </a:extLst>
                </a:gridCol>
                <a:gridCol w="1031239">
                  <a:extLst>
                    <a:ext uri="{9D8B030D-6E8A-4147-A177-3AD203B41FA5}">
                      <a16:colId xmlns="" xmlns:a16="http://schemas.microsoft.com/office/drawing/2014/main" val="285110252"/>
                    </a:ext>
                  </a:extLst>
                </a:gridCol>
                <a:gridCol w="1031239">
                  <a:extLst>
                    <a:ext uri="{9D8B030D-6E8A-4147-A177-3AD203B41FA5}">
                      <a16:colId xmlns="" xmlns:a16="http://schemas.microsoft.com/office/drawing/2014/main" val="749681684"/>
                    </a:ext>
                  </a:extLst>
                </a:gridCol>
              </a:tblGrid>
              <a:tr h="121169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№ п/п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Показатели муниципальных программ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Факт отчетного года (2019)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План </a:t>
                      </a:r>
                      <a:br>
                        <a:rPr lang="ru-RU" sz="1000" u="none" strike="noStrike" dirty="0">
                          <a:effectLst/>
                        </a:rPr>
                      </a:br>
                      <a:r>
                        <a:rPr lang="ru-RU" sz="1000" u="none" strike="noStrike" dirty="0">
                          <a:effectLst/>
                        </a:rPr>
                        <a:t>текущего года                 (2020)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на очередной год                         (2021)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на первый год планового периода                     (2022)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на второй год планового периода                                  (2023)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108676514"/>
                  </a:ext>
                </a:extLst>
              </a:tr>
              <a:tr h="399147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</a:rPr>
                        <a:t>Муниципальная программа "Развитие инженерной инфраструктуры и энергоэффективности"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544810714"/>
                  </a:ext>
                </a:extLst>
              </a:tr>
              <a:tr h="356382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Подпрограмма 1 "Чистая вода"</a:t>
                      </a:r>
                      <a:endParaRPr lang="ru-RU" sz="1000" b="1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59875702"/>
                  </a:ext>
                </a:extLst>
              </a:tr>
              <a:tr h="48467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Количество созданных и восстановленных ВЗУ, ВНС и станций водоподготовки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Единица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2105304988"/>
                  </a:ext>
                </a:extLst>
              </a:tr>
              <a:tr h="370637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Подпрограмма 2 "Системы водоотведения"</a:t>
                      </a:r>
                      <a:endParaRPr lang="ru-RU" sz="1000" b="1" i="1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839341697"/>
                  </a:ext>
                </a:extLst>
              </a:tr>
              <a:tr h="48467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Количество построенных, реконструированных, отремонтированных коллекторов (участков), канализационных насосных станций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Единица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3256366986"/>
                  </a:ext>
                </a:extLst>
              </a:tr>
              <a:tr h="96935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Количество созданных и восстановленных объектов очистки сточных вод суммарной производительностью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Единиц на тысячу кубических метров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3529016944"/>
                  </a:ext>
                </a:extLst>
              </a:tr>
              <a:tr h="48467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Прирост мощности очистных сооружений, обеспечивающих сокращение отведения в реку Волгу загрязненных сточных вод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Кубический километр в год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6437565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586822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15000">
        <p15:prstTrans prst="peelOff"/>
      </p:transition>
    </mc:Choice>
    <mc:Fallback xmlns="">
      <p:transition spd="slow" advTm="15000">
        <p:fade/>
      </p:transition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FD24E9E-2120-4F36-A714-5AB9D6C432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416" y="435030"/>
            <a:ext cx="11465168" cy="1037492"/>
          </a:xfrm>
        </p:spPr>
        <p:txBody>
          <a:bodyPr/>
          <a:lstStyle/>
          <a:p>
            <a:r>
              <a:rPr lang="ru-RU" sz="2800" dirty="0"/>
              <a:t>          Информация о расходах бюджета в разрезе муниципальных программ  с указанием планируемых целевых показателей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="" xmlns:a16="http://schemas.microsoft.com/office/drawing/2014/main" id="{4A23213A-2B13-4C3C-A3E9-2A2CBCABD9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8BB047D-A6CD-43AB-96F0-683C726B586B}" type="slidenum">
              <a:rPr lang="ru-RU" noProof="0" smtClean="0"/>
              <a:pPr rtl="0"/>
              <a:t>67</a:t>
            </a:fld>
            <a:endParaRPr lang="ru-RU" noProof="0" dirty="0"/>
          </a:p>
        </p:txBody>
      </p:sp>
      <p:sp>
        <p:nvSpPr>
          <p:cNvPr id="6" name="Выноска: стрелка вниз 5">
            <a:extLst>
              <a:ext uri="{FF2B5EF4-FFF2-40B4-BE49-F238E27FC236}">
                <a16:creationId xmlns="" xmlns:a16="http://schemas.microsoft.com/office/drawing/2014/main" id="{774ACE7D-C3AB-4ADF-91F1-0202E7AF5C90}"/>
              </a:ext>
            </a:extLst>
          </p:cNvPr>
          <p:cNvSpPr/>
          <p:nvPr/>
        </p:nvSpPr>
        <p:spPr>
          <a:xfrm>
            <a:off x="4523814" y="6503860"/>
            <a:ext cx="2317894" cy="315068"/>
          </a:xfrm>
          <a:prstGeom prst="downArrowCallou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/>
              <a:t>Продолжение на следующем слайде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A86F7732-AADC-460A-9C5E-BB514339131B}"/>
              </a:ext>
            </a:extLst>
          </p:cNvPr>
          <p:cNvSpPr/>
          <p:nvPr/>
        </p:nvSpPr>
        <p:spPr>
          <a:xfrm>
            <a:off x="4563373" y="-8628"/>
            <a:ext cx="2318400" cy="19840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="" xmlns:a16="http://schemas.microsoft.com/office/drawing/2014/main" id="{A68B6511-3998-4A59-AD67-057B771CB823}"/>
              </a:ext>
            </a:extLst>
          </p:cNvPr>
          <p:cNvSpPr/>
          <p:nvPr/>
        </p:nvSpPr>
        <p:spPr>
          <a:xfrm>
            <a:off x="2672301" y="1043217"/>
            <a:ext cx="16790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(продолжение)</a:t>
            </a: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="" xmlns:a16="http://schemas.microsoft.com/office/drawing/2014/main" id="{D14AE1E8-BC2B-435B-9920-A6651EE122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8057816"/>
              </p:ext>
            </p:extLst>
          </p:nvPr>
        </p:nvGraphicFramePr>
        <p:xfrm>
          <a:off x="363415" y="1621872"/>
          <a:ext cx="11354820" cy="4881986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364755">
                  <a:extLst>
                    <a:ext uri="{9D8B030D-6E8A-4147-A177-3AD203B41FA5}">
                      <a16:colId xmlns="" xmlns:a16="http://schemas.microsoft.com/office/drawing/2014/main" val="1456475641"/>
                    </a:ext>
                  </a:extLst>
                </a:gridCol>
                <a:gridCol w="4760050">
                  <a:extLst>
                    <a:ext uri="{9D8B030D-6E8A-4147-A177-3AD203B41FA5}">
                      <a16:colId xmlns="" xmlns:a16="http://schemas.microsoft.com/office/drawing/2014/main" val="2904355323"/>
                    </a:ext>
                  </a:extLst>
                </a:gridCol>
                <a:gridCol w="1035904">
                  <a:extLst>
                    <a:ext uri="{9D8B030D-6E8A-4147-A177-3AD203B41FA5}">
                      <a16:colId xmlns="" xmlns:a16="http://schemas.microsoft.com/office/drawing/2014/main" val="1976696553"/>
                    </a:ext>
                  </a:extLst>
                </a:gridCol>
                <a:gridCol w="1035904">
                  <a:extLst>
                    <a:ext uri="{9D8B030D-6E8A-4147-A177-3AD203B41FA5}">
                      <a16:colId xmlns="" xmlns:a16="http://schemas.microsoft.com/office/drawing/2014/main" val="1994375280"/>
                    </a:ext>
                  </a:extLst>
                </a:gridCol>
                <a:gridCol w="1094265">
                  <a:extLst>
                    <a:ext uri="{9D8B030D-6E8A-4147-A177-3AD203B41FA5}">
                      <a16:colId xmlns="" xmlns:a16="http://schemas.microsoft.com/office/drawing/2014/main" val="1221396652"/>
                    </a:ext>
                  </a:extLst>
                </a:gridCol>
                <a:gridCol w="1021314">
                  <a:extLst>
                    <a:ext uri="{9D8B030D-6E8A-4147-A177-3AD203B41FA5}">
                      <a16:colId xmlns="" xmlns:a16="http://schemas.microsoft.com/office/drawing/2014/main" val="3812266141"/>
                    </a:ext>
                  </a:extLst>
                </a:gridCol>
                <a:gridCol w="1021314">
                  <a:extLst>
                    <a:ext uri="{9D8B030D-6E8A-4147-A177-3AD203B41FA5}">
                      <a16:colId xmlns="" xmlns:a16="http://schemas.microsoft.com/office/drawing/2014/main" val="3857794968"/>
                    </a:ext>
                  </a:extLst>
                </a:gridCol>
                <a:gridCol w="1021314">
                  <a:extLst>
                    <a:ext uri="{9D8B030D-6E8A-4147-A177-3AD203B41FA5}">
                      <a16:colId xmlns="" xmlns:a16="http://schemas.microsoft.com/office/drawing/2014/main" val="3578811042"/>
                    </a:ext>
                  </a:extLst>
                </a:gridCol>
              </a:tblGrid>
              <a:tr h="90014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№ п/п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439" marR="9439" marT="9439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Показатели муниципальных программ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439" marR="9439" marT="9439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439" marR="9439" marT="9439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Факт отчетного года (2019)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439" marR="9439" marT="9439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План </a:t>
                      </a:r>
                      <a:br>
                        <a:rPr lang="ru-RU" sz="1000" u="none" strike="noStrike" dirty="0">
                          <a:effectLst/>
                        </a:rPr>
                      </a:br>
                      <a:r>
                        <a:rPr lang="ru-RU" sz="1000" u="none" strike="noStrike" dirty="0">
                          <a:effectLst/>
                        </a:rPr>
                        <a:t>текущего года                 (2020)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439" marR="9439" marT="9439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на очередной год                         (2021)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439" marR="9439" marT="9439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на первый год планового периода                     (2022)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439" marR="9439" marT="9439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на второй год планового периода                                  (2023)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439" marR="9439" marT="9439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767463318"/>
                  </a:ext>
                </a:extLst>
              </a:tr>
              <a:tr h="296520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</a:rPr>
                        <a:t>Муниципальная программа "Развитие инженерной инфраструктуры и энергоэффективности"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439" marR="9439" marT="9439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679798669"/>
                  </a:ext>
                </a:extLst>
              </a:tr>
              <a:tr h="264750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Подпрограмма 3 "Создание условий для обеспечения качественными коммунальными услугами"</a:t>
                      </a:r>
                      <a:endParaRPr lang="ru-RU" sz="1000" b="1" i="1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9439" marR="9439" marT="9439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23658653"/>
                  </a:ext>
                </a:extLst>
              </a:tr>
              <a:tr h="38124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9439" marR="9439" marT="943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Количество созданных и восстановленных объектов коммунальной инфраструктуры (котельные, ЦТП, сети)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9439" marR="9439" marT="943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Единица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9439" marR="9439" marT="9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439" marR="9439" marT="9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9439" marR="9439" marT="9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9439" marR="9439" marT="9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9439" marR="9439" marT="9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9439" marR="9439" marT="9439" marB="0" anchor="ctr"/>
                </a:tc>
                <a:extLst>
                  <a:ext uri="{0D108BD9-81ED-4DB2-BD59-A6C34878D82A}">
                    <a16:rowId xmlns="" xmlns:a16="http://schemas.microsoft.com/office/drawing/2014/main" val="1075937540"/>
                  </a:ext>
                </a:extLst>
              </a:tr>
              <a:tr h="40242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9439" marR="9439" marT="943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Количество созданных и восстановленных объектов инженерной инфраструктуры на территории военных городков Московской области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9439" marR="9439" marT="943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единиц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9439" marR="9439" marT="9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439" marR="9439" marT="9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9439" marR="9439" marT="9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9439" marR="9439" marT="9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9439" marR="9439" marT="9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9439" marR="9439" marT="9439" marB="0" anchor="ctr"/>
                </a:tc>
                <a:extLst>
                  <a:ext uri="{0D108BD9-81ED-4DB2-BD59-A6C34878D82A}">
                    <a16:rowId xmlns="" xmlns:a16="http://schemas.microsoft.com/office/drawing/2014/main" val="3923644435"/>
                  </a:ext>
                </a:extLst>
              </a:tr>
              <a:tr h="56126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9439" marR="9439" marT="943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Доля актуальных схем теплоснабжения, водоснабжения и водоотведения, программ комплексного развития систем коммунальной инфраструктуры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9439" marR="9439" marT="943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Процент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9439" marR="9439" marT="9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439" marR="9439" marT="9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9439" marR="9439" marT="9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9439" marR="9439" marT="9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9439" marR="9439" marT="9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9439" marR="9439" marT="9439" marB="0" anchor="ctr"/>
                </a:tc>
                <a:extLst>
                  <a:ext uri="{0D108BD9-81ED-4DB2-BD59-A6C34878D82A}">
                    <a16:rowId xmlns="" xmlns:a16="http://schemas.microsoft.com/office/drawing/2014/main" val="3602432880"/>
                  </a:ext>
                </a:extLst>
              </a:tr>
              <a:tr h="275340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Подпрограмма 4 "Энергосбережение и повышение энергетической эффективности"</a:t>
                      </a:r>
                      <a:endParaRPr lang="ru-RU" sz="1000" b="1" i="1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9439" marR="9439" marT="9439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245571464"/>
                  </a:ext>
                </a:extLst>
              </a:tr>
              <a:tr h="54008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9439" marR="9439" marT="943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Доля зданий, строений, сооружений органов местного самоуправления и муниципальных учреждений, оснащенных приборами учета потребляемых энергетических ресурсов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9439" marR="9439" marT="943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Процент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9439" marR="9439" marT="9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60,46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439" marR="9439" marT="9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9439" marR="9439" marT="9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9439" marR="9439" marT="9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9439" marR="9439" marT="9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9439" marR="9439" marT="9439" marB="0" anchor="ctr"/>
                </a:tc>
                <a:extLst>
                  <a:ext uri="{0D108BD9-81ED-4DB2-BD59-A6C34878D82A}">
                    <a16:rowId xmlns="" xmlns:a16="http://schemas.microsoft.com/office/drawing/2014/main" val="3697289852"/>
                  </a:ext>
                </a:extLst>
              </a:tr>
              <a:tr h="36006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9439" marR="9439" marT="943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Доля многоквартирных домов с присвоенными классами энергоэффективной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9439" marR="9439" marT="943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Процент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9439" marR="9439" marT="9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439" marR="9439" marT="9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22,3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9439" marR="9439" marT="9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26,4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9439" marR="9439" marT="9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30,1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9439" marR="9439" marT="9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34,5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9439" marR="9439" marT="9439" marB="0" anchor="ctr"/>
                </a:tc>
                <a:extLst>
                  <a:ext uri="{0D108BD9-81ED-4DB2-BD59-A6C34878D82A}">
                    <a16:rowId xmlns="" xmlns:a16="http://schemas.microsoft.com/office/drawing/2014/main" val="2190621866"/>
                  </a:ext>
                </a:extLst>
              </a:tr>
              <a:tr h="36006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9439" marR="9439" marT="943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Бережливый учет - Оснащенность многоквартирных домов общедомовыми приборами учета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9439" marR="9439" marT="943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Процент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9439" marR="9439" marT="9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46,2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439" marR="9439" marT="9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9439" marR="9439" marT="9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67,8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9439" marR="9439" marT="9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78,6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9439" marR="9439" marT="9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89,4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9439" marR="9439" marT="9439" marB="0" anchor="ctr"/>
                </a:tc>
                <a:extLst>
                  <a:ext uri="{0D108BD9-81ED-4DB2-BD59-A6C34878D82A}">
                    <a16:rowId xmlns="" xmlns:a16="http://schemas.microsoft.com/office/drawing/2014/main" val="2211261881"/>
                  </a:ext>
                </a:extLst>
              </a:tr>
              <a:tr h="54008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9439" marR="9439" marT="943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Доля зданий, строений, сооружений муниципальной собственности, соответствующих нормальному уровню энергетической эффективности и выше (А, B, C, D)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9439" marR="9439" marT="943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Процент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9439" marR="9439" marT="9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439" marR="9439" marT="9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9439" marR="9439" marT="9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9439" marR="9439" marT="9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9439" marR="9439" marT="9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+mn-lt"/>
                      </a:endParaRPr>
                    </a:p>
                  </a:txBody>
                  <a:tcPr marL="9439" marR="9439" marT="9439" marB="0" anchor="ctr"/>
                </a:tc>
                <a:extLst>
                  <a:ext uri="{0D108BD9-81ED-4DB2-BD59-A6C34878D82A}">
                    <a16:rowId xmlns="" xmlns:a16="http://schemas.microsoft.com/office/drawing/2014/main" val="15673979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519715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15000">
        <p15:prstTrans prst="peelOff"/>
      </p:transition>
    </mc:Choice>
    <mc:Fallback xmlns="">
      <p:transition spd="slow" advTm="15000">
        <p:fade/>
      </p:transition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FD24E9E-2120-4F36-A714-5AB9D6C432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416" y="435030"/>
            <a:ext cx="11465168" cy="1037492"/>
          </a:xfrm>
        </p:spPr>
        <p:txBody>
          <a:bodyPr/>
          <a:lstStyle/>
          <a:p>
            <a:r>
              <a:rPr lang="ru-RU" sz="2800" dirty="0"/>
              <a:t>          Информация о расходах бюджета в разрезе муниципальных программ  с указанием планируемых целевых показателей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="" xmlns:a16="http://schemas.microsoft.com/office/drawing/2014/main" id="{4A23213A-2B13-4C3C-A3E9-2A2CBCABD9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8BB047D-A6CD-43AB-96F0-683C726B586B}" type="slidenum">
              <a:rPr lang="ru-RU" noProof="0" smtClean="0"/>
              <a:pPr rtl="0"/>
              <a:t>68</a:t>
            </a:fld>
            <a:endParaRPr lang="ru-RU" noProof="0" dirty="0"/>
          </a:p>
        </p:txBody>
      </p: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A86F7732-AADC-460A-9C5E-BB514339131B}"/>
              </a:ext>
            </a:extLst>
          </p:cNvPr>
          <p:cNvSpPr/>
          <p:nvPr/>
        </p:nvSpPr>
        <p:spPr>
          <a:xfrm>
            <a:off x="4563373" y="-8628"/>
            <a:ext cx="2318400" cy="19840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="" xmlns:a16="http://schemas.microsoft.com/office/drawing/2014/main" id="{C7111DB8-7117-4C92-A2B0-191CBCF859FA}"/>
              </a:ext>
            </a:extLst>
          </p:cNvPr>
          <p:cNvSpPr/>
          <p:nvPr/>
        </p:nvSpPr>
        <p:spPr>
          <a:xfrm>
            <a:off x="2612667" y="1103190"/>
            <a:ext cx="16790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(продолжение)</a:t>
            </a:r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="" xmlns:a16="http://schemas.microsoft.com/office/drawing/2014/main" id="{CBCC3CB8-66F6-4968-8FAA-2B9E9CD680F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6925214"/>
              </p:ext>
            </p:extLst>
          </p:nvPr>
        </p:nvGraphicFramePr>
        <p:xfrm>
          <a:off x="363415" y="1615108"/>
          <a:ext cx="11465169" cy="4139700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368300">
                  <a:extLst>
                    <a:ext uri="{9D8B030D-6E8A-4147-A177-3AD203B41FA5}">
                      <a16:colId xmlns="" xmlns:a16="http://schemas.microsoft.com/office/drawing/2014/main" val="1524672791"/>
                    </a:ext>
                  </a:extLst>
                </a:gridCol>
                <a:gridCol w="4806311">
                  <a:extLst>
                    <a:ext uri="{9D8B030D-6E8A-4147-A177-3AD203B41FA5}">
                      <a16:colId xmlns="" xmlns:a16="http://schemas.microsoft.com/office/drawing/2014/main" val="128261703"/>
                    </a:ext>
                  </a:extLst>
                </a:gridCol>
                <a:gridCol w="1045971">
                  <a:extLst>
                    <a:ext uri="{9D8B030D-6E8A-4147-A177-3AD203B41FA5}">
                      <a16:colId xmlns="" xmlns:a16="http://schemas.microsoft.com/office/drawing/2014/main" val="2201317680"/>
                    </a:ext>
                  </a:extLst>
                </a:gridCol>
                <a:gridCol w="1045971">
                  <a:extLst>
                    <a:ext uri="{9D8B030D-6E8A-4147-A177-3AD203B41FA5}">
                      <a16:colId xmlns="" xmlns:a16="http://schemas.microsoft.com/office/drawing/2014/main" val="3567064508"/>
                    </a:ext>
                  </a:extLst>
                </a:gridCol>
                <a:gridCol w="1104899">
                  <a:extLst>
                    <a:ext uri="{9D8B030D-6E8A-4147-A177-3AD203B41FA5}">
                      <a16:colId xmlns="" xmlns:a16="http://schemas.microsoft.com/office/drawing/2014/main" val="1770842072"/>
                    </a:ext>
                  </a:extLst>
                </a:gridCol>
                <a:gridCol w="1031239">
                  <a:extLst>
                    <a:ext uri="{9D8B030D-6E8A-4147-A177-3AD203B41FA5}">
                      <a16:colId xmlns="" xmlns:a16="http://schemas.microsoft.com/office/drawing/2014/main" val="1359468771"/>
                    </a:ext>
                  </a:extLst>
                </a:gridCol>
                <a:gridCol w="1031239">
                  <a:extLst>
                    <a:ext uri="{9D8B030D-6E8A-4147-A177-3AD203B41FA5}">
                      <a16:colId xmlns="" xmlns:a16="http://schemas.microsoft.com/office/drawing/2014/main" val="80296736"/>
                    </a:ext>
                  </a:extLst>
                </a:gridCol>
                <a:gridCol w="1031239">
                  <a:extLst>
                    <a:ext uri="{9D8B030D-6E8A-4147-A177-3AD203B41FA5}">
                      <a16:colId xmlns="" xmlns:a16="http://schemas.microsoft.com/office/drawing/2014/main" val="2598655794"/>
                    </a:ext>
                  </a:extLst>
                </a:gridCol>
              </a:tblGrid>
              <a:tr h="133285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№ п/п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Показатели муниципальных программ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Факт отчетного года (2019)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План </a:t>
                      </a:r>
                      <a:br>
                        <a:rPr lang="ru-RU" sz="1000" u="none" strike="noStrike" dirty="0">
                          <a:effectLst/>
                        </a:rPr>
                      </a:br>
                      <a:r>
                        <a:rPr lang="ru-RU" sz="1000" u="none" strike="noStrike" dirty="0">
                          <a:effectLst/>
                        </a:rPr>
                        <a:t>текущего года                 (2020)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на очередной год                         (2021)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на первый год планового периода                     (2022)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на второй год планового периода                                  (2023)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562106044"/>
                  </a:ext>
                </a:extLst>
              </a:tr>
              <a:tr h="439059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</a:rPr>
                        <a:t>Муниципальная программа "Развитие инженерной инфраструктуры и энергоэффективности"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25294352"/>
                  </a:ext>
                </a:extLst>
              </a:tr>
              <a:tr h="376336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Подпрограмма 6 "Развитие газификации"</a:t>
                      </a:r>
                      <a:endParaRPr lang="ru-RU" sz="10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095890399"/>
                  </a:ext>
                </a:extLst>
              </a:tr>
              <a:tr h="79971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Уровень готовности объектов жилищно-коммунального хозяйства муниципальных образований Московской области к осенне-зимнему периоду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Процент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2858363487"/>
                  </a:ext>
                </a:extLst>
              </a:tr>
              <a:tr h="392017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Подпрограмма 8 "Обеспечивающая подпрограмма"</a:t>
                      </a:r>
                      <a:endParaRPr lang="ru-RU" sz="1000" b="1" i="1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631198521"/>
                  </a:ext>
                </a:extLst>
              </a:tr>
              <a:tr h="79971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Объем информации, раскрываемой в соответствии с требованиями государственной информационной системы жилищно-коммунального хозяйства, об отрасли жилищно-коммунального хозяйства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Процент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31839157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093335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15000">
        <p15:prstTrans prst="peelOff"/>
      </p:transition>
    </mc:Choice>
    <mc:Fallback xmlns="">
      <p:transition spd="slow" advTm="15000">
        <p:fade/>
      </p:transition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FD24E9E-2120-4F36-A714-5AB9D6C432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416" y="435030"/>
            <a:ext cx="11465168" cy="1037492"/>
          </a:xfrm>
        </p:spPr>
        <p:txBody>
          <a:bodyPr/>
          <a:lstStyle/>
          <a:p>
            <a:r>
              <a:rPr lang="ru-RU" sz="2800" dirty="0"/>
              <a:t>          Информация о расходах бюджета в разрезе муниципальных программ  с указанием планируемых целевых показателей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="" xmlns:a16="http://schemas.microsoft.com/office/drawing/2014/main" id="{4A23213A-2B13-4C3C-A3E9-2A2CBCABD9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8BB047D-A6CD-43AB-96F0-683C726B586B}" type="slidenum">
              <a:rPr lang="ru-RU" noProof="0" smtClean="0"/>
              <a:pPr rtl="0"/>
              <a:t>69</a:t>
            </a:fld>
            <a:endParaRPr lang="ru-RU" noProof="0" dirty="0"/>
          </a:p>
        </p:txBody>
      </p:sp>
      <p:sp>
        <p:nvSpPr>
          <p:cNvPr id="6" name="Выноска: стрелка вниз 5">
            <a:extLst>
              <a:ext uri="{FF2B5EF4-FFF2-40B4-BE49-F238E27FC236}">
                <a16:creationId xmlns="" xmlns:a16="http://schemas.microsoft.com/office/drawing/2014/main" id="{C2ED72EA-2ACF-4014-9CBB-2538894480E6}"/>
              </a:ext>
            </a:extLst>
          </p:cNvPr>
          <p:cNvSpPr/>
          <p:nvPr/>
        </p:nvSpPr>
        <p:spPr>
          <a:xfrm>
            <a:off x="4523814" y="6503860"/>
            <a:ext cx="2317894" cy="315068"/>
          </a:xfrm>
          <a:prstGeom prst="downArrowCallou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/>
              <a:t>Продолжение на следующем слайде</a:t>
            </a:r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="" xmlns:a16="http://schemas.microsoft.com/office/drawing/2014/main" id="{F992766C-4B05-43F9-B44F-337528D78C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8473488"/>
              </p:ext>
            </p:extLst>
          </p:nvPr>
        </p:nvGraphicFramePr>
        <p:xfrm>
          <a:off x="241023" y="1566242"/>
          <a:ext cx="11338064" cy="4856728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364217">
                  <a:extLst>
                    <a:ext uri="{9D8B030D-6E8A-4147-A177-3AD203B41FA5}">
                      <a16:colId xmlns="" xmlns:a16="http://schemas.microsoft.com/office/drawing/2014/main" val="23142635"/>
                    </a:ext>
                  </a:extLst>
                </a:gridCol>
                <a:gridCol w="4753029">
                  <a:extLst>
                    <a:ext uri="{9D8B030D-6E8A-4147-A177-3AD203B41FA5}">
                      <a16:colId xmlns="" xmlns:a16="http://schemas.microsoft.com/office/drawing/2014/main" val="3533737985"/>
                    </a:ext>
                  </a:extLst>
                </a:gridCol>
                <a:gridCol w="1034375">
                  <a:extLst>
                    <a:ext uri="{9D8B030D-6E8A-4147-A177-3AD203B41FA5}">
                      <a16:colId xmlns="" xmlns:a16="http://schemas.microsoft.com/office/drawing/2014/main" val="1482426854"/>
                    </a:ext>
                  </a:extLst>
                </a:gridCol>
                <a:gridCol w="1034375">
                  <a:extLst>
                    <a:ext uri="{9D8B030D-6E8A-4147-A177-3AD203B41FA5}">
                      <a16:colId xmlns="" xmlns:a16="http://schemas.microsoft.com/office/drawing/2014/main" val="3077303947"/>
                    </a:ext>
                  </a:extLst>
                </a:gridCol>
                <a:gridCol w="1092650">
                  <a:extLst>
                    <a:ext uri="{9D8B030D-6E8A-4147-A177-3AD203B41FA5}">
                      <a16:colId xmlns="" xmlns:a16="http://schemas.microsoft.com/office/drawing/2014/main" val="709975353"/>
                    </a:ext>
                  </a:extLst>
                </a:gridCol>
                <a:gridCol w="1019806">
                  <a:extLst>
                    <a:ext uri="{9D8B030D-6E8A-4147-A177-3AD203B41FA5}">
                      <a16:colId xmlns="" xmlns:a16="http://schemas.microsoft.com/office/drawing/2014/main" val="2597348146"/>
                    </a:ext>
                  </a:extLst>
                </a:gridCol>
                <a:gridCol w="1019806">
                  <a:extLst>
                    <a:ext uri="{9D8B030D-6E8A-4147-A177-3AD203B41FA5}">
                      <a16:colId xmlns="" xmlns:a16="http://schemas.microsoft.com/office/drawing/2014/main" val="4053380319"/>
                    </a:ext>
                  </a:extLst>
                </a:gridCol>
                <a:gridCol w="1019806">
                  <a:extLst>
                    <a:ext uri="{9D8B030D-6E8A-4147-A177-3AD203B41FA5}">
                      <a16:colId xmlns="" xmlns:a16="http://schemas.microsoft.com/office/drawing/2014/main" val="2700708069"/>
                    </a:ext>
                  </a:extLst>
                </a:gridCol>
              </a:tblGrid>
              <a:tr h="87416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№ п/п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19" marR="9219" marT="92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Показатели муниципальных программ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19" marR="9219" marT="9219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19" marR="9219" marT="92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Факт отчетного года (2019)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19" marR="9219" marT="92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План </a:t>
                      </a:r>
                      <a:br>
                        <a:rPr lang="ru-RU" sz="1000" u="none" strike="noStrike" dirty="0">
                          <a:effectLst/>
                        </a:rPr>
                      </a:br>
                      <a:r>
                        <a:rPr lang="ru-RU" sz="1000" u="none" strike="noStrike" dirty="0">
                          <a:effectLst/>
                        </a:rPr>
                        <a:t>текущего года                 (2020)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19" marR="9219" marT="92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на очередной год                         (2021)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19" marR="9219" marT="92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на первый год планового периода                     (2022)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19" marR="9219" marT="92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на второй год планового периода                                  (2023)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19" marR="9219" marT="9219" marB="0" anchor="ctr"/>
                </a:tc>
                <a:extLst>
                  <a:ext uri="{0D108BD9-81ED-4DB2-BD59-A6C34878D82A}">
                    <a16:rowId xmlns="" xmlns:a16="http://schemas.microsoft.com/office/drawing/2014/main" val="3501571697"/>
                  </a:ext>
                </a:extLst>
              </a:tr>
              <a:tr h="287958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</a:rPr>
                        <a:t>Муниципальная программа "Предпринимательство"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19" marR="9219" marT="9219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769766600"/>
                  </a:ext>
                </a:extLst>
              </a:tr>
              <a:tr h="277674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Подпрограмма 1 "Инвестиции"</a:t>
                      </a:r>
                      <a:endParaRPr lang="ru-RU" sz="10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19" marR="9219" marT="9219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6127068"/>
                  </a:ext>
                </a:extLst>
              </a:tr>
              <a:tr h="35030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19" marR="9219" marT="921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Объем инвестиций, привлеченных в основной капитал (без учета бюджетных инвестиций ), на душу населения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19" marR="9219" marT="921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Тысяча рублей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19" marR="9219" marT="92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12,72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219" marR="9219" marT="92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11,08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19" marR="9219" marT="92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11,49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19" marR="9219" marT="92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11,95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19" marR="9219" marT="92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12,51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19" marR="9219" marT="9219" marB="0" anchor="ctr"/>
                </a:tc>
                <a:extLst>
                  <a:ext uri="{0D108BD9-81ED-4DB2-BD59-A6C34878D82A}">
                    <a16:rowId xmlns="" xmlns:a16="http://schemas.microsoft.com/office/drawing/2014/main" val="3942959323"/>
                  </a:ext>
                </a:extLst>
              </a:tr>
              <a:tr h="35030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19" marR="9219" marT="921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Количество многофункциональных индустриальных парков, технологических парков, промышленных площадок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19" marR="9219" marT="921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единиц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19" marR="9219" marT="92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19" marR="9219" marT="92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19" marR="9219" marT="92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19" marR="9219" marT="92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19" marR="9219" marT="92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19" marR="9219" marT="9219" marB="0" anchor="ctr"/>
                </a:tc>
                <a:extLst>
                  <a:ext uri="{0D108BD9-81ED-4DB2-BD59-A6C34878D82A}">
                    <a16:rowId xmlns="" xmlns:a16="http://schemas.microsoft.com/office/drawing/2014/main" val="3298505633"/>
                  </a:ext>
                </a:extLst>
              </a:tr>
              <a:tr h="66847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19" marR="9219" marT="921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Количество привлеченных резидентов на территории многофункциональных индустриальных парков, технологических парков, промышленных площадок муниципальных образований Московской области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19" marR="9219" marT="921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единиц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19" marR="9219" marT="92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19" marR="9219" marT="92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19" marR="9219" marT="92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19" marR="9219" marT="92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19" marR="9219" marT="92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19" marR="9219" marT="9219" marB="0" anchor="ctr"/>
                </a:tc>
                <a:extLst>
                  <a:ext uri="{0D108BD9-81ED-4DB2-BD59-A6C34878D82A}">
                    <a16:rowId xmlns="" xmlns:a16="http://schemas.microsoft.com/office/drawing/2014/main" val="1989160244"/>
                  </a:ext>
                </a:extLst>
              </a:tr>
              <a:tr h="35030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19" marR="9219" marT="921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Увеличение среднемесячной заработной платы работников организаций, не относящихся к субъектам малого предпринимательства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19" marR="9219" marT="921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Процент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19" marR="9219" marT="92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111,1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19" marR="9219" marT="92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106,1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19" marR="9219" marT="92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107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19" marR="9219" marT="92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107,4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19" marR="9219" marT="92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107,3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19" marR="9219" marT="9219" marB="0" anchor="ctr"/>
                </a:tc>
                <a:extLst>
                  <a:ext uri="{0D108BD9-81ED-4DB2-BD59-A6C34878D82A}">
                    <a16:rowId xmlns="" xmlns:a16="http://schemas.microsoft.com/office/drawing/2014/main" val="1821436281"/>
                  </a:ext>
                </a:extLst>
              </a:tr>
              <a:tr h="52449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19" marR="9219" marT="921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Объем инвестиций в основной капитал, за исключением инвестиций инфраструктурных монополий (федеральные проекты) и бюджетных ассигнований средств федерального бюджета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19" marR="9219" marT="921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Тысяча рублей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19" marR="9219" marT="92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3181040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19" marR="9219" marT="92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3013696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19" marR="9219" marT="92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3073969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19" marR="9219" marT="92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3227667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19" marR="9219" marT="92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3340635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19" marR="9219" marT="9219" marB="0" anchor="ctr"/>
                </a:tc>
                <a:extLst>
                  <a:ext uri="{0D108BD9-81ED-4DB2-BD59-A6C34878D82A}">
                    <a16:rowId xmlns="" xmlns:a16="http://schemas.microsoft.com/office/drawing/2014/main" val="3004665488"/>
                  </a:ext>
                </a:extLst>
              </a:tr>
              <a:tr h="24682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19" marR="9219" marT="921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Количество созданных рабочих мест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19" marR="9219" marT="921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единиц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19" marR="9219" marT="92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454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19" marR="9219" marT="92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421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19" marR="9219" marT="92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437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19" marR="9219" marT="92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453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19" marR="9219" marT="92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464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19" marR="9219" marT="9219" marB="0" anchor="ctr"/>
                </a:tc>
                <a:extLst>
                  <a:ext uri="{0D108BD9-81ED-4DB2-BD59-A6C34878D82A}">
                    <a16:rowId xmlns="" xmlns:a16="http://schemas.microsoft.com/office/drawing/2014/main" val="2434949269"/>
                  </a:ext>
                </a:extLst>
              </a:tr>
              <a:tr h="35030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19" marR="9219" marT="921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Процент заполняемости многофункциональных индустриальных парков, технологических парков, промышленных площадок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19" marR="9219" marT="921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Процент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19" marR="9219" marT="92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19" marR="9219" marT="92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19" marR="9219" marT="92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19" marR="9219" marT="92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19" marR="9219" marT="92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19" marR="9219" marT="9219" marB="0" anchor="ctr"/>
                </a:tc>
                <a:extLst>
                  <a:ext uri="{0D108BD9-81ED-4DB2-BD59-A6C34878D82A}">
                    <a16:rowId xmlns="" xmlns:a16="http://schemas.microsoft.com/office/drawing/2014/main" val="2485583596"/>
                  </a:ext>
                </a:extLst>
              </a:tr>
              <a:tr h="23653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19" marR="9219" marT="921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Площадь территории, на которую привлечены новые резиденты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19" marR="9219" marT="921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Гектар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19" marR="9219" marT="92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19" marR="9219" marT="92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19" marR="9219" marT="92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19" marR="9219" marT="92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19" marR="9219" marT="92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19" marR="9219" marT="9219" marB="0" anchor="ctr"/>
                </a:tc>
                <a:extLst>
                  <a:ext uri="{0D108BD9-81ED-4DB2-BD59-A6C34878D82A}">
                    <a16:rowId xmlns="" xmlns:a16="http://schemas.microsoft.com/office/drawing/2014/main" val="3778173397"/>
                  </a:ext>
                </a:extLst>
              </a:tr>
              <a:tr h="33938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19" marR="9219" marT="921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Производительность труда в базовых несырьевых отраслях экономики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19" marR="9219" marT="921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Процент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19" marR="9219" marT="92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19" marR="9219" marT="92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3,3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19" marR="9219" marT="92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3,2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19" marR="9219" marT="92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3,8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19" marR="9219" marT="92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3,9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19" marR="9219" marT="9219" marB="0" anchor="ctr"/>
                </a:tc>
                <a:extLst>
                  <a:ext uri="{0D108BD9-81ED-4DB2-BD59-A6C34878D82A}">
                    <a16:rowId xmlns="" xmlns:a16="http://schemas.microsoft.com/office/drawing/2014/main" val="3630793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517625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15000">
        <p15:prstTrans prst="peelOff"/>
      </p:transition>
    </mc:Choice>
    <mc:Fallback xmlns="">
      <p:transition spd="slow" advTm="1500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17">
            <a:extLst>
              <a:ext uri="{FF2B5EF4-FFF2-40B4-BE49-F238E27FC236}">
                <a16:creationId xmlns="" xmlns:a16="http://schemas.microsoft.com/office/drawing/2014/main" id="{16AB4084-5C09-D047-AB9C-BB58097252DB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363415" y="6473371"/>
            <a:ext cx="3453842" cy="238579"/>
          </a:xfrm>
        </p:spPr>
        <p:txBody>
          <a:bodyPr rtlCol="0"/>
          <a:lstStyle/>
          <a:p>
            <a:pPr rtl="0"/>
            <a:r>
              <a:rPr lang="ru-RU" dirty="0"/>
              <a:t>Орехово-Зуевский городской округ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8BB047D-A6CD-43AB-96F0-683C726B586B}" type="slidenum">
              <a:rPr lang="ru-RU" noProof="0" smtClean="0"/>
              <a:pPr rtl="0"/>
              <a:t>7</a:t>
            </a:fld>
            <a:endParaRPr lang="ru-RU" noProof="0" dirty="0"/>
          </a:p>
        </p:txBody>
      </p:sp>
      <p:pic>
        <p:nvPicPr>
          <p:cNvPr id="9" name="Picture 2" descr="Карты Лотошинского района | Официальный сайт администрации Лотошинского  муниципального района Московской области">
            <a:extLst>
              <a:ext uri="{FF2B5EF4-FFF2-40B4-BE49-F238E27FC236}">
                <a16:creationId xmlns="" xmlns:a16="http://schemas.microsoft.com/office/drawing/2014/main" id="{EDD47F83-55C0-4A18-8922-100140DB2A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725" y="683735"/>
            <a:ext cx="5223984" cy="4962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ая выноска 2"/>
          <p:cNvSpPr/>
          <p:nvPr/>
        </p:nvSpPr>
        <p:spPr>
          <a:xfrm flipH="1">
            <a:off x="2171697" y="562339"/>
            <a:ext cx="3648807" cy="378179"/>
          </a:xfrm>
          <a:prstGeom prst="wedgeRectCallout">
            <a:avLst>
              <a:gd name="adj1" fmla="val -1333"/>
              <a:gd name="adj2" fmla="val 538638"/>
            </a:avLst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1"/>
                </a:solidFill>
              </a:rPr>
              <a:t>Орехово-Зуевский городской округ</a:t>
            </a:r>
          </a:p>
        </p:txBody>
      </p:sp>
      <p:sp>
        <p:nvSpPr>
          <p:cNvPr id="7" name="Горизонтальный свиток 6"/>
          <p:cNvSpPr/>
          <p:nvPr/>
        </p:nvSpPr>
        <p:spPr>
          <a:xfrm>
            <a:off x="768510" y="4058894"/>
            <a:ext cx="4648199" cy="836588"/>
          </a:xfrm>
          <a:prstGeom prst="horizontalScroll">
            <a:avLst>
              <a:gd name="adj" fmla="val 25000"/>
            </a:avLst>
          </a:prstGeom>
          <a:solidFill>
            <a:schemeClr val="accent6">
              <a:lumMod val="60000"/>
              <a:lumOff val="40000"/>
              <a:alpha val="69000"/>
            </a:schemeClr>
          </a:solidFill>
          <a:effectLst>
            <a:glow rad="63500">
              <a:schemeClr val="accent1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Московская область</a:t>
            </a:r>
          </a:p>
        </p:txBody>
      </p:sp>
      <p:sp>
        <p:nvSpPr>
          <p:cNvPr id="12" name="Заголовок 11">
            <a:extLst>
              <a:ext uri="{FF2B5EF4-FFF2-40B4-BE49-F238E27FC236}">
                <a16:creationId xmlns="" xmlns:a16="http://schemas.microsoft.com/office/drawing/2014/main" id="{0A49E284-E203-4605-9638-A131648F3D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ФОРМИРОВАНИЕ БЮДЖЕТА Орехово-Зуевского городского округа</a:t>
            </a:r>
          </a:p>
        </p:txBody>
      </p:sp>
      <p:sp>
        <p:nvSpPr>
          <p:cNvPr id="22" name="Объект 21">
            <a:extLst>
              <a:ext uri="{FF2B5EF4-FFF2-40B4-BE49-F238E27FC236}">
                <a16:creationId xmlns="" xmlns:a16="http://schemas.microsoft.com/office/drawing/2014/main" id="{89D354A0-916D-4499-8586-E6A5811E88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08430" y="2506662"/>
            <a:ext cx="5999370" cy="4205288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Бюджет Орехово-Зуевского городского округа составляется и утверждается на трёхлетний период 2021 год и плановый 2022-2023 года и основывается на: </a:t>
            </a:r>
          </a:p>
          <a:p>
            <a:pPr marL="0" indent="0">
              <a:buNone/>
            </a:pPr>
            <a:r>
              <a:rPr lang="ru-RU" dirty="0"/>
              <a:t>• Послании Президента Российской Федерации Федеральному Собранию Российской Федерации. </a:t>
            </a:r>
          </a:p>
          <a:p>
            <a:pPr marL="0" indent="0">
              <a:buNone/>
            </a:pPr>
            <a:r>
              <a:rPr lang="ru-RU" dirty="0"/>
              <a:t>• Указах Президента Российской Федерации от 7 мая 2012 года. </a:t>
            </a:r>
          </a:p>
          <a:p>
            <a:pPr marL="0" indent="0">
              <a:buNone/>
            </a:pPr>
            <a:r>
              <a:rPr lang="ru-RU" dirty="0"/>
              <a:t>• Прогнозе социально-экономического развития Московской области и Орехово-Зуевского городского округа. </a:t>
            </a:r>
          </a:p>
          <a:p>
            <a:pPr marL="0" indent="0">
              <a:buNone/>
            </a:pPr>
            <a:r>
              <a:rPr lang="ru-RU" dirty="0"/>
              <a:t>• Основных направлениях бюджетной и налоговой политики Московской области и Орехово-Зуевского городского округа.</a:t>
            </a:r>
          </a:p>
          <a:p>
            <a:pPr marL="0" indent="0">
              <a:buNone/>
            </a:pPr>
            <a:r>
              <a:rPr lang="ru-RU" dirty="0"/>
              <a:t> • Государственных и муниципальных программах.</a:t>
            </a:r>
          </a:p>
        </p:txBody>
      </p:sp>
    </p:spTree>
    <p:extLst>
      <p:ext uri="{BB962C8B-B14F-4D97-AF65-F5344CB8AC3E}">
        <p14:creationId xmlns:p14="http://schemas.microsoft.com/office/powerpoint/2010/main" val="38537733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15000">
        <p15:prstTrans prst="peelOff"/>
      </p:transition>
    </mc:Choice>
    <mc:Fallback xmlns="">
      <p:transition spd="slow" advTm="15000">
        <p:fade/>
      </p:transition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FD24E9E-2120-4F36-A714-5AB9D6C432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416" y="435030"/>
            <a:ext cx="11465168" cy="1037492"/>
          </a:xfrm>
        </p:spPr>
        <p:txBody>
          <a:bodyPr/>
          <a:lstStyle/>
          <a:p>
            <a:r>
              <a:rPr lang="ru-RU" sz="2800" dirty="0"/>
              <a:t>          Информация о расходах бюджета в разрезе муниципальных программ  с указанием планируемых целевых показателей </a:t>
            </a:r>
            <a:r>
              <a:rPr lang="ru-RU" sz="1200" dirty="0"/>
              <a:t>(продолжение)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="" xmlns:a16="http://schemas.microsoft.com/office/drawing/2014/main" id="{4A23213A-2B13-4C3C-A3E9-2A2CBCABD9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8BB047D-A6CD-43AB-96F0-683C726B586B}" type="slidenum">
              <a:rPr lang="ru-RU" noProof="0" smtClean="0"/>
              <a:pPr rtl="0"/>
              <a:t>70</a:t>
            </a:fld>
            <a:endParaRPr lang="ru-RU" noProof="0" dirty="0"/>
          </a:p>
        </p:txBody>
      </p:sp>
      <p:sp>
        <p:nvSpPr>
          <p:cNvPr id="6" name="Выноска: стрелка вниз 5">
            <a:extLst>
              <a:ext uri="{FF2B5EF4-FFF2-40B4-BE49-F238E27FC236}">
                <a16:creationId xmlns="" xmlns:a16="http://schemas.microsoft.com/office/drawing/2014/main" id="{774ACE7D-C3AB-4ADF-91F1-0202E7AF5C90}"/>
              </a:ext>
            </a:extLst>
          </p:cNvPr>
          <p:cNvSpPr/>
          <p:nvPr/>
        </p:nvSpPr>
        <p:spPr>
          <a:xfrm>
            <a:off x="4523814" y="6503860"/>
            <a:ext cx="2317894" cy="315068"/>
          </a:xfrm>
          <a:prstGeom prst="downArrowCallou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/>
              <a:t>Продолжение на следующем слайде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A86F7732-AADC-460A-9C5E-BB514339131B}"/>
              </a:ext>
            </a:extLst>
          </p:cNvPr>
          <p:cNvSpPr/>
          <p:nvPr/>
        </p:nvSpPr>
        <p:spPr>
          <a:xfrm>
            <a:off x="4563373" y="-8628"/>
            <a:ext cx="2318400" cy="19840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="" xmlns:a16="http://schemas.microsoft.com/office/drawing/2014/main" id="{F6660DD6-C553-409B-A1BD-2BE17BEEC3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6027032"/>
              </p:ext>
            </p:extLst>
          </p:nvPr>
        </p:nvGraphicFramePr>
        <p:xfrm>
          <a:off x="281057" y="1649729"/>
          <a:ext cx="11387481" cy="4813479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365804">
                  <a:extLst>
                    <a:ext uri="{9D8B030D-6E8A-4147-A177-3AD203B41FA5}">
                      <a16:colId xmlns="" xmlns:a16="http://schemas.microsoft.com/office/drawing/2014/main" val="748792074"/>
                    </a:ext>
                  </a:extLst>
                </a:gridCol>
                <a:gridCol w="4773745">
                  <a:extLst>
                    <a:ext uri="{9D8B030D-6E8A-4147-A177-3AD203B41FA5}">
                      <a16:colId xmlns="" xmlns:a16="http://schemas.microsoft.com/office/drawing/2014/main" val="1775598701"/>
                    </a:ext>
                  </a:extLst>
                </a:gridCol>
                <a:gridCol w="1038883">
                  <a:extLst>
                    <a:ext uri="{9D8B030D-6E8A-4147-A177-3AD203B41FA5}">
                      <a16:colId xmlns="" xmlns:a16="http://schemas.microsoft.com/office/drawing/2014/main" val="1679312338"/>
                    </a:ext>
                  </a:extLst>
                </a:gridCol>
                <a:gridCol w="1038883">
                  <a:extLst>
                    <a:ext uri="{9D8B030D-6E8A-4147-A177-3AD203B41FA5}">
                      <a16:colId xmlns="" xmlns:a16="http://schemas.microsoft.com/office/drawing/2014/main" val="2723453308"/>
                    </a:ext>
                  </a:extLst>
                </a:gridCol>
                <a:gridCol w="1097413">
                  <a:extLst>
                    <a:ext uri="{9D8B030D-6E8A-4147-A177-3AD203B41FA5}">
                      <a16:colId xmlns="" xmlns:a16="http://schemas.microsoft.com/office/drawing/2014/main" val="1602103389"/>
                    </a:ext>
                  </a:extLst>
                </a:gridCol>
                <a:gridCol w="1024251">
                  <a:extLst>
                    <a:ext uri="{9D8B030D-6E8A-4147-A177-3AD203B41FA5}">
                      <a16:colId xmlns="" xmlns:a16="http://schemas.microsoft.com/office/drawing/2014/main" val="2027361946"/>
                    </a:ext>
                  </a:extLst>
                </a:gridCol>
                <a:gridCol w="1024251">
                  <a:extLst>
                    <a:ext uri="{9D8B030D-6E8A-4147-A177-3AD203B41FA5}">
                      <a16:colId xmlns="" xmlns:a16="http://schemas.microsoft.com/office/drawing/2014/main" val="108536710"/>
                    </a:ext>
                  </a:extLst>
                </a:gridCol>
                <a:gridCol w="1024251">
                  <a:extLst>
                    <a:ext uri="{9D8B030D-6E8A-4147-A177-3AD203B41FA5}">
                      <a16:colId xmlns="" xmlns:a16="http://schemas.microsoft.com/office/drawing/2014/main" val="1024877862"/>
                    </a:ext>
                  </a:extLst>
                </a:gridCol>
              </a:tblGrid>
              <a:tr h="103581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№ п/п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Показатели муниципальных программ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Факт отчетного года (2019)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План </a:t>
                      </a:r>
                      <a:br>
                        <a:rPr lang="ru-RU" sz="1000" u="none" strike="noStrike" dirty="0">
                          <a:effectLst/>
                        </a:rPr>
                      </a:br>
                      <a:r>
                        <a:rPr lang="ru-RU" sz="1000" u="none" strike="noStrike" dirty="0">
                          <a:effectLst/>
                        </a:rPr>
                        <a:t>текущего года                 (2020)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на очередной год                         (2021)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на первый год планового периода                     (2022)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на второй год планового периода                                  (2023)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4172009895"/>
                  </a:ext>
                </a:extLst>
              </a:tr>
              <a:tr h="341209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</a:rPr>
                        <a:t>Муниципальная программа "Предпринимательство"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245813739"/>
                  </a:ext>
                </a:extLst>
              </a:tr>
              <a:tr h="292464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Подпрограмма 2 "Развитие конкуренции"</a:t>
                      </a:r>
                      <a:endParaRPr lang="ru-RU" sz="10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453840879"/>
                  </a:ext>
                </a:extLst>
              </a:tr>
              <a:tr h="41432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Доля несостоявшихся торгов от общего количества объявленных торгов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Процент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 -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3827859318"/>
                  </a:ext>
                </a:extLst>
              </a:tr>
              <a:tr h="41432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Количество реализованных требований Стандарта развития конкуренции в муниципальном образовании Московской области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единиц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19342355"/>
                  </a:ext>
                </a:extLst>
              </a:tr>
              <a:tr h="103581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Доля закупок среди субъектов малого и среднего предпринимательства, социально ориентированных некоммерческих организаций, осуществляемых в соответствии с Федеральным законом от 05.04.2013 № 44-ФЗ "О контрактной системе в сфере закупок товаров, работ, услуг для обеспечения государственных и муниципальных нужд"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Процент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 -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3065744211"/>
                  </a:ext>
                </a:extLst>
              </a:tr>
              <a:tr h="62148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Доля обоснованных, частично обоснованных жалоб в Федеральную антимонопольную службу (ФАС России) (от общего количества объявленных торгов)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Процент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 -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3,6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3,6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3,6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3,6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908245278"/>
                  </a:ext>
                </a:extLst>
              </a:tr>
              <a:tr h="41432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 2020 Доля общей экономии денежных средств от общей суммы состоявшихся торгов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Процент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 -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2850545671"/>
                  </a:ext>
                </a:extLst>
              </a:tr>
              <a:tr h="24372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 2020 Среднее количество участников на состоявшихся торгах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Единица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 -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3,4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3,4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3,4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3,4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22093382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683811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15000">
        <p15:prstTrans prst="peelOff"/>
      </p:transition>
    </mc:Choice>
    <mc:Fallback xmlns="">
      <p:transition spd="slow" advTm="15000">
        <p:fade/>
      </p:transition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FD24E9E-2120-4F36-A714-5AB9D6C432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416" y="435030"/>
            <a:ext cx="11465168" cy="1037492"/>
          </a:xfrm>
        </p:spPr>
        <p:txBody>
          <a:bodyPr/>
          <a:lstStyle/>
          <a:p>
            <a:r>
              <a:rPr lang="ru-RU" sz="2800" dirty="0"/>
              <a:t>          Информация о расходах бюджета в разрезе муниципальных программ  с указанием планируемых целевых показателей </a:t>
            </a:r>
            <a:r>
              <a:rPr lang="ru-RU" sz="1200" dirty="0"/>
              <a:t>(продолжение)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="" xmlns:a16="http://schemas.microsoft.com/office/drawing/2014/main" id="{4A23213A-2B13-4C3C-A3E9-2A2CBCABD9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8BB047D-A6CD-43AB-96F0-683C726B586B}" type="slidenum">
              <a:rPr lang="ru-RU" noProof="0" smtClean="0"/>
              <a:pPr rtl="0"/>
              <a:t>71</a:t>
            </a:fld>
            <a:endParaRPr lang="ru-RU" noProof="0" dirty="0"/>
          </a:p>
        </p:txBody>
      </p:sp>
      <p:sp>
        <p:nvSpPr>
          <p:cNvPr id="6" name="Выноска: стрелка вниз 5">
            <a:extLst>
              <a:ext uri="{FF2B5EF4-FFF2-40B4-BE49-F238E27FC236}">
                <a16:creationId xmlns="" xmlns:a16="http://schemas.microsoft.com/office/drawing/2014/main" id="{774ACE7D-C3AB-4ADF-91F1-0202E7AF5C90}"/>
              </a:ext>
            </a:extLst>
          </p:cNvPr>
          <p:cNvSpPr/>
          <p:nvPr/>
        </p:nvSpPr>
        <p:spPr>
          <a:xfrm>
            <a:off x="4523814" y="6503860"/>
            <a:ext cx="2317894" cy="315068"/>
          </a:xfrm>
          <a:prstGeom prst="downArrowCallou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/>
              <a:t>Продолжение на следующем слайде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A86F7732-AADC-460A-9C5E-BB514339131B}"/>
              </a:ext>
            </a:extLst>
          </p:cNvPr>
          <p:cNvSpPr/>
          <p:nvPr/>
        </p:nvSpPr>
        <p:spPr>
          <a:xfrm>
            <a:off x="4563373" y="-8628"/>
            <a:ext cx="2318400" cy="19840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="" xmlns:a16="http://schemas.microsoft.com/office/drawing/2014/main" id="{B4FCC4B3-B768-4142-80BA-4212B1CCFD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6034930"/>
              </p:ext>
            </p:extLst>
          </p:nvPr>
        </p:nvGraphicFramePr>
        <p:xfrm>
          <a:off x="459961" y="1645755"/>
          <a:ext cx="11208579" cy="4777215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360057">
                  <a:extLst>
                    <a:ext uri="{9D8B030D-6E8A-4147-A177-3AD203B41FA5}">
                      <a16:colId xmlns="" xmlns:a16="http://schemas.microsoft.com/office/drawing/2014/main" val="2134428858"/>
                    </a:ext>
                  </a:extLst>
                </a:gridCol>
                <a:gridCol w="4698746">
                  <a:extLst>
                    <a:ext uri="{9D8B030D-6E8A-4147-A177-3AD203B41FA5}">
                      <a16:colId xmlns="" xmlns:a16="http://schemas.microsoft.com/office/drawing/2014/main" val="1605173411"/>
                    </a:ext>
                  </a:extLst>
                </a:gridCol>
                <a:gridCol w="1022562">
                  <a:extLst>
                    <a:ext uri="{9D8B030D-6E8A-4147-A177-3AD203B41FA5}">
                      <a16:colId xmlns="" xmlns:a16="http://schemas.microsoft.com/office/drawing/2014/main" val="2526308138"/>
                    </a:ext>
                  </a:extLst>
                </a:gridCol>
                <a:gridCol w="1022562">
                  <a:extLst>
                    <a:ext uri="{9D8B030D-6E8A-4147-A177-3AD203B41FA5}">
                      <a16:colId xmlns="" xmlns:a16="http://schemas.microsoft.com/office/drawing/2014/main" val="1802593806"/>
                    </a:ext>
                  </a:extLst>
                </a:gridCol>
                <a:gridCol w="1080172">
                  <a:extLst>
                    <a:ext uri="{9D8B030D-6E8A-4147-A177-3AD203B41FA5}">
                      <a16:colId xmlns="" xmlns:a16="http://schemas.microsoft.com/office/drawing/2014/main" val="3861662337"/>
                    </a:ext>
                  </a:extLst>
                </a:gridCol>
                <a:gridCol w="1008160">
                  <a:extLst>
                    <a:ext uri="{9D8B030D-6E8A-4147-A177-3AD203B41FA5}">
                      <a16:colId xmlns="" xmlns:a16="http://schemas.microsoft.com/office/drawing/2014/main" val="70385239"/>
                    </a:ext>
                  </a:extLst>
                </a:gridCol>
                <a:gridCol w="1008160">
                  <a:extLst>
                    <a:ext uri="{9D8B030D-6E8A-4147-A177-3AD203B41FA5}">
                      <a16:colId xmlns="" xmlns:a16="http://schemas.microsoft.com/office/drawing/2014/main" val="90391503"/>
                    </a:ext>
                  </a:extLst>
                </a:gridCol>
                <a:gridCol w="1008160">
                  <a:extLst>
                    <a:ext uri="{9D8B030D-6E8A-4147-A177-3AD203B41FA5}">
                      <a16:colId xmlns="" xmlns:a16="http://schemas.microsoft.com/office/drawing/2014/main" val="2341633437"/>
                    </a:ext>
                  </a:extLst>
                </a:gridCol>
              </a:tblGrid>
              <a:tr h="100760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№ п/п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Показатели муниципальных программ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Факт отчетного года (2019)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План </a:t>
                      </a:r>
                      <a:br>
                        <a:rPr lang="ru-RU" sz="1000" u="none" strike="noStrike" dirty="0">
                          <a:effectLst/>
                        </a:rPr>
                      </a:br>
                      <a:r>
                        <a:rPr lang="ru-RU" sz="1000" u="none" strike="noStrike" dirty="0">
                          <a:effectLst/>
                        </a:rPr>
                        <a:t>текущего года                 (2020)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на очередной год                         (2021)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на первый год планового периода                     (2022)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на второй год планового периода                                  (2023)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987183511"/>
                  </a:ext>
                </a:extLst>
              </a:tr>
              <a:tr h="331916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</a:rPr>
                        <a:t>Муниципальная программа "Предпринимательство"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053182263"/>
                  </a:ext>
                </a:extLst>
              </a:tr>
              <a:tr h="272645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Подпрограмма 3 "Развитие малого и среднего предпринимательства"</a:t>
                      </a:r>
                      <a:endParaRPr lang="ru-RU" sz="10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065274933"/>
                  </a:ext>
                </a:extLst>
              </a:tr>
              <a:tr h="80608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Доля среднесписочной численности работников (без внешних совместителей) малых и средних предприятий в среднесписочной численности работников (без внешних совместителей) всех предприятий и организаций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Процент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24,61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24,35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24,41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24,58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24,92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2744128564"/>
                  </a:ext>
                </a:extLst>
              </a:tr>
              <a:tr h="40304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Малый бизнес большого региона. Прирост количества субъектов малого и среднего предпринимательства на 10 тыс. населения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единиц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48,51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28,82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34,51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35,27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36,15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775413826"/>
                  </a:ext>
                </a:extLst>
              </a:tr>
              <a:tr h="23708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Количество вновь созданных субъектов МСП участниками проекта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Тысяча единиц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0,011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0,016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0,016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0,012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0,011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959559684"/>
                  </a:ext>
                </a:extLst>
              </a:tr>
              <a:tr h="23708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Вновь созданные предприятия МСП в сфере производства или услуг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единиц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116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122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124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127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731881326"/>
                  </a:ext>
                </a:extLst>
              </a:tr>
              <a:tr h="60456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Численность занятых в сфере малого и среднего предпринимательства, включая индивидуальных предпринимателей" за отчетный период (прошедший год)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Человек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20763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21179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22099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23736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25227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3799743816"/>
                  </a:ext>
                </a:extLst>
              </a:tr>
              <a:tr h="47416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Количество самозанятых граждан, зафиксировавших свой статус, с учетом введения налогового режима для самозанятых, нарастающим итогом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Человек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 -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2640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2640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2640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2640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251796638"/>
                  </a:ext>
                </a:extLst>
              </a:tr>
              <a:tr h="40304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Число субъектов малого и среднего предпринимательства в расчете на 10 тыс. человек населения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единиц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276,72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271,8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275,94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280,08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284,28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20055627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75965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15000">
        <p15:prstTrans prst="peelOff"/>
      </p:transition>
    </mc:Choice>
    <mc:Fallback xmlns="">
      <p:transition spd="slow" advTm="15000">
        <p:fade/>
      </p:transition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FD24E9E-2120-4F36-A714-5AB9D6C432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416" y="435030"/>
            <a:ext cx="11465168" cy="1037492"/>
          </a:xfrm>
        </p:spPr>
        <p:txBody>
          <a:bodyPr/>
          <a:lstStyle/>
          <a:p>
            <a:r>
              <a:rPr lang="ru-RU" sz="2800" dirty="0"/>
              <a:t>          Информация о расходах бюджета в разрезе муниципальных программ  с указанием планируемых целевых показателей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="" xmlns:a16="http://schemas.microsoft.com/office/drawing/2014/main" id="{4A23213A-2B13-4C3C-A3E9-2A2CBCABD9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8BB047D-A6CD-43AB-96F0-683C726B586B}" type="slidenum">
              <a:rPr lang="ru-RU" noProof="0" smtClean="0"/>
              <a:pPr rtl="0"/>
              <a:t>72</a:t>
            </a:fld>
            <a:endParaRPr lang="ru-RU" noProof="0" dirty="0"/>
          </a:p>
        </p:txBody>
      </p: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A86F7732-AADC-460A-9C5E-BB514339131B}"/>
              </a:ext>
            </a:extLst>
          </p:cNvPr>
          <p:cNvSpPr/>
          <p:nvPr/>
        </p:nvSpPr>
        <p:spPr>
          <a:xfrm>
            <a:off x="4563373" y="-8628"/>
            <a:ext cx="2318400" cy="19840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F76DC068-1529-475C-9E1B-B8784AC0AE76}"/>
              </a:ext>
            </a:extLst>
          </p:cNvPr>
          <p:cNvSpPr/>
          <p:nvPr/>
        </p:nvSpPr>
        <p:spPr>
          <a:xfrm>
            <a:off x="2662361" y="1027908"/>
            <a:ext cx="16790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(продолжение)</a:t>
            </a: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="" xmlns:a16="http://schemas.microsoft.com/office/drawing/2014/main" id="{FD09D6EB-5321-46F3-A595-D386F59A12F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0724269"/>
              </p:ext>
            </p:extLst>
          </p:nvPr>
        </p:nvGraphicFramePr>
        <p:xfrm>
          <a:off x="363415" y="1759946"/>
          <a:ext cx="11305122" cy="4703260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363158">
                  <a:extLst>
                    <a:ext uri="{9D8B030D-6E8A-4147-A177-3AD203B41FA5}">
                      <a16:colId xmlns="" xmlns:a16="http://schemas.microsoft.com/office/drawing/2014/main" val="2104489158"/>
                    </a:ext>
                  </a:extLst>
                </a:gridCol>
                <a:gridCol w="4739220">
                  <a:extLst>
                    <a:ext uri="{9D8B030D-6E8A-4147-A177-3AD203B41FA5}">
                      <a16:colId xmlns="" xmlns:a16="http://schemas.microsoft.com/office/drawing/2014/main" val="3588159167"/>
                    </a:ext>
                  </a:extLst>
                </a:gridCol>
                <a:gridCol w="1031370">
                  <a:extLst>
                    <a:ext uri="{9D8B030D-6E8A-4147-A177-3AD203B41FA5}">
                      <a16:colId xmlns="" xmlns:a16="http://schemas.microsoft.com/office/drawing/2014/main" val="171218454"/>
                    </a:ext>
                  </a:extLst>
                </a:gridCol>
                <a:gridCol w="1031370">
                  <a:extLst>
                    <a:ext uri="{9D8B030D-6E8A-4147-A177-3AD203B41FA5}">
                      <a16:colId xmlns="" xmlns:a16="http://schemas.microsoft.com/office/drawing/2014/main" val="1672645367"/>
                    </a:ext>
                  </a:extLst>
                </a:gridCol>
                <a:gridCol w="1089475">
                  <a:extLst>
                    <a:ext uri="{9D8B030D-6E8A-4147-A177-3AD203B41FA5}">
                      <a16:colId xmlns="" xmlns:a16="http://schemas.microsoft.com/office/drawing/2014/main" val="2411731127"/>
                    </a:ext>
                  </a:extLst>
                </a:gridCol>
                <a:gridCol w="1016843">
                  <a:extLst>
                    <a:ext uri="{9D8B030D-6E8A-4147-A177-3AD203B41FA5}">
                      <a16:colId xmlns="" xmlns:a16="http://schemas.microsoft.com/office/drawing/2014/main" val="2243421748"/>
                    </a:ext>
                  </a:extLst>
                </a:gridCol>
                <a:gridCol w="1016843">
                  <a:extLst>
                    <a:ext uri="{9D8B030D-6E8A-4147-A177-3AD203B41FA5}">
                      <a16:colId xmlns="" xmlns:a16="http://schemas.microsoft.com/office/drawing/2014/main" val="4048602702"/>
                    </a:ext>
                  </a:extLst>
                </a:gridCol>
                <a:gridCol w="1016843">
                  <a:extLst>
                    <a:ext uri="{9D8B030D-6E8A-4147-A177-3AD203B41FA5}">
                      <a16:colId xmlns="" xmlns:a16="http://schemas.microsoft.com/office/drawing/2014/main" val="3943523182"/>
                    </a:ext>
                  </a:extLst>
                </a:gridCol>
              </a:tblGrid>
              <a:tr h="83388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№ п/п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03" marR="9103" marT="9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Показатели муниципальных программ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03" marR="9103" marT="9103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03" marR="9103" marT="9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Факт отчетного года (2019)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03" marR="9103" marT="9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План </a:t>
                      </a:r>
                      <a:br>
                        <a:rPr lang="ru-RU" sz="1000" u="none" strike="noStrike" dirty="0">
                          <a:effectLst/>
                        </a:rPr>
                      </a:br>
                      <a:r>
                        <a:rPr lang="ru-RU" sz="1000" u="none" strike="noStrike" dirty="0">
                          <a:effectLst/>
                        </a:rPr>
                        <a:t>текущего года                 (2020)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03" marR="9103" marT="9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на очередной год                         (2021)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03" marR="9103" marT="9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на первый год планового периода                     (2022)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03" marR="9103" marT="9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на второй год планового периода                                  (2023)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03" marR="9103" marT="9103" marB="0" anchor="ctr"/>
                </a:tc>
                <a:extLst>
                  <a:ext uri="{0D108BD9-81ED-4DB2-BD59-A6C34878D82A}">
                    <a16:rowId xmlns="" xmlns:a16="http://schemas.microsoft.com/office/drawing/2014/main" val="2338769610"/>
                  </a:ext>
                </a:extLst>
              </a:tr>
              <a:tr h="274693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</a:rPr>
                        <a:t>Муниципальная программа "Предпринимательство"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03" marR="9103" marT="9103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777854989"/>
                  </a:ext>
                </a:extLst>
              </a:tr>
              <a:tr h="255072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Подпрограмма 4 "Развитие потребительского рынка и услуг"</a:t>
                      </a:r>
                      <a:endParaRPr lang="ru-RU" sz="1000" b="1" i="1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03" marR="9103" marT="9103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551290224"/>
                  </a:ext>
                </a:extLst>
              </a:tr>
              <a:tr h="110858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03" marR="9103" marT="910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Доля обслуживаемых населенных пунктов от общего числа населенных пунктов муниципального образования, соответствующих критериям отбора получателей субсидии на частичную компенсацию транспортных расходов организаций и индивидуальных предпринимателей по доставке продовольственных и не продовольственных товаров в сельские населенные пункты муниципального образования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03" marR="9103" marT="910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Процент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03" marR="9103" marT="9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03" marR="9103" marT="9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70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03" marR="9103" marT="9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70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03" marR="9103" marT="9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70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03" marR="9103" marT="9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70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03" marR="9103" marT="9103" marB="0" anchor="ctr"/>
                </a:tc>
                <a:extLst>
                  <a:ext uri="{0D108BD9-81ED-4DB2-BD59-A6C34878D82A}">
                    <a16:rowId xmlns="" xmlns:a16="http://schemas.microsoft.com/office/drawing/2014/main" val="2829381850"/>
                  </a:ext>
                </a:extLst>
              </a:tr>
              <a:tr h="50253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03" marR="9103" marT="910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Прирост площадей торговых объектов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03" marR="9103" marT="910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Тысяча квадратных метров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03" marR="9103" marT="9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03" marR="9103" marT="9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10,7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03" marR="9103" marT="9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5,5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03" marR="9103" marT="9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6,1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03" marR="9103" marT="9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5,2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03" marR="9103" marT="9103" marB="0" anchor="ctr"/>
                </a:tc>
                <a:extLst>
                  <a:ext uri="{0D108BD9-81ED-4DB2-BD59-A6C34878D82A}">
                    <a16:rowId xmlns="" xmlns:a16="http://schemas.microsoft.com/office/drawing/2014/main" val="3304934730"/>
                  </a:ext>
                </a:extLst>
              </a:tr>
              <a:tr h="50253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03" marR="9103" marT="910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Обеспеченность населения площадью торговых объектов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03" marR="9103" marT="910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Квадратные метры на 1000 жителей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03" marR="9103" marT="9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978,8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03" marR="9103" marT="9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1026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03" marR="9103" marT="9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1035,4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03" marR="9103" marT="9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1064,2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03" marR="9103" marT="9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1088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03" marR="9103" marT="9103" marB="0" anchor="ctr"/>
                </a:tc>
                <a:extLst>
                  <a:ext uri="{0D108BD9-81ED-4DB2-BD59-A6C34878D82A}">
                    <a16:rowId xmlns="" xmlns:a16="http://schemas.microsoft.com/office/drawing/2014/main" val="389619636"/>
                  </a:ext>
                </a:extLst>
              </a:tr>
              <a:tr h="33355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03" marR="9103" marT="910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Прирост посадочных мест на объектах общественного питания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03" marR="9103" marT="910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Посадочное место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03" marR="9103" marT="9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03" marR="9103" marT="9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90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03" marR="9103" marT="9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71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03" marR="9103" marT="9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72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03" marR="9103" marT="9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73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03" marR="9103" marT="9103" marB="0" anchor="ctr"/>
                </a:tc>
                <a:extLst>
                  <a:ext uri="{0D108BD9-81ED-4DB2-BD59-A6C34878D82A}">
                    <a16:rowId xmlns="" xmlns:a16="http://schemas.microsoft.com/office/drawing/2014/main" val="3060398796"/>
                  </a:ext>
                </a:extLst>
              </a:tr>
              <a:tr h="33829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03" marR="9103" marT="910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Цивилизованная торговля (Ликвидация незаконных нестационарных торговых объектов)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03" marR="9103" marT="910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балл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03" marR="9103" marT="9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1190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03" marR="9103" marT="9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1200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03" marR="9103" marT="9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1200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03" marR="9103" marT="9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1200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03" marR="9103" marT="9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1200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03" marR="9103" marT="9103" marB="0" anchor="ctr"/>
                </a:tc>
                <a:extLst>
                  <a:ext uri="{0D108BD9-81ED-4DB2-BD59-A6C34878D82A}">
                    <a16:rowId xmlns="" xmlns:a16="http://schemas.microsoft.com/office/drawing/2014/main" val="244061925"/>
                  </a:ext>
                </a:extLst>
              </a:tr>
              <a:tr h="33829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03" marR="9103" marT="910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Доля обращений по вопросу защиты прав потребителей от общего количества поступивших обращений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03" marR="9103" marT="910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Процент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03" marR="9103" marT="9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03" marR="9103" marT="9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03" marR="9103" marT="9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03" marR="9103" marT="9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03" marR="9103" marT="9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03" marR="9103" marT="9103" marB="0" anchor="ctr"/>
                </a:tc>
                <a:extLst>
                  <a:ext uri="{0D108BD9-81ED-4DB2-BD59-A6C34878D82A}">
                    <a16:rowId xmlns="" xmlns:a16="http://schemas.microsoft.com/office/drawing/2014/main" val="3865746362"/>
                  </a:ext>
                </a:extLst>
              </a:tr>
              <a:tr h="21583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03" marR="9103" marT="910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Прирост рабочих мест на объектах бытового обслуживания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03" marR="9103" marT="910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Рабочее место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03" marR="9103" marT="9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03" marR="9103" marT="9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03" marR="9103" marT="9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03" marR="9103" marT="9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03" marR="9103" marT="9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03" marR="9103" marT="9103" marB="0" anchor="ctr"/>
                </a:tc>
                <a:extLst>
                  <a:ext uri="{0D108BD9-81ED-4DB2-BD59-A6C34878D82A}">
                    <a16:rowId xmlns="" xmlns:a16="http://schemas.microsoft.com/office/drawing/2014/main" val="35047594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930711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15000">
        <p15:prstTrans prst="peelOff"/>
      </p:transition>
    </mc:Choice>
    <mc:Fallback xmlns="">
      <p:transition spd="slow" advTm="15000">
        <p:fade/>
      </p:transition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FD24E9E-2120-4F36-A714-5AB9D6C432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416" y="435030"/>
            <a:ext cx="11465168" cy="1037492"/>
          </a:xfrm>
        </p:spPr>
        <p:txBody>
          <a:bodyPr/>
          <a:lstStyle/>
          <a:p>
            <a:r>
              <a:rPr lang="ru-RU" sz="2800" dirty="0"/>
              <a:t>          Информация о расходах бюджета в разрезе муниципальных программ  с указанием планируемых целевых показателей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="" xmlns:a16="http://schemas.microsoft.com/office/drawing/2014/main" id="{4A23213A-2B13-4C3C-A3E9-2A2CBCABD9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8BB047D-A6CD-43AB-96F0-683C726B586B}" type="slidenum">
              <a:rPr lang="ru-RU" noProof="0" smtClean="0"/>
              <a:pPr rtl="0"/>
              <a:t>73</a:t>
            </a:fld>
            <a:endParaRPr lang="ru-RU" noProof="0" dirty="0"/>
          </a:p>
        </p:txBody>
      </p:sp>
      <p:sp>
        <p:nvSpPr>
          <p:cNvPr id="6" name="Выноска: стрелка вниз 5">
            <a:extLst>
              <a:ext uri="{FF2B5EF4-FFF2-40B4-BE49-F238E27FC236}">
                <a16:creationId xmlns="" xmlns:a16="http://schemas.microsoft.com/office/drawing/2014/main" id="{C2ED72EA-2ACF-4014-9CBB-2538894480E6}"/>
              </a:ext>
            </a:extLst>
          </p:cNvPr>
          <p:cNvSpPr/>
          <p:nvPr/>
        </p:nvSpPr>
        <p:spPr>
          <a:xfrm>
            <a:off x="4523814" y="6503860"/>
            <a:ext cx="2317894" cy="315068"/>
          </a:xfrm>
          <a:prstGeom prst="downArrowCallou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/>
              <a:t>Продолжение на следующем слайде</a:t>
            </a:r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="" xmlns:a16="http://schemas.microsoft.com/office/drawing/2014/main" id="{1BFD4C39-1392-4D64-9E67-D3A18BB495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669523"/>
              </p:ext>
            </p:extLst>
          </p:nvPr>
        </p:nvGraphicFramePr>
        <p:xfrm>
          <a:off x="363415" y="1519237"/>
          <a:ext cx="11334943" cy="4903735"/>
        </p:xfrm>
        <a:graphic>
          <a:graphicData uri="http://schemas.openxmlformats.org/drawingml/2006/table">
            <a:tbl>
              <a:tblPr firstRow="1" bandRow="1">
                <a:tableStyleId>{1FECB4D8-DB02-4DC6-A0A2-4F2EBAE1DC90}</a:tableStyleId>
              </a:tblPr>
              <a:tblGrid>
                <a:gridCol w="364117">
                  <a:extLst>
                    <a:ext uri="{9D8B030D-6E8A-4147-A177-3AD203B41FA5}">
                      <a16:colId xmlns="" xmlns:a16="http://schemas.microsoft.com/office/drawing/2014/main" val="1092731419"/>
                    </a:ext>
                  </a:extLst>
                </a:gridCol>
                <a:gridCol w="4751719">
                  <a:extLst>
                    <a:ext uri="{9D8B030D-6E8A-4147-A177-3AD203B41FA5}">
                      <a16:colId xmlns="" xmlns:a16="http://schemas.microsoft.com/office/drawing/2014/main" val="1230167662"/>
                    </a:ext>
                  </a:extLst>
                </a:gridCol>
                <a:gridCol w="1034090">
                  <a:extLst>
                    <a:ext uri="{9D8B030D-6E8A-4147-A177-3AD203B41FA5}">
                      <a16:colId xmlns="" xmlns:a16="http://schemas.microsoft.com/office/drawing/2014/main" val="29327793"/>
                    </a:ext>
                  </a:extLst>
                </a:gridCol>
                <a:gridCol w="1034090">
                  <a:extLst>
                    <a:ext uri="{9D8B030D-6E8A-4147-A177-3AD203B41FA5}">
                      <a16:colId xmlns="" xmlns:a16="http://schemas.microsoft.com/office/drawing/2014/main" val="3308542159"/>
                    </a:ext>
                  </a:extLst>
                </a:gridCol>
                <a:gridCol w="1092349">
                  <a:extLst>
                    <a:ext uri="{9D8B030D-6E8A-4147-A177-3AD203B41FA5}">
                      <a16:colId xmlns="" xmlns:a16="http://schemas.microsoft.com/office/drawing/2014/main" val="395044075"/>
                    </a:ext>
                  </a:extLst>
                </a:gridCol>
                <a:gridCol w="1019526">
                  <a:extLst>
                    <a:ext uri="{9D8B030D-6E8A-4147-A177-3AD203B41FA5}">
                      <a16:colId xmlns="" xmlns:a16="http://schemas.microsoft.com/office/drawing/2014/main" val="846222108"/>
                    </a:ext>
                  </a:extLst>
                </a:gridCol>
                <a:gridCol w="1019526">
                  <a:extLst>
                    <a:ext uri="{9D8B030D-6E8A-4147-A177-3AD203B41FA5}">
                      <a16:colId xmlns="" xmlns:a16="http://schemas.microsoft.com/office/drawing/2014/main" val="4040722107"/>
                    </a:ext>
                  </a:extLst>
                </a:gridCol>
                <a:gridCol w="1019526">
                  <a:extLst>
                    <a:ext uri="{9D8B030D-6E8A-4147-A177-3AD203B41FA5}">
                      <a16:colId xmlns="" xmlns:a16="http://schemas.microsoft.com/office/drawing/2014/main" val="1365663909"/>
                    </a:ext>
                  </a:extLst>
                </a:gridCol>
              </a:tblGrid>
              <a:tr h="103944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№ п/п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Показатели муниципальных программ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Факт отчетного года (2019)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План </a:t>
                      </a:r>
                      <a:br>
                        <a:rPr lang="ru-RU" sz="1000" u="none" strike="noStrike" dirty="0">
                          <a:effectLst/>
                        </a:rPr>
                      </a:br>
                      <a:r>
                        <a:rPr lang="ru-RU" sz="1000" u="none" strike="noStrike" dirty="0">
                          <a:effectLst/>
                        </a:rPr>
                        <a:t>текущего года                 (2020)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на очередной год                         (2021)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на первый год планового периода                     (2022)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на второй год планового периода                                  (2023)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2183642929"/>
                  </a:ext>
                </a:extLst>
              </a:tr>
              <a:tr h="379092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</a:rPr>
                        <a:t>Муниципальная программа "Управление имуществом и муниципальными финансами"</a:t>
                      </a:r>
                      <a:endParaRPr lang="ru-RU" sz="1000" b="1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533591046"/>
                  </a:ext>
                </a:extLst>
              </a:tr>
              <a:tr h="317948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Подпрограмма 1 "Развитие имущественного комплекса"</a:t>
                      </a:r>
                      <a:endParaRPr lang="ru-RU" sz="1000" b="1" i="1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054648637"/>
                  </a:ext>
                </a:extLst>
              </a:tr>
              <a:tr h="3179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Предоставление земельных участков многодетным семьям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Процент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3792292658"/>
                  </a:ext>
                </a:extLst>
              </a:tr>
              <a:tr h="66035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Поступления доходов в бюджет муниципального образования от распоряжения земельными участками, государственная собственность на которые не разграничена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Процент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69295644"/>
                  </a:ext>
                </a:extLst>
              </a:tr>
              <a:tr h="92938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 2020 Доля государственных и муниципальных услуг в области земельных отношений, по которым соблюдены регламентные сроки оказания услуг, к общему количеству государственных и муниципальных услуг в области земельных отношений, оказанных ОМС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Процент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3003362533"/>
                  </a:ext>
                </a:extLst>
              </a:tr>
              <a:tr h="26903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Проверка использования земель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Процент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2915810321"/>
                  </a:ext>
                </a:extLst>
              </a:tr>
              <a:tr h="25680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Исключение незаконных решений по земле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Штука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0,25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690492860"/>
                  </a:ext>
                </a:extLst>
              </a:tr>
              <a:tr h="46469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Доля объектов недвижимого имущества, поставленных на кадастровый учет от выявленных земельных участков с объектами без прав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Процент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3769617080"/>
                  </a:ext>
                </a:extLst>
              </a:tr>
              <a:tr h="26903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 2020 Прирост земельного налога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Процент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4103272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434164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15000">
        <p15:prstTrans prst="peelOff"/>
      </p:transition>
    </mc:Choice>
    <mc:Fallback xmlns="">
      <p:transition spd="slow" advTm="15000">
        <p:fade/>
      </p:transition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FD24E9E-2120-4F36-A714-5AB9D6C432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416" y="435030"/>
            <a:ext cx="11465168" cy="1037492"/>
          </a:xfrm>
        </p:spPr>
        <p:txBody>
          <a:bodyPr/>
          <a:lstStyle/>
          <a:p>
            <a:r>
              <a:rPr lang="ru-RU" sz="2800" dirty="0"/>
              <a:t>          Информация о расходах бюджета в разрезе муниципальных программ  с указанием планируемых целевых показателей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="" xmlns:a16="http://schemas.microsoft.com/office/drawing/2014/main" id="{4A23213A-2B13-4C3C-A3E9-2A2CBCABD9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8BB047D-A6CD-43AB-96F0-683C726B586B}" type="slidenum">
              <a:rPr lang="ru-RU" noProof="0" smtClean="0"/>
              <a:pPr rtl="0"/>
              <a:t>74</a:t>
            </a:fld>
            <a:endParaRPr lang="ru-RU" noProof="0" dirty="0"/>
          </a:p>
        </p:txBody>
      </p:sp>
      <p:sp>
        <p:nvSpPr>
          <p:cNvPr id="6" name="Выноска: стрелка вниз 5">
            <a:extLst>
              <a:ext uri="{FF2B5EF4-FFF2-40B4-BE49-F238E27FC236}">
                <a16:creationId xmlns="" xmlns:a16="http://schemas.microsoft.com/office/drawing/2014/main" id="{774ACE7D-C3AB-4ADF-91F1-0202E7AF5C90}"/>
              </a:ext>
            </a:extLst>
          </p:cNvPr>
          <p:cNvSpPr/>
          <p:nvPr/>
        </p:nvSpPr>
        <p:spPr>
          <a:xfrm>
            <a:off x="4523814" y="6503860"/>
            <a:ext cx="2317894" cy="315068"/>
          </a:xfrm>
          <a:prstGeom prst="downArrowCallou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/>
              <a:t>Продолжение на следующем слайде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A86F7732-AADC-460A-9C5E-BB514339131B}"/>
              </a:ext>
            </a:extLst>
          </p:cNvPr>
          <p:cNvSpPr/>
          <p:nvPr/>
        </p:nvSpPr>
        <p:spPr>
          <a:xfrm>
            <a:off x="4563373" y="-8628"/>
            <a:ext cx="2318400" cy="19840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="" xmlns:a16="http://schemas.microsoft.com/office/drawing/2014/main" id="{A68B6511-3998-4A59-AD67-057B771CB823}"/>
              </a:ext>
            </a:extLst>
          </p:cNvPr>
          <p:cNvSpPr/>
          <p:nvPr/>
        </p:nvSpPr>
        <p:spPr>
          <a:xfrm>
            <a:off x="2672301" y="1043217"/>
            <a:ext cx="16790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(продолжение)</a:t>
            </a:r>
          </a:p>
        </p:txBody>
      </p:sp>
      <p:graphicFrame>
        <p:nvGraphicFramePr>
          <p:cNvPr id="9" name="Таблица 8">
            <a:extLst>
              <a:ext uri="{FF2B5EF4-FFF2-40B4-BE49-F238E27FC236}">
                <a16:creationId xmlns="" xmlns:a16="http://schemas.microsoft.com/office/drawing/2014/main" id="{A0D12AFB-3C83-425F-BF50-192BBBBE799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4180304"/>
              </p:ext>
            </p:extLst>
          </p:nvPr>
        </p:nvGraphicFramePr>
        <p:xfrm>
          <a:off x="363416" y="1562100"/>
          <a:ext cx="11295182" cy="4841135"/>
        </p:xfrm>
        <a:graphic>
          <a:graphicData uri="http://schemas.openxmlformats.org/drawingml/2006/table">
            <a:tbl>
              <a:tblPr firstRow="1" bandRow="1">
                <a:tableStyleId>{1FECB4D8-DB02-4DC6-A0A2-4F2EBAE1DC90}</a:tableStyleId>
              </a:tblPr>
              <a:tblGrid>
                <a:gridCol w="362839">
                  <a:extLst>
                    <a:ext uri="{9D8B030D-6E8A-4147-A177-3AD203B41FA5}">
                      <a16:colId xmlns="" xmlns:a16="http://schemas.microsoft.com/office/drawing/2014/main" val="965870713"/>
                    </a:ext>
                  </a:extLst>
                </a:gridCol>
                <a:gridCol w="4735052">
                  <a:extLst>
                    <a:ext uri="{9D8B030D-6E8A-4147-A177-3AD203B41FA5}">
                      <a16:colId xmlns="" xmlns:a16="http://schemas.microsoft.com/office/drawing/2014/main" val="1406300691"/>
                    </a:ext>
                  </a:extLst>
                </a:gridCol>
                <a:gridCol w="1030463">
                  <a:extLst>
                    <a:ext uri="{9D8B030D-6E8A-4147-A177-3AD203B41FA5}">
                      <a16:colId xmlns="" xmlns:a16="http://schemas.microsoft.com/office/drawing/2014/main" val="3849973402"/>
                    </a:ext>
                  </a:extLst>
                </a:gridCol>
                <a:gridCol w="1030463">
                  <a:extLst>
                    <a:ext uri="{9D8B030D-6E8A-4147-A177-3AD203B41FA5}">
                      <a16:colId xmlns="" xmlns:a16="http://schemas.microsoft.com/office/drawing/2014/main" val="2231742248"/>
                    </a:ext>
                  </a:extLst>
                </a:gridCol>
                <a:gridCol w="1088518">
                  <a:extLst>
                    <a:ext uri="{9D8B030D-6E8A-4147-A177-3AD203B41FA5}">
                      <a16:colId xmlns="" xmlns:a16="http://schemas.microsoft.com/office/drawing/2014/main" val="978686633"/>
                    </a:ext>
                  </a:extLst>
                </a:gridCol>
                <a:gridCol w="1015949">
                  <a:extLst>
                    <a:ext uri="{9D8B030D-6E8A-4147-A177-3AD203B41FA5}">
                      <a16:colId xmlns="" xmlns:a16="http://schemas.microsoft.com/office/drawing/2014/main" val="1803440591"/>
                    </a:ext>
                  </a:extLst>
                </a:gridCol>
                <a:gridCol w="1015949">
                  <a:extLst>
                    <a:ext uri="{9D8B030D-6E8A-4147-A177-3AD203B41FA5}">
                      <a16:colId xmlns="" xmlns:a16="http://schemas.microsoft.com/office/drawing/2014/main" val="3798809763"/>
                    </a:ext>
                  </a:extLst>
                </a:gridCol>
                <a:gridCol w="1015949">
                  <a:extLst>
                    <a:ext uri="{9D8B030D-6E8A-4147-A177-3AD203B41FA5}">
                      <a16:colId xmlns="" xmlns:a16="http://schemas.microsoft.com/office/drawing/2014/main" val="931065530"/>
                    </a:ext>
                  </a:extLst>
                </a:gridCol>
              </a:tblGrid>
              <a:tr h="107721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№ п/п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Показатели муниципальных программ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"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Факт отчетного года (2019)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План </a:t>
                      </a:r>
                      <a:br>
                        <a:rPr lang="ru-RU" sz="1000" u="none" strike="noStrike" dirty="0">
                          <a:effectLst/>
                        </a:rPr>
                      </a:br>
                      <a:r>
                        <a:rPr lang="ru-RU" sz="1000" u="none" strike="noStrike" dirty="0">
                          <a:effectLst/>
                        </a:rPr>
                        <a:t>текущего года                 (2020)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на очередной год                         (2021)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на первый год планового периода                     (2022)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на второй год планового периода                                  (2023)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668834375"/>
                  </a:ext>
                </a:extLst>
              </a:tr>
              <a:tr h="392867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</a:rPr>
                        <a:t>Муниципальная программа "Управление имуществом и муниципальными финансами"</a:t>
                      </a:r>
                      <a:endParaRPr lang="ru-RU" sz="1000" b="1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101219734"/>
                  </a:ext>
                </a:extLst>
              </a:tr>
              <a:tr h="329501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Подпрограмма 1 "Развитие имущественного комплекса"</a:t>
                      </a:r>
                      <a:endParaRPr lang="ru-RU" sz="1000" b="1" i="1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841474717"/>
                  </a:ext>
                </a:extLst>
              </a:tr>
              <a:tr h="46890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 2020 Эффективность работы по взысканию задолженности по арендной плате за муниципальное имущество и землю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Процент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3041955604"/>
                  </a:ext>
                </a:extLst>
              </a:tr>
              <a:tr h="51959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Поступления доходов в бюджет муниципального образования от распоряжения муниципальным имуществом и землей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Процент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858870951"/>
                  </a:ext>
                </a:extLst>
              </a:tr>
              <a:tr h="69702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Доля объектов недвижимости у которых адреса приведены структуре федеральной информационной адресной системе, внесены в федеральную информационную адресную систему и имеют географические координаты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Процент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3472716900"/>
                  </a:ext>
                </a:extLst>
              </a:tr>
              <a:tr h="67167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Процент проведенных аукционов на право заключения договоров аренды земельных участков для субъектов малого и среднего предпринимательства от общего количества таких торгов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Процент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2597378733"/>
                  </a:ext>
                </a:extLst>
              </a:tr>
              <a:tr h="68434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Эффективность работы по взысканию задолженности по арендной плате за земельные участки, государственная собственность на которые не разграничена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Процент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6101711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569211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15000">
        <p15:prstTrans prst="peelOff"/>
      </p:transition>
    </mc:Choice>
    <mc:Fallback xmlns="">
      <p:transition spd="slow" advTm="15000">
        <p:fade/>
      </p:transition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FD24E9E-2120-4F36-A714-5AB9D6C432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416" y="435030"/>
            <a:ext cx="11465168" cy="1037492"/>
          </a:xfrm>
        </p:spPr>
        <p:txBody>
          <a:bodyPr/>
          <a:lstStyle/>
          <a:p>
            <a:r>
              <a:rPr lang="ru-RU" sz="2800" dirty="0"/>
              <a:t>          Информация о расходах бюджета в разрезе муниципальных программ  с указанием планируемых целевых показателей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="" xmlns:a16="http://schemas.microsoft.com/office/drawing/2014/main" id="{4A23213A-2B13-4C3C-A3E9-2A2CBCABD9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8BB047D-A6CD-43AB-96F0-683C726B586B}" type="slidenum">
              <a:rPr lang="ru-RU" noProof="0" smtClean="0"/>
              <a:pPr rtl="0"/>
              <a:t>75</a:t>
            </a:fld>
            <a:endParaRPr lang="ru-RU" noProof="0" dirty="0"/>
          </a:p>
        </p:txBody>
      </p: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A86F7732-AADC-460A-9C5E-BB514339131B}"/>
              </a:ext>
            </a:extLst>
          </p:cNvPr>
          <p:cNvSpPr/>
          <p:nvPr/>
        </p:nvSpPr>
        <p:spPr>
          <a:xfrm>
            <a:off x="4563373" y="-8628"/>
            <a:ext cx="2318400" cy="19840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="" xmlns:a16="http://schemas.microsoft.com/office/drawing/2014/main" id="{C7111DB8-7117-4C92-A2B0-191CBCF859FA}"/>
              </a:ext>
            </a:extLst>
          </p:cNvPr>
          <p:cNvSpPr/>
          <p:nvPr/>
        </p:nvSpPr>
        <p:spPr>
          <a:xfrm>
            <a:off x="2612667" y="1103190"/>
            <a:ext cx="16790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(продолжение)</a:t>
            </a: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="" xmlns:a16="http://schemas.microsoft.com/office/drawing/2014/main" id="{06D7CDD6-EBF8-469F-9C11-219C3FD8CBD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8464103"/>
              </p:ext>
            </p:extLst>
          </p:nvPr>
        </p:nvGraphicFramePr>
        <p:xfrm>
          <a:off x="363416" y="1541915"/>
          <a:ext cx="11315061" cy="4799251"/>
        </p:xfrm>
        <a:graphic>
          <a:graphicData uri="http://schemas.openxmlformats.org/drawingml/2006/table">
            <a:tbl>
              <a:tblPr firstRow="1" bandRow="1">
                <a:tableStyleId>{1FECB4D8-DB02-4DC6-A0A2-4F2EBAE1DC90}</a:tableStyleId>
              </a:tblPr>
              <a:tblGrid>
                <a:gridCol w="363478">
                  <a:extLst>
                    <a:ext uri="{9D8B030D-6E8A-4147-A177-3AD203B41FA5}">
                      <a16:colId xmlns="" xmlns:a16="http://schemas.microsoft.com/office/drawing/2014/main" val="2067899355"/>
                    </a:ext>
                  </a:extLst>
                </a:gridCol>
                <a:gridCol w="4743385">
                  <a:extLst>
                    <a:ext uri="{9D8B030D-6E8A-4147-A177-3AD203B41FA5}">
                      <a16:colId xmlns="" xmlns:a16="http://schemas.microsoft.com/office/drawing/2014/main" val="788325439"/>
                    </a:ext>
                  </a:extLst>
                </a:gridCol>
                <a:gridCol w="1032277">
                  <a:extLst>
                    <a:ext uri="{9D8B030D-6E8A-4147-A177-3AD203B41FA5}">
                      <a16:colId xmlns="" xmlns:a16="http://schemas.microsoft.com/office/drawing/2014/main" val="1482453357"/>
                    </a:ext>
                  </a:extLst>
                </a:gridCol>
                <a:gridCol w="1032277">
                  <a:extLst>
                    <a:ext uri="{9D8B030D-6E8A-4147-A177-3AD203B41FA5}">
                      <a16:colId xmlns="" xmlns:a16="http://schemas.microsoft.com/office/drawing/2014/main" val="2346475513"/>
                    </a:ext>
                  </a:extLst>
                </a:gridCol>
                <a:gridCol w="1090433">
                  <a:extLst>
                    <a:ext uri="{9D8B030D-6E8A-4147-A177-3AD203B41FA5}">
                      <a16:colId xmlns="" xmlns:a16="http://schemas.microsoft.com/office/drawing/2014/main" val="3969589810"/>
                    </a:ext>
                  </a:extLst>
                </a:gridCol>
                <a:gridCol w="1017737">
                  <a:extLst>
                    <a:ext uri="{9D8B030D-6E8A-4147-A177-3AD203B41FA5}">
                      <a16:colId xmlns="" xmlns:a16="http://schemas.microsoft.com/office/drawing/2014/main" val="2542863522"/>
                    </a:ext>
                  </a:extLst>
                </a:gridCol>
                <a:gridCol w="1017737">
                  <a:extLst>
                    <a:ext uri="{9D8B030D-6E8A-4147-A177-3AD203B41FA5}">
                      <a16:colId xmlns="" xmlns:a16="http://schemas.microsoft.com/office/drawing/2014/main" val="2274071311"/>
                    </a:ext>
                  </a:extLst>
                </a:gridCol>
                <a:gridCol w="1017737">
                  <a:extLst>
                    <a:ext uri="{9D8B030D-6E8A-4147-A177-3AD203B41FA5}">
                      <a16:colId xmlns="" xmlns:a16="http://schemas.microsoft.com/office/drawing/2014/main" val="2363395218"/>
                    </a:ext>
                  </a:extLst>
                </a:gridCol>
              </a:tblGrid>
              <a:tr h="106789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№ п/п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Показатели муниципальных программ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Факт отчетного года (2019)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План </a:t>
                      </a:r>
                      <a:br>
                        <a:rPr lang="ru-RU" sz="1000" u="none" strike="noStrike" dirty="0">
                          <a:effectLst/>
                        </a:rPr>
                      </a:br>
                      <a:r>
                        <a:rPr lang="ru-RU" sz="1000" u="none" strike="noStrike" dirty="0">
                          <a:effectLst/>
                        </a:rPr>
                        <a:t>текущего года                 (2020)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на очередной год                         (2021)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на первый год планового периода                     (2022)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на второй год планового периода                                  (2023)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526334050"/>
                  </a:ext>
                </a:extLst>
              </a:tr>
              <a:tr h="389468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</a:rPr>
                        <a:t>Муниципальная программа "Управление имуществом и муниципальными финансами"</a:t>
                      </a:r>
                      <a:endParaRPr lang="ru-RU" sz="1000" b="1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92846112"/>
                  </a:ext>
                </a:extLst>
              </a:tr>
              <a:tr h="326651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Подпрограмма 3 "Совершенствование муниципальной службы Московской области"</a:t>
                      </a:r>
                      <a:endParaRPr lang="ru-RU" sz="1000" b="1" i="1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070753634"/>
                  </a:ext>
                </a:extLst>
              </a:tr>
              <a:tr h="47741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Обеспечение профессионального развития муниципальных служащих  Московской области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Процент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2740799943"/>
                  </a:ext>
                </a:extLst>
              </a:tr>
              <a:tr h="86688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Доля муниципальных служащих Орехово-Зуевского городского округа  Московской области, принявших участие в мероприятиях по профессиональному развитию, от общего количества муниципальных служащих Орехово-Зуевского городского округа Московской области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Процент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940234176"/>
                  </a:ext>
                </a:extLst>
              </a:tr>
              <a:tr h="326651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Подпрограмма 4 "Управление муниципальными финансами"</a:t>
                      </a:r>
                      <a:endParaRPr lang="ru-RU" sz="1000" b="1" i="1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587111738"/>
                  </a:ext>
                </a:extLst>
              </a:tr>
              <a:tr h="46484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Снижение доли налоговой задолженности к собственным налоговым поступлениям в консолидированный бюджет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Процент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206207976"/>
                  </a:ext>
                </a:extLst>
              </a:tr>
              <a:tr h="87944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Отношение объема муниципального долга к годовому объему доходов бюджета городского округа Орехово-Зуево без учета безвозмездных поступлений и (или) поступлений налоговых доходов по дополнительным нормативам отчислений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Процент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≤50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≤50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≤50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≤50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≤50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4617879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00232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15000">
        <p15:prstTrans prst="peelOff"/>
      </p:transition>
    </mc:Choice>
    <mc:Fallback xmlns="">
      <p:transition spd="slow" advTm="15000">
        <p:fade/>
      </p:transition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FD24E9E-2120-4F36-A714-5AB9D6C432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416" y="435030"/>
            <a:ext cx="11465168" cy="1037492"/>
          </a:xfrm>
        </p:spPr>
        <p:txBody>
          <a:bodyPr/>
          <a:lstStyle/>
          <a:p>
            <a:r>
              <a:rPr lang="ru-RU" sz="2800" dirty="0"/>
              <a:t>          Информация о расходах бюджета в разрезе муниципальных программ  с указанием планируемых целевых показателей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="" xmlns:a16="http://schemas.microsoft.com/office/drawing/2014/main" id="{4A23213A-2B13-4C3C-A3E9-2A2CBCABD9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8BB047D-A6CD-43AB-96F0-683C726B586B}" type="slidenum">
              <a:rPr lang="ru-RU" noProof="0" smtClean="0"/>
              <a:pPr rtl="0"/>
              <a:t>76</a:t>
            </a:fld>
            <a:endParaRPr lang="ru-RU" noProof="0" dirty="0"/>
          </a:p>
        </p:txBody>
      </p:sp>
      <p:sp>
        <p:nvSpPr>
          <p:cNvPr id="6" name="Выноска: стрелка вниз 5">
            <a:extLst>
              <a:ext uri="{FF2B5EF4-FFF2-40B4-BE49-F238E27FC236}">
                <a16:creationId xmlns="" xmlns:a16="http://schemas.microsoft.com/office/drawing/2014/main" id="{C2ED72EA-2ACF-4014-9CBB-2538894480E6}"/>
              </a:ext>
            </a:extLst>
          </p:cNvPr>
          <p:cNvSpPr/>
          <p:nvPr/>
        </p:nvSpPr>
        <p:spPr>
          <a:xfrm>
            <a:off x="4523814" y="6503860"/>
            <a:ext cx="2317894" cy="315068"/>
          </a:xfrm>
          <a:prstGeom prst="downArrowCallou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/>
              <a:t>Продолжение на следующем слайде</a:t>
            </a:r>
          </a:p>
        </p:txBody>
      </p:sp>
      <p:graphicFrame>
        <p:nvGraphicFramePr>
          <p:cNvPr id="7" name="Таблица 6">
            <a:extLst>
              <a:ext uri="{FF2B5EF4-FFF2-40B4-BE49-F238E27FC236}">
                <a16:creationId xmlns="" xmlns:a16="http://schemas.microsoft.com/office/drawing/2014/main" id="{29A1FC5B-8160-4DAD-B354-0DCD886973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6561074"/>
              </p:ext>
            </p:extLst>
          </p:nvPr>
        </p:nvGraphicFramePr>
        <p:xfrm>
          <a:off x="363416" y="1629397"/>
          <a:ext cx="11315061" cy="4793575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363478">
                  <a:extLst>
                    <a:ext uri="{9D8B030D-6E8A-4147-A177-3AD203B41FA5}">
                      <a16:colId xmlns="" xmlns:a16="http://schemas.microsoft.com/office/drawing/2014/main" val="338027689"/>
                    </a:ext>
                  </a:extLst>
                </a:gridCol>
                <a:gridCol w="4743385">
                  <a:extLst>
                    <a:ext uri="{9D8B030D-6E8A-4147-A177-3AD203B41FA5}">
                      <a16:colId xmlns="" xmlns:a16="http://schemas.microsoft.com/office/drawing/2014/main" val="973738958"/>
                    </a:ext>
                  </a:extLst>
                </a:gridCol>
                <a:gridCol w="1032277">
                  <a:extLst>
                    <a:ext uri="{9D8B030D-6E8A-4147-A177-3AD203B41FA5}">
                      <a16:colId xmlns="" xmlns:a16="http://schemas.microsoft.com/office/drawing/2014/main" val="1028502939"/>
                    </a:ext>
                  </a:extLst>
                </a:gridCol>
                <a:gridCol w="1032277">
                  <a:extLst>
                    <a:ext uri="{9D8B030D-6E8A-4147-A177-3AD203B41FA5}">
                      <a16:colId xmlns="" xmlns:a16="http://schemas.microsoft.com/office/drawing/2014/main" val="222160916"/>
                    </a:ext>
                  </a:extLst>
                </a:gridCol>
                <a:gridCol w="1090433">
                  <a:extLst>
                    <a:ext uri="{9D8B030D-6E8A-4147-A177-3AD203B41FA5}">
                      <a16:colId xmlns="" xmlns:a16="http://schemas.microsoft.com/office/drawing/2014/main" val="2763472930"/>
                    </a:ext>
                  </a:extLst>
                </a:gridCol>
                <a:gridCol w="1017737">
                  <a:extLst>
                    <a:ext uri="{9D8B030D-6E8A-4147-A177-3AD203B41FA5}">
                      <a16:colId xmlns="" xmlns:a16="http://schemas.microsoft.com/office/drawing/2014/main" val="2724406014"/>
                    </a:ext>
                  </a:extLst>
                </a:gridCol>
                <a:gridCol w="1017737">
                  <a:extLst>
                    <a:ext uri="{9D8B030D-6E8A-4147-A177-3AD203B41FA5}">
                      <a16:colId xmlns="" xmlns:a16="http://schemas.microsoft.com/office/drawing/2014/main" val="3671773102"/>
                    </a:ext>
                  </a:extLst>
                </a:gridCol>
                <a:gridCol w="1017737">
                  <a:extLst>
                    <a:ext uri="{9D8B030D-6E8A-4147-A177-3AD203B41FA5}">
                      <a16:colId xmlns="" xmlns:a16="http://schemas.microsoft.com/office/drawing/2014/main" val="1557459876"/>
                    </a:ext>
                  </a:extLst>
                </a:gridCol>
              </a:tblGrid>
              <a:tr h="89945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№ п/п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Показатели муниципальных программ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Факт отчетного года (2019)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План </a:t>
                      </a:r>
                      <a:br>
                        <a:rPr lang="ru-RU" sz="1000" u="none" strike="noStrike" dirty="0">
                          <a:effectLst/>
                        </a:rPr>
                      </a:br>
                      <a:r>
                        <a:rPr lang="ru-RU" sz="1000" u="none" strike="noStrike" dirty="0">
                          <a:effectLst/>
                        </a:rPr>
                        <a:t>текущего года                 (2020)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на очередной год                         (2021)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на первый год планового периода                     (2022)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на второй год планового периода                                  (2023)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01066577"/>
                  </a:ext>
                </a:extLst>
              </a:tr>
              <a:tr h="306873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</a:rPr>
                        <a:t>Муниципальная программа  "Развитие институтов гражданского общества, повышение эффективности местного самоуправления и реализации молодежной политики"</a:t>
                      </a:r>
                      <a:endParaRPr lang="ru-RU" sz="1000" b="1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535243508"/>
                  </a:ext>
                </a:extLst>
              </a:tr>
              <a:tr h="529092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Подпрограмма 1 "Развитие системы информирования населения о деятельности органов местного самоуправления Московской области, создание доступной современной медиа среды"</a:t>
                      </a:r>
                      <a:endParaRPr lang="ru-RU" sz="1000" b="1" i="1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736258060"/>
                  </a:ext>
                </a:extLst>
              </a:tr>
              <a:tr h="2751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Информирование населения через СМИ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Процент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328,88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329,68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329,89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330,1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356205817"/>
                  </a:ext>
                </a:extLst>
              </a:tr>
              <a:tr h="2751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Уровень информированности населения в социальных сетях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балл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3757816328"/>
                  </a:ext>
                </a:extLst>
              </a:tr>
              <a:tr h="42327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Наличие незаконных рекламных конструкций, установленных на территории муниципального образования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Процент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2168352980"/>
                  </a:ext>
                </a:extLst>
              </a:tr>
              <a:tr h="42327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Наличие задолженности в муниципальный бюджет по платежам за установку и эксплуатацию рекламных конструкций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Процент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2793506955"/>
                  </a:ext>
                </a:extLst>
              </a:tr>
              <a:tr h="285710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Подпрограмма 2 "Мир и согласие. Новые возможности"</a:t>
                      </a:r>
                      <a:endParaRPr lang="ru-RU" sz="1000" b="1" i="1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401787080"/>
                  </a:ext>
                </a:extLst>
              </a:tr>
              <a:tr h="68782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Доля проведенных мероприятий, направленных на укрепление межэтнических и межконфессиональных отношений способствующих социальной стабильности на территории Орехово-Зуевского городского округа от общего числа запланированных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Процент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4090444169"/>
                  </a:ext>
                </a:extLst>
              </a:tr>
              <a:tr h="264546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Подпрограмма 3 "Эффективное местное самоуправление Московской области"</a:t>
                      </a:r>
                      <a:endParaRPr lang="ru-RU" sz="1000" b="1" i="1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500907540"/>
                  </a:ext>
                </a:extLst>
              </a:tr>
              <a:tr h="42327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Количество проектов инициативного бюджетирования по результатам конкурсного отбора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единиц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-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-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-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-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4224023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20653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15000">
        <p15:prstTrans prst="peelOff"/>
      </p:transition>
    </mc:Choice>
    <mc:Fallback xmlns="">
      <p:transition spd="slow" advTm="15000">
        <p:fade/>
      </p:transition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FD24E9E-2120-4F36-A714-5AB9D6C432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416" y="435030"/>
            <a:ext cx="11465168" cy="1037492"/>
          </a:xfrm>
        </p:spPr>
        <p:txBody>
          <a:bodyPr/>
          <a:lstStyle/>
          <a:p>
            <a:r>
              <a:rPr lang="ru-RU" sz="2800" dirty="0"/>
              <a:t>          Информация о расходах бюджета в разрезе муниципальных программ  с указанием планируемых целевых показателей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="" xmlns:a16="http://schemas.microsoft.com/office/drawing/2014/main" id="{4A23213A-2B13-4C3C-A3E9-2A2CBCABD9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8BB047D-A6CD-43AB-96F0-683C726B586B}" type="slidenum">
              <a:rPr lang="ru-RU" noProof="0" smtClean="0"/>
              <a:pPr rtl="0"/>
              <a:t>77</a:t>
            </a:fld>
            <a:endParaRPr lang="ru-RU" noProof="0" dirty="0"/>
          </a:p>
        </p:txBody>
      </p:sp>
      <p:sp>
        <p:nvSpPr>
          <p:cNvPr id="6" name="Выноска: стрелка вниз 5">
            <a:extLst>
              <a:ext uri="{FF2B5EF4-FFF2-40B4-BE49-F238E27FC236}">
                <a16:creationId xmlns="" xmlns:a16="http://schemas.microsoft.com/office/drawing/2014/main" id="{774ACE7D-C3AB-4ADF-91F1-0202E7AF5C90}"/>
              </a:ext>
            </a:extLst>
          </p:cNvPr>
          <p:cNvSpPr/>
          <p:nvPr/>
        </p:nvSpPr>
        <p:spPr>
          <a:xfrm>
            <a:off x="4523814" y="6503860"/>
            <a:ext cx="2317894" cy="315068"/>
          </a:xfrm>
          <a:prstGeom prst="downArrowCallou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/>
              <a:t>Продолжение на следующем слайде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A86F7732-AADC-460A-9C5E-BB514339131B}"/>
              </a:ext>
            </a:extLst>
          </p:cNvPr>
          <p:cNvSpPr/>
          <p:nvPr/>
        </p:nvSpPr>
        <p:spPr>
          <a:xfrm>
            <a:off x="4563373" y="-8628"/>
            <a:ext cx="2318400" cy="19840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="" xmlns:a16="http://schemas.microsoft.com/office/drawing/2014/main" id="{A68B6511-3998-4A59-AD67-057B771CB823}"/>
              </a:ext>
            </a:extLst>
          </p:cNvPr>
          <p:cNvSpPr/>
          <p:nvPr/>
        </p:nvSpPr>
        <p:spPr>
          <a:xfrm>
            <a:off x="2672301" y="1043217"/>
            <a:ext cx="16790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(продолжение)</a:t>
            </a: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="" xmlns:a16="http://schemas.microsoft.com/office/drawing/2014/main" id="{39ACC857-AD40-41B4-A34A-59330E5E2B0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9230332"/>
              </p:ext>
            </p:extLst>
          </p:nvPr>
        </p:nvGraphicFramePr>
        <p:xfrm>
          <a:off x="363416" y="1510581"/>
          <a:ext cx="11324999" cy="5015278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363797">
                  <a:extLst>
                    <a:ext uri="{9D8B030D-6E8A-4147-A177-3AD203B41FA5}">
                      <a16:colId xmlns="" xmlns:a16="http://schemas.microsoft.com/office/drawing/2014/main" val="3154752227"/>
                    </a:ext>
                  </a:extLst>
                </a:gridCol>
                <a:gridCol w="4747552">
                  <a:extLst>
                    <a:ext uri="{9D8B030D-6E8A-4147-A177-3AD203B41FA5}">
                      <a16:colId xmlns="" xmlns:a16="http://schemas.microsoft.com/office/drawing/2014/main" val="1301787023"/>
                    </a:ext>
                  </a:extLst>
                </a:gridCol>
                <a:gridCol w="1033183">
                  <a:extLst>
                    <a:ext uri="{9D8B030D-6E8A-4147-A177-3AD203B41FA5}">
                      <a16:colId xmlns="" xmlns:a16="http://schemas.microsoft.com/office/drawing/2014/main" val="135204807"/>
                    </a:ext>
                  </a:extLst>
                </a:gridCol>
                <a:gridCol w="1033183">
                  <a:extLst>
                    <a:ext uri="{9D8B030D-6E8A-4147-A177-3AD203B41FA5}">
                      <a16:colId xmlns="" xmlns:a16="http://schemas.microsoft.com/office/drawing/2014/main" val="895684635"/>
                    </a:ext>
                  </a:extLst>
                </a:gridCol>
                <a:gridCol w="1091391">
                  <a:extLst>
                    <a:ext uri="{9D8B030D-6E8A-4147-A177-3AD203B41FA5}">
                      <a16:colId xmlns="" xmlns:a16="http://schemas.microsoft.com/office/drawing/2014/main" val="262793891"/>
                    </a:ext>
                  </a:extLst>
                </a:gridCol>
                <a:gridCol w="1018631">
                  <a:extLst>
                    <a:ext uri="{9D8B030D-6E8A-4147-A177-3AD203B41FA5}">
                      <a16:colId xmlns="" xmlns:a16="http://schemas.microsoft.com/office/drawing/2014/main" val="1117837649"/>
                    </a:ext>
                  </a:extLst>
                </a:gridCol>
                <a:gridCol w="1018631">
                  <a:extLst>
                    <a:ext uri="{9D8B030D-6E8A-4147-A177-3AD203B41FA5}">
                      <a16:colId xmlns="" xmlns:a16="http://schemas.microsoft.com/office/drawing/2014/main" val="39944615"/>
                    </a:ext>
                  </a:extLst>
                </a:gridCol>
                <a:gridCol w="1018631">
                  <a:extLst>
                    <a:ext uri="{9D8B030D-6E8A-4147-A177-3AD203B41FA5}">
                      <a16:colId xmlns="" xmlns:a16="http://schemas.microsoft.com/office/drawing/2014/main" val="504217499"/>
                    </a:ext>
                  </a:extLst>
                </a:gridCol>
              </a:tblGrid>
              <a:tr h="70729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№ п/п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2" marR="7252" marT="7252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Показатели муниципальных программ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2" marR="7252" marT="7252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2" marR="7252" marT="7252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Факт отчетного года (2019)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2" marR="7252" marT="7252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План </a:t>
                      </a:r>
                      <a:br>
                        <a:rPr lang="ru-RU" sz="900" u="none" strike="noStrike" dirty="0">
                          <a:effectLst/>
                        </a:rPr>
                      </a:br>
                      <a:r>
                        <a:rPr lang="ru-RU" sz="900" u="none" strike="noStrike" dirty="0">
                          <a:effectLst/>
                        </a:rPr>
                        <a:t>текущего года                 (2020)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2" marR="7252" marT="7252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Прогноз на очередной год                         (2021)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2" marR="7252" marT="7252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Прогноз на первый год планового периода                     (2022)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2" marR="7252" marT="7252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Прогноз на второй год планового периода                                  (2023)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2" marR="7252" marT="7252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8621708"/>
                  </a:ext>
                </a:extLst>
              </a:tr>
              <a:tr h="241934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</a:rPr>
                        <a:t>Муниципальная программа  "Развитие институтов гражданского общества, повышение эффективности местного самоуправления и реализации молодежной политики"</a:t>
                      </a:r>
                      <a:endParaRPr lang="ru-RU" sz="900" b="1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2" marR="7252" marT="7252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949139547"/>
                  </a:ext>
                </a:extLst>
              </a:tr>
              <a:tr h="208028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</a:rPr>
                        <a:t> 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2" marR="7252" marT="7252" marB="0" anchor="ctr"/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Подпрограмма 4 "Молодежь Подмосковья"</a:t>
                      </a:r>
                      <a:endParaRPr lang="ru-RU" sz="900" b="1" i="1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2" marR="7252" marT="7252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277456774"/>
                  </a:ext>
                </a:extLst>
              </a:tr>
              <a:tr h="67400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7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2" marR="7252" marT="725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</a:rPr>
                        <a:t>2020 Общая численность граждан, вовлеченных центрами (сообществами, объединениями) поддержки добровольчества (волонтерства) на базе образовательных организаций, некоммерческих организаций, государственных и муниципальных учреждений, в добровольческую (волонтерскую) деятельность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2" marR="7252" marT="725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</a:rPr>
                        <a:t>Миллион человек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2" marR="7252" marT="72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0,0034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2" marR="7252" marT="72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0,0068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2" marR="7252" marT="72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0,0072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2" marR="7252" marT="72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0,0076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2" marR="7252" marT="72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0,008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2" marR="7252" marT="7252" marB="0" anchor="ctr"/>
                </a:tc>
                <a:extLst>
                  <a:ext uri="{0D108BD9-81ED-4DB2-BD59-A6C34878D82A}">
                    <a16:rowId xmlns="" xmlns:a16="http://schemas.microsoft.com/office/drawing/2014/main" val="3207041427"/>
                  </a:ext>
                </a:extLst>
              </a:tr>
              <a:tr h="40773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8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2" marR="7252" marT="725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</a:rPr>
                        <a:t>2020 Доля молодежи, задействованной в мероприятиях по вовлечению в творческую деятельность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2" marR="7252" marT="725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</a:rPr>
                        <a:t>Процент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2" marR="7252" marT="72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27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2" marR="7252" marT="72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33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2" marR="7252" marT="72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36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2" marR="7252" marT="72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39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2" marR="7252" marT="72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42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2" marR="7252" marT="7252" marB="0" anchor="ctr"/>
                </a:tc>
                <a:extLst>
                  <a:ext uri="{0D108BD9-81ED-4DB2-BD59-A6C34878D82A}">
                    <a16:rowId xmlns="" xmlns:a16="http://schemas.microsoft.com/office/drawing/2014/main" val="2291845056"/>
                  </a:ext>
                </a:extLst>
              </a:tr>
              <a:tr h="40773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9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2" marR="7252" marT="725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</a:rPr>
                        <a:t>Доля молодых граждан, участвующих в деятельности общественных организаций и объединений, принимающих участие в добровольческой (волонтерской) деятельности, к общему числу молодых граждан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2" marR="7252" marT="725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</a:rPr>
                        <a:t>Процент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2" marR="7252" marT="72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2" marR="7252" marT="72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10,5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2" marR="7252" marT="72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11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2" marR="7252" marT="72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11,5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2" marR="7252" marT="72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12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2" marR="7252" marT="7252" marB="0" anchor="ctr"/>
                </a:tc>
                <a:extLst>
                  <a:ext uri="{0D108BD9-81ED-4DB2-BD59-A6C34878D82A}">
                    <a16:rowId xmlns="" xmlns:a16="http://schemas.microsoft.com/office/drawing/2014/main" val="1457270330"/>
                  </a:ext>
                </a:extLst>
              </a:tr>
              <a:tr h="40773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10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2" marR="7252" marT="725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</a:rPr>
                        <a:t>Численность обучающихся, вовлеченных в деятельность общественных объединений на базе образовательных организаций общего образования, среднего и высшего профессионального образования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2" marR="7252" marT="725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</a:rPr>
                        <a:t>Человек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2" marR="7252" marT="72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2" marR="7252" marT="72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1280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2" marR="7252" marT="72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1300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2" marR="7252" marT="72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0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2" marR="7252" marT="72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0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2" marR="7252" marT="7252" marB="0" anchor="ctr"/>
                </a:tc>
                <a:extLst>
                  <a:ext uri="{0D108BD9-81ED-4DB2-BD59-A6C34878D82A}">
                    <a16:rowId xmlns="" xmlns:a16="http://schemas.microsoft.com/office/drawing/2014/main" val="3939589497"/>
                  </a:ext>
                </a:extLst>
              </a:tr>
              <a:tr h="23299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11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2" marR="7252" marT="725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</a:rPr>
                        <a:t>Доля молодых граждан, вовлеченных в организованные формы досуга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2" marR="7252" marT="725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</a:rPr>
                        <a:t>Процент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2" marR="7252" marT="72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2,7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2" marR="7252" marT="72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3,5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2" marR="7252" marT="72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3,7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2" marR="7252" marT="72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0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2" marR="7252" marT="72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0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2" marR="7252" marT="7252" marB="0" anchor="ctr"/>
                </a:tc>
                <a:extLst>
                  <a:ext uri="{0D108BD9-81ED-4DB2-BD59-A6C34878D82A}">
                    <a16:rowId xmlns="" xmlns:a16="http://schemas.microsoft.com/office/drawing/2014/main" val="3344669937"/>
                  </a:ext>
                </a:extLst>
              </a:tr>
              <a:tr h="34948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12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2" marR="7252" marT="725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</a:rPr>
                        <a:t>Доля студентов, вовлеченных в клубное студенческое движение, от общего числа студентов Орехово-Зуевского городского округа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2" marR="7252" marT="725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</a:rPr>
                        <a:t>Процент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2" marR="7252" marT="72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2" marR="7252" marT="72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3,9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2" marR="7252" marT="72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3,95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2" marR="7252" marT="72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4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2" marR="7252" marT="72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4,05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2" marR="7252" marT="7252" marB="0" anchor="ctr"/>
                </a:tc>
                <a:extLst>
                  <a:ext uri="{0D108BD9-81ED-4DB2-BD59-A6C34878D82A}">
                    <a16:rowId xmlns="" xmlns:a16="http://schemas.microsoft.com/office/drawing/2014/main" val="2296850539"/>
                  </a:ext>
                </a:extLst>
              </a:tr>
              <a:tr h="40773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13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2" marR="7252" marT="725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</a:rPr>
                        <a:t>Доля молодых граждан, принимающих участие в мероприятиях по гражданско-патриотическому, духовно-нравственному воспитанию, к общему числу молодых граждан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2" marR="7252" marT="725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</a:rPr>
                        <a:t>Процент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2" marR="7252" marT="72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12,8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2" marR="7252" marT="72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16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2" marR="7252" marT="72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17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2" marR="7252" marT="72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18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2" marR="7252" marT="72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19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2" marR="7252" marT="7252" marB="0" anchor="ctr"/>
                </a:tc>
                <a:extLst>
                  <a:ext uri="{0D108BD9-81ED-4DB2-BD59-A6C34878D82A}">
                    <a16:rowId xmlns="" xmlns:a16="http://schemas.microsoft.com/office/drawing/2014/main" val="3279793415"/>
                  </a:ext>
                </a:extLst>
              </a:tr>
              <a:tr h="40773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14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2" marR="7252" marT="725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</a:rPr>
                        <a:t>Доля молодых граждан, принимающих участие в международных, межрегиональных и межмуниципальных молодежных мероприятиях, к общему числу молодых граждан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2" marR="7252" marT="725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</a:rPr>
                        <a:t>Процент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2" marR="7252" marT="72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1,5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2" marR="7252" marT="72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2,7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2" marR="7252" marT="72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3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2" marR="7252" marT="72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0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2" marR="7252" marT="72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0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2" marR="7252" marT="7252" marB="0" anchor="ctr"/>
                </a:tc>
                <a:extLst>
                  <a:ext uri="{0D108BD9-81ED-4DB2-BD59-A6C34878D82A}">
                    <a16:rowId xmlns="" xmlns:a16="http://schemas.microsoft.com/office/drawing/2014/main" val="1936830972"/>
                  </a:ext>
                </a:extLst>
              </a:tr>
              <a:tr h="54087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15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2" marR="7252" marT="725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</a:rPr>
                        <a:t>Доля молодых граждан, принимающих участие в мероприятия, направленных на поддержку талантливой молодежи, молодежных социально-значимых инициатив и предпринимательства, к общему числу молодых граждан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2" marR="7252" marT="725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</a:rPr>
                        <a:t>Процент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2" marR="7252" marT="72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11,4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2" marR="7252" marT="72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13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2" marR="7252" marT="72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13,5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2" marR="7252" marT="72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14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2" marR="7252" marT="72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14,5</a:t>
                      </a:r>
                      <a:endParaRPr lang="ru-RU" sz="9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2" marR="7252" marT="7252" marB="0" anchor="ctr"/>
                </a:tc>
                <a:extLst>
                  <a:ext uri="{0D108BD9-81ED-4DB2-BD59-A6C34878D82A}">
                    <a16:rowId xmlns="" xmlns:a16="http://schemas.microsoft.com/office/drawing/2014/main" val="9858134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28878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15000">
        <p15:prstTrans prst="peelOff"/>
      </p:transition>
    </mc:Choice>
    <mc:Fallback xmlns="">
      <p:transition spd="slow" advTm="15000">
        <p:fade/>
      </p:transition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FD24E9E-2120-4F36-A714-5AB9D6C432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416" y="435030"/>
            <a:ext cx="11465168" cy="1037492"/>
          </a:xfrm>
        </p:spPr>
        <p:txBody>
          <a:bodyPr/>
          <a:lstStyle/>
          <a:p>
            <a:r>
              <a:rPr lang="ru-RU" sz="2800" dirty="0"/>
              <a:t>          Информация о расходах бюджета в разрезе муниципальных программ  с указанием планируемых целевых показателей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="" xmlns:a16="http://schemas.microsoft.com/office/drawing/2014/main" id="{4A23213A-2B13-4C3C-A3E9-2A2CBCABD9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8BB047D-A6CD-43AB-96F0-683C726B586B}" type="slidenum">
              <a:rPr lang="ru-RU" noProof="0" smtClean="0"/>
              <a:pPr rtl="0"/>
              <a:t>78</a:t>
            </a:fld>
            <a:endParaRPr lang="ru-RU" noProof="0" dirty="0"/>
          </a:p>
        </p:txBody>
      </p: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A86F7732-AADC-460A-9C5E-BB514339131B}"/>
              </a:ext>
            </a:extLst>
          </p:cNvPr>
          <p:cNvSpPr/>
          <p:nvPr/>
        </p:nvSpPr>
        <p:spPr>
          <a:xfrm>
            <a:off x="4563373" y="-8628"/>
            <a:ext cx="2318400" cy="19840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="" xmlns:a16="http://schemas.microsoft.com/office/drawing/2014/main" id="{C7111DB8-7117-4C92-A2B0-191CBCF859FA}"/>
              </a:ext>
            </a:extLst>
          </p:cNvPr>
          <p:cNvSpPr/>
          <p:nvPr/>
        </p:nvSpPr>
        <p:spPr>
          <a:xfrm>
            <a:off x="2612667" y="1103190"/>
            <a:ext cx="16790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(продолжение)</a:t>
            </a:r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="" xmlns:a16="http://schemas.microsoft.com/office/drawing/2014/main" id="{7D3AAB0A-402A-4C45-BEA9-D7DB1F7B125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2927028"/>
              </p:ext>
            </p:extLst>
          </p:nvPr>
        </p:nvGraphicFramePr>
        <p:xfrm>
          <a:off x="363416" y="1717772"/>
          <a:ext cx="11315061" cy="4563758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363478">
                  <a:extLst>
                    <a:ext uri="{9D8B030D-6E8A-4147-A177-3AD203B41FA5}">
                      <a16:colId xmlns="" xmlns:a16="http://schemas.microsoft.com/office/drawing/2014/main" val="1892186663"/>
                    </a:ext>
                  </a:extLst>
                </a:gridCol>
                <a:gridCol w="4743385">
                  <a:extLst>
                    <a:ext uri="{9D8B030D-6E8A-4147-A177-3AD203B41FA5}">
                      <a16:colId xmlns="" xmlns:a16="http://schemas.microsoft.com/office/drawing/2014/main" val="162430032"/>
                    </a:ext>
                  </a:extLst>
                </a:gridCol>
                <a:gridCol w="1032277">
                  <a:extLst>
                    <a:ext uri="{9D8B030D-6E8A-4147-A177-3AD203B41FA5}">
                      <a16:colId xmlns="" xmlns:a16="http://schemas.microsoft.com/office/drawing/2014/main" val="4253958183"/>
                    </a:ext>
                  </a:extLst>
                </a:gridCol>
                <a:gridCol w="1032277">
                  <a:extLst>
                    <a:ext uri="{9D8B030D-6E8A-4147-A177-3AD203B41FA5}">
                      <a16:colId xmlns="" xmlns:a16="http://schemas.microsoft.com/office/drawing/2014/main" val="1220358210"/>
                    </a:ext>
                  </a:extLst>
                </a:gridCol>
                <a:gridCol w="1090433">
                  <a:extLst>
                    <a:ext uri="{9D8B030D-6E8A-4147-A177-3AD203B41FA5}">
                      <a16:colId xmlns="" xmlns:a16="http://schemas.microsoft.com/office/drawing/2014/main" val="1186430564"/>
                    </a:ext>
                  </a:extLst>
                </a:gridCol>
                <a:gridCol w="1017737">
                  <a:extLst>
                    <a:ext uri="{9D8B030D-6E8A-4147-A177-3AD203B41FA5}">
                      <a16:colId xmlns="" xmlns:a16="http://schemas.microsoft.com/office/drawing/2014/main" val="3669321648"/>
                    </a:ext>
                  </a:extLst>
                </a:gridCol>
                <a:gridCol w="1017737">
                  <a:extLst>
                    <a:ext uri="{9D8B030D-6E8A-4147-A177-3AD203B41FA5}">
                      <a16:colId xmlns="" xmlns:a16="http://schemas.microsoft.com/office/drawing/2014/main" val="3583461979"/>
                    </a:ext>
                  </a:extLst>
                </a:gridCol>
                <a:gridCol w="1017737">
                  <a:extLst>
                    <a:ext uri="{9D8B030D-6E8A-4147-A177-3AD203B41FA5}">
                      <a16:colId xmlns="" xmlns:a16="http://schemas.microsoft.com/office/drawing/2014/main" val="1335939802"/>
                    </a:ext>
                  </a:extLst>
                </a:gridCol>
              </a:tblGrid>
              <a:tr h="127186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№ п/п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Показатели муниципальных программ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Факт отчетного года (2019)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План </a:t>
                      </a:r>
                      <a:br>
                        <a:rPr lang="ru-RU" sz="1000" u="none" strike="noStrike" dirty="0">
                          <a:effectLst/>
                        </a:rPr>
                      </a:br>
                      <a:r>
                        <a:rPr lang="ru-RU" sz="1000" u="none" strike="noStrike" dirty="0">
                          <a:effectLst/>
                        </a:rPr>
                        <a:t>текущего года                 (2020)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на очередной год                         (2021)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на первый год планового периода                     (2022)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на второй год планового периода                                  (2023)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41629760"/>
                  </a:ext>
                </a:extLst>
              </a:tr>
              <a:tr h="433931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</a:rPr>
                        <a:t>Муниципальная программа  "Развитие институтов гражданского общества, повышение эффективности местного самоуправления и реализации молодежной политики"</a:t>
                      </a:r>
                      <a:endParaRPr lang="ru-RU" sz="1000" b="1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046202090"/>
                  </a:ext>
                </a:extLst>
              </a:tr>
              <a:tr h="389042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Подпрограмма 6 "Развитие туризма в Московской области"</a:t>
                      </a:r>
                      <a:endParaRPr lang="ru-RU" sz="10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858083366"/>
                  </a:ext>
                </a:extLst>
              </a:tr>
              <a:tr h="58356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Туристский поток в Московскую область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Миллион человек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0,022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0,023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0,024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0,025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0,026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2332072247"/>
                  </a:ext>
                </a:extLst>
              </a:tr>
              <a:tr h="3890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Численность лиц, размещенных в коллективных средствах размещения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Тысяча человек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17,2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17,5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17,75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17,9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18,15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2874614215"/>
                  </a:ext>
                </a:extLst>
              </a:tr>
              <a:tr h="52371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Объем платных туристских услуг, оказанных населению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Миллион рублей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45,3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45,4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45,5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45,6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45,65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3116022822"/>
                  </a:ext>
                </a:extLst>
              </a:tr>
              <a:tr h="58356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Объем экспорта услуг категории «Поездки»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Миллиард долларов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 -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802958430"/>
                  </a:ext>
                </a:extLst>
              </a:tr>
              <a:tr h="3890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Экскурсионный поток в Московскую область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Тысяча человек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</a:rPr>
                        <a:t>4,8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5,2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5,35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5,5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29541255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199419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15000">
        <p15:prstTrans prst="peelOff"/>
      </p:transition>
    </mc:Choice>
    <mc:Fallback xmlns="">
      <p:transition spd="slow" advTm="15000">
        <p:fade/>
      </p:transition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="" xmlns:a16="http://schemas.microsoft.com/office/drawing/2014/main" id="{E98DCA46-603B-4178-8707-30E192CE6B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415" y="164763"/>
            <a:ext cx="11602389" cy="887109"/>
          </a:xfrm>
        </p:spPr>
        <p:txBody>
          <a:bodyPr rtlCol="0"/>
          <a:lstStyle/>
          <a:p>
            <a:r>
              <a:rPr lang="ru-RU" sz="2800" dirty="0"/>
              <a:t>          Муниципальная программа "Развитие и функционирование дорожно-транспортного комплекса"</a:t>
            </a:r>
          </a:p>
        </p:txBody>
      </p:sp>
      <p:sp>
        <p:nvSpPr>
          <p:cNvPr id="8" name="Объект 17">
            <a:extLst>
              <a:ext uri="{FF2B5EF4-FFF2-40B4-BE49-F238E27FC236}">
                <a16:creationId xmlns="" xmlns:a16="http://schemas.microsoft.com/office/drawing/2014/main" id="{16AB4084-5C09-D047-AB9C-BB58097252DB}"/>
              </a:ext>
            </a:extLst>
          </p:cNvPr>
          <p:cNvSpPr txBox="1">
            <a:spLocks/>
          </p:cNvSpPr>
          <p:nvPr/>
        </p:nvSpPr>
        <p:spPr>
          <a:xfrm>
            <a:off x="88032" y="6210099"/>
            <a:ext cx="3830638" cy="354012"/>
          </a:xfrm>
          <a:prstGeom prst="rect">
            <a:avLst/>
          </a:prstGeom>
        </p:spPr>
        <p:txBody>
          <a:bodyPr rtlCol="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400" b="1" cap="all" dirty="0">
                <a:solidFill>
                  <a:schemeClr val="accent3"/>
                </a:solidFill>
              </a:rPr>
              <a:t>Орехово-Зуевский городской округ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8BB047D-A6CD-43AB-96F0-683C726B586B}" type="slidenum">
              <a:rPr lang="ru-RU" noProof="0" smtClean="0"/>
              <a:pPr rtl="0"/>
              <a:t>79</a:t>
            </a:fld>
            <a:endParaRPr lang="ru-RU" noProof="0" dirty="0"/>
          </a:p>
        </p:txBody>
      </p:sp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ECA1578F-0CAD-49A6-BCD0-AE7CDC930482}"/>
              </a:ext>
            </a:extLst>
          </p:cNvPr>
          <p:cNvSpPr/>
          <p:nvPr/>
        </p:nvSpPr>
        <p:spPr>
          <a:xfrm>
            <a:off x="794200" y="2785725"/>
            <a:ext cx="53794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endParaRPr lang="ru-RU" dirty="0"/>
          </a:p>
        </p:txBody>
      </p:sp>
      <p:sp>
        <p:nvSpPr>
          <p:cNvPr id="19" name="Прямоугольник 18">
            <a:extLst>
              <a:ext uri="{FF2B5EF4-FFF2-40B4-BE49-F238E27FC236}">
                <a16:creationId xmlns="" xmlns:a16="http://schemas.microsoft.com/office/drawing/2014/main" id="{9DDF29C2-2802-4A0F-9806-4EC61055396D}"/>
              </a:ext>
            </a:extLst>
          </p:cNvPr>
          <p:cNvSpPr/>
          <p:nvPr/>
        </p:nvSpPr>
        <p:spPr>
          <a:xfrm>
            <a:off x="7479025" y="1519016"/>
            <a:ext cx="4486780" cy="503276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026" name="Picture 2" descr="Общественный транспорт Подмосковья перейдет на работу по расписанию  выходного дня с 30 марта по 5 апреля">
            <a:extLst>
              <a:ext uri="{FF2B5EF4-FFF2-40B4-BE49-F238E27FC236}">
                <a16:creationId xmlns="" xmlns:a16="http://schemas.microsoft.com/office/drawing/2014/main" id="{6FB24A40-1DF0-4B9B-96E2-B366360EF7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9025" y="2566943"/>
            <a:ext cx="4486780" cy="2961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9" name="Диаграмма 8">
            <a:extLst>
              <a:ext uri="{FF2B5EF4-FFF2-40B4-BE49-F238E27FC236}">
                <a16:creationId xmlns="" xmlns:a16="http://schemas.microsoft.com/office/drawing/2014/main" id="{4F737B51-64D5-4ED9-9CE3-670189A5155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77349103"/>
              </p:ext>
            </p:extLst>
          </p:nvPr>
        </p:nvGraphicFramePr>
        <p:xfrm>
          <a:off x="88032" y="1462287"/>
          <a:ext cx="6515100" cy="46783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0FE9EAE8-A3BC-48B1-81F4-49035979B3C5}"/>
              </a:ext>
            </a:extLst>
          </p:cNvPr>
          <p:cNvSpPr/>
          <p:nvPr/>
        </p:nvSpPr>
        <p:spPr>
          <a:xfrm>
            <a:off x="10645200" y="1058400"/>
            <a:ext cx="1457325" cy="27876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i="1" dirty="0">
                <a:solidFill>
                  <a:schemeClr val="tx1"/>
                </a:solidFill>
              </a:rPr>
              <a:t>(млн. руб.)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1" name="Половина рамки 10">
            <a:extLst>
              <a:ext uri="{FF2B5EF4-FFF2-40B4-BE49-F238E27FC236}">
                <a16:creationId xmlns="" xmlns:a16="http://schemas.microsoft.com/office/drawing/2014/main" id="{E69D7437-BC4B-4D53-B185-A10AC268D1A2}"/>
              </a:ext>
            </a:extLst>
          </p:cNvPr>
          <p:cNvSpPr/>
          <p:nvPr/>
        </p:nvSpPr>
        <p:spPr>
          <a:xfrm>
            <a:off x="7479025" y="2566943"/>
            <a:ext cx="939418" cy="616620"/>
          </a:xfrm>
          <a:prstGeom prst="halfFram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" name="Половина рамки 11">
            <a:extLst>
              <a:ext uri="{FF2B5EF4-FFF2-40B4-BE49-F238E27FC236}">
                <a16:creationId xmlns="" xmlns:a16="http://schemas.microsoft.com/office/drawing/2014/main" id="{36413B62-FE5F-4833-A4F7-6C90ABE09CA7}"/>
              </a:ext>
            </a:extLst>
          </p:cNvPr>
          <p:cNvSpPr/>
          <p:nvPr/>
        </p:nvSpPr>
        <p:spPr>
          <a:xfrm flipH="1" flipV="1">
            <a:off x="11026387" y="4912299"/>
            <a:ext cx="939418" cy="616620"/>
          </a:xfrm>
          <a:prstGeom prst="halfFram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="" xmlns:a16="http://schemas.microsoft.com/office/drawing/2014/main" id="{070A236D-3012-4A73-8823-FB82A42275BB}"/>
              </a:ext>
            </a:extLst>
          </p:cNvPr>
          <p:cNvSpPr/>
          <p:nvPr/>
        </p:nvSpPr>
        <p:spPr>
          <a:xfrm>
            <a:off x="7569082" y="2231059"/>
            <a:ext cx="4303897" cy="3608681"/>
          </a:xfrm>
          <a:prstGeom prst="rect">
            <a:avLst/>
          </a:prstGeom>
          <a:noFill/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Блок-схема: ссылка на другую страницу 13">
            <a:extLst>
              <a:ext uri="{FF2B5EF4-FFF2-40B4-BE49-F238E27FC236}">
                <a16:creationId xmlns="" xmlns:a16="http://schemas.microsoft.com/office/drawing/2014/main" id="{CB0A12B3-6603-48BB-82DE-CF522C83DB88}"/>
              </a:ext>
            </a:extLst>
          </p:cNvPr>
          <p:cNvSpPr/>
          <p:nvPr/>
        </p:nvSpPr>
        <p:spPr>
          <a:xfrm>
            <a:off x="7829993" y="1691751"/>
            <a:ext cx="1182757" cy="813913"/>
          </a:xfrm>
          <a:prstGeom prst="flowChartOffpageConnector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1"/>
                </a:solidFill>
              </a:rPr>
              <a:t>467,75</a:t>
            </a:r>
          </a:p>
        </p:txBody>
      </p:sp>
      <p:sp>
        <p:nvSpPr>
          <p:cNvPr id="15" name="Блок-схема: ссылка на другую страницу 14">
            <a:extLst>
              <a:ext uri="{FF2B5EF4-FFF2-40B4-BE49-F238E27FC236}">
                <a16:creationId xmlns="" xmlns:a16="http://schemas.microsoft.com/office/drawing/2014/main" id="{332C1DE1-DE07-4368-B590-28586AEE0F3E}"/>
              </a:ext>
            </a:extLst>
          </p:cNvPr>
          <p:cNvSpPr/>
          <p:nvPr/>
        </p:nvSpPr>
        <p:spPr>
          <a:xfrm flipV="1">
            <a:off x="7829993" y="5580574"/>
            <a:ext cx="1182757" cy="820006"/>
          </a:xfrm>
          <a:prstGeom prst="flowChartOffpageConnector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483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15000">
        <p15:prstTrans prst="peelOff"/>
      </p:transition>
    </mc:Choice>
    <mc:Fallback xmlns="">
      <p:transition spd="slow" advTm="1500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Группа 34">
            <a:extLst>
              <a:ext uri="{FF2B5EF4-FFF2-40B4-BE49-F238E27FC236}">
                <a16:creationId xmlns="" xmlns:a16="http://schemas.microsoft.com/office/drawing/2014/main" id="{34360553-7AF6-4110-A1B8-25DF4AD26569}"/>
              </a:ext>
            </a:extLst>
          </p:cNvPr>
          <p:cNvGrpSpPr/>
          <p:nvPr/>
        </p:nvGrpSpPr>
        <p:grpSpPr>
          <a:xfrm>
            <a:off x="4641011" y="160338"/>
            <a:ext cx="7395414" cy="6742044"/>
            <a:chOff x="6288817" y="160338"/>
            <a:chExt cx="5593134" cy="6742044"/>
          </a:xfrm>
        </p:grpSpPr>
        <p:grpSp>
          <p:nvGrpSpPr>
            <p:cNvPr id="34" name="Группа 33">
              <a:extLst>
                <a:ext uri="{FF2B5EF4-FFF2-40B4-BE49-F238E27FC236}">
                  <a16:creationId xmlns="" xmlns:a16="http://schemas.microsoft.com/office/drawing/2014/main" id="{8C938543-F42C-4494-802B-20D0E13C5B52}"/>
                </a:ext>
              </a:extLst>
            </p:cNvPr>
            <p:cNvGrpSpPr/>
            <p:nvPr/>
          </p:nvGrpSpPr>
          <p:grpSpPr>
            <a:xfrm>
              <a:off x="6717093" y="772859"/>
              <a:ext cx="4726461" cy="5559217"/>
              <a:chOff x="6717093" y="772859"/>
              <a:chExt cx="4726461" cy="5559217"/>
            </a:xfrm>
            <a:solidFill>
              <a:schemeClr val="accent6">
                <a:lumMod val="20000"/>
                <a:lumOff val="80000"/>
                <a:alpha val="55000"/>
              </a:schemeClr>
            </a:solidFill>
          </p:grpSpPr>
          <p:pic>
            <p:nvPicPr>
              <p:cNvPr id="17" name="Рисунок 16" descr="Монеты">
                <a:extLst>
                  <a:ext uri="{FF2B5EF4-FFF2-40B4-BE49-F238E27FC236}">
                    <a16:creationId xmlns="" xmlns:a16="http://schemas.microsoft.com/office/drawing/2014/main" id="{02FDC7B4-90D4-434B-A1B3-297A4AD18F1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=""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6717093" y="2404258"/>
                <a:ext cx="914400" cy="914400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5" name="Рисунок 24" descr="Доллар">
                <a:extLst>
                  <a:ext uri="{FF2B5EF4-FFF2-40B4-BE49-F238E27FC236}">
                    <a16:creationId xmlns="" xmlns:a16="http://schemas.microsoft.com/office/drawing/2014/main" id="{E7F9A624-9A8E-4B36-90CE-52AF995637D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96DAC541-7B7A-43D3-8B79-37D633B846F1}">
                    <asvg:svgBlip xmlns=""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10529154" y="5417676"/>
                <a:ext cx="914400" cy="914400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7" name="Рисунок 26" descr="Рубль">
                <a:extLst>
                  <a:ext uri="{FF2B5EF4-FFF2-40B4-BE49-F238E27FC236}">
                    <a16:creationId xmlns="" xmlns:a16="http://schemas.microsoft.com/office/drawing/2014/main" id="{DA32A658-A587-4648-97C3-CFCE904D6B6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96DAC541-7B7A-43D3-8B79-37D633B846F1}">
                    <asvg:svgBlip xmlns=""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6717093" y="5417676"/>
                <a:ext cx="914400" cy="914400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9" name="Рисунок 28" descr="Юань">
                <a:extLst>
                  <a:ext uri="{FF2B5EF4-FFF2-40B4-BE49-F238E27FC236}">
                    <a16:creationId xmlns="" xmlns:a16="http://schemas.microsoft.com/office/drawing/2014/main" id="{2D26C02E-E407-4AD2-BA73-2A60A65DDF7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96DAC541-7B7A-43D3-8B79-37D633B846F1}">
                    <asvg:svgBlip xmlns="" xmlns:asvg="http://schemas.microsoft.com/office/drawing/2016/SVG/main" r:embed="rId10"/>
                  </a:ext>
                </a:extLst>
              </a:blip>
              <a:stretch>
                <a:fillRect/>
              </a:stretch>
            </p:blipFill>
            <p:spPr>
              <a:xfrm>
                <a:off x="8367263" y="3776723"/>
                <a:ext cx="914400" cy="914400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1" name="Рисунок 30" descr="Фунт">
                <a:extLst>
                  <a:ext uri="{FF2B5EF4-FFF2-40B4-BE49-F238E27FC236}">
                    <a16:creationId xmlns="" xmlns:a16="http://schemas.microsoft.com/office/drawing/2014/main" id="{68666084-3BAB-45BE-B384-52D5B3C1B7C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>
                <a:extLst>
                  <a:ext uri="{96DAC541-7B7A-43D3-8B79-37D633B846F1}">
                    <asvg:svgBlip xmlns="" xmlns:asvg="http://schemas.microsoft.com/office/drawing/2016/SVG/main" r:embed="rId12"/>
                  </a:ext>
                </a:extLst>
              </a:blip>
              <a:stretch>
                <a:fillRect/>
              </a:stretch>
            </p:blipFill>
            <p:spPr>
              <a:xfrm>
                <a:off x="10529154" y="2404258"/>
                <a:ext cx="914400" cy="914400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3" name="Рисунок 32" descr="Евро">
                <a:extLst>
                  <a:ext uri="{FF2B5EF4-FFF2-40B4-BE49-F238E27FC236}">
                    <a16:creationId xmlns="" xmlns:a16="http://schemas.microsoft.com/office/drawing/2014/main" id="{A7364998-DD58-49BF-9486-03458789AFB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>
                <a:extLst>
                  <a:ext uri="{96DAC541-7B7A-43D3-8B79-37D633B846F1}">
                    <asvg:svgBlip xmlns="" xmlns:asvg="http://schemas.microsoft.com/office/drawing/2016/SVG/main" r:embed="rId14"/>
                  </a:ext>
                </a:extLst>
              </a:blip>
              <a:stretch>
                <a:fillRect/>
              </a:stretch>
            </p:blipFill>
            <p:spPr>
              <a:xfrm>
                <a:off x="8367263" y="772859"/>
                <a:ext cx="914400" cy="914400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</p:grpSp>
        <p:grpSp>
          <p:nvGrpSpPr>
            <p:cNvPr id="12" name="Группа 11">
              <a:extLst>
                <a:ext uri="{FF2B5EF4-FFF2-40B4-BE49-F238E27FC236}">
                  <a16:creationId xmlns="" xmlns:a16="http://schemas.microsoft.com/office/drawing/2014/main" id="{32F20BCC-1A05-4F0F-85DD-05C043F03550}"/>
                </a:ext>
              </a:extLst>
            </p:cNvPr>
            <p:cNvGrpSpPr/>
            <p:nvPr/>
          </p:nvGrpSpPr>
          <p:grpSpPr>
            <a:xfrm>
              <a:off x="6288817" y="160338"/>
              <a:ext cx="5593134" cy="6742044"/>
              <a:chOff x="6259572" y="225412"/>
              <a:chExt cx="5593134" cy="6742044"/>
            </a:xfrm>
            <a:solidFill>
              <a:schemeClr val="accent6">
                <a:lumMod val="20000"/>
                <a:lumOff val="80000"/>
                <a:alpha val="17000"/>
              </a:schemeClr>
            </a:solidFill>
          </p:grpSpPr>
          <p:pic>
            <p:nvPicPr>
              <p:cNvPr id="11" name="Рисунок 10" descr="Деньги">
                <a:extLst>
                  <a:ext uri="{FF2B5EF4-FFF2-40B4-BE49-F238E27FC236}">
                    <a16:creationId xmlns="" xmlns:a16="http://schemas.microsoft.com/office/drawing/2014/main" id="{3FE39B84-7847-42E5-B2A0-9B32D015853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>
                <a:extLst>
                  <a:ext uri="{96DAC541-7B7A-43D3-8B79-37D633B846F1}">
                    <asvg:svgBlip xmlns="" xmlns:asvg="http://schemas.microsoft.com/office/drawing/2016/SVG/main" r:embed="rId16"/>
                  </a:ext>
                </a:extLst>
              </a:blip>
              <a:stretch>
                <a:fillRect/>
              </a:stretch>
            </p:blipFill>
            <p:spPr>
              <a:xfrm>
                <a:off x="9881086" y="244249"/>
                <a:ext cx="1971620" cy="1971620"/>
              </a:xfrm>
              <a:prstGeom prst="rect">
                <a:avLst/>
              </a:prstGeom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8" name="Рисунок 17" descr="Деньги">
                <a:extLst>
                  <a:ext uri="{FF2B5EF4-FFF2-40B4-BE49-F238E27FC236}">
                    <a16:creationId xmlns="" xmlns:a16="http://schemas.microsoft.com/office/drawing/2014/main" id="{24C4837F-B590-4BD1-8B23-23FF2F09FF8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>
                <a:extLst>
                  <a:ext uri="{96DAC541-7B7A-43D3-8B79-37D633B846F1}">
                    <asvg:svgBlip xmlns="" xmlns:asvg="http://schemas.microsoft.com/office/drawing/2016/SVG/main" r:embed="rId17"/>
                  </a:ext>
                </a:extLst>
              </a:blip>
              <a:stretch>
                <a:fillRect/>
              </a:stretch>
            </p:blipFill>
            <p:spPr>
              <a:xfrm>
                <a:off x="9881086" y="3353728"/>
                <a:ext cx="1971620" cy="1971620"/>
              </a:xfrm>
              <a:prstGeom prst="rect">
                <a:avLst/>
              </a:prstGeom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9" name="Рисунок 18" descr="Деньги">
                <a:extLst>
                  <a:ext uri="{FF2B5EF4-FFF2-40B4-BE49-F238E27FC236}">
                    <a16:creationId xmlns="" xmlns:a16="http://schemas.microsoft.com/office/drawing/2014/main" id="{4548B927-EEED-4E47-A4C2-7D6CED2476E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>
                <a:extLst>
                  <a:ext uri="{96DAC541-7B7A-43D3-8B79-37D633B846F1}">
                    <asvg:svgBlip xmlns="" xmlns:asvg="http://schemas.microsoft.com/office/drawing/2016/SVG/main" r:embed="rId17"/>
                  </a:ext>
                </a:extLst>
              </a:blip>
              <a:stretch>
                <a:fillRect/>
              </a:stretch>
            </p:blipFill>
            <p:spPr>
              <a:xfrm>
                <a:off x="6259572" y="3353728"/>
                <a:ext cx="1971620" cy="1971620"/>
              </a:xfrm>
              <a:prstGeom prst="rect">
                <a:avLst/>
              </a:prstGeom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0" name="Рисунок 19" descr="Деньги">
                <a:extLst>
                  <a:ext uri="{FF2B5EF4-FFF2-40B4-BE49-F238E27FC236}">
                    <a16:creationId xmlns="" xmlns:a16="http://schemas.microsoft.com/office/drawing/2014/main" id="{934B5E9A-2341-4386-AB63-F6091097E0D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>
                <a:extLst>
                  <a:ext uri="{96DAC541-7B7A-43D3-8B79-37D633B846F1}">
                    <asvg:svgBlip xmlns="" xmlns:asvg="http://schemas.microsoft.com/office/drawing/2016/SVG/main" r:embed="rId17"/>
                  </a:ext>
                </a:extLst>
              </a:blip>
              <a:stretch>
                <a:fillRect/>
              </a:stretch>
            </p:blipFill>
            <p:spPr>
              <a:xfrm>
                <a:off x="8089014" y="1781067"/>
                <a:ext cx="1971620" cy="1971620"/>
              </a:xfrm>
              <a:prstGeom prst="rect">
                <a:avLst/>
              </a:prstGeom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1" name="Рисунок 20" descr="Деньги">
                <a:extLst>
                  <a:ext uri="{FF2B5EF4-FFF2-40B4-BE49-F238E27FC236}">
                    <a16:creationId xmlns="" xmlns:a16="http://schemas.microsoft.com/office/drawing/2014/main" id="{70192473-68EC-4065-8574-EAE97346187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>
                <a:extLst>
                  <a:ext uri="{96DAC541-7B7A-43D3-8B79-37D633B846F1}">
                    <asvg:svgBlip xmlns="" xmlns:asvg="http://schemas.microsoft.com/office/drawing/2016/SVG/main" r:embed="rId17"/>
                  </a:ext>
                </a:extLst>
              </a:blip>
              <a:stretch>
                <a:fillRect/>
              </a:stretch>
            </p:blipFill>
            <p:spPr>
              <a:xfrm>
                <a:off x="6259572" y="225412"/>
                <a:ext cx="1971620" cy="1971620"/>
              </a:xfrm>
              <a:prstGeom prst="rect">
                <a:avLst/>
              </a:prstGeom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2" name="Рисунок 21" descr="Деньги">
                <a:extLst>
                  <a:ext uri="{FF2B5EF4-FFF2-40B4-BE49-F238E27FC236}">
                    <a16:creationId xmlns="" xmlns:a16="http://schemas.microsoft.com/office/drawing/2014/main" id="{F10ED1F5-FCB4-48AB-A4E2-BD2622E4B8F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>
                <a:extLst>
                  <a:ext uri="{96DAC541-7B7A-43D3-8B79-37D633B846F1}">
                    <asvg:svgBlip xmlns="" xmlns:asvg="http://schemas.microsoft.com/office/drawing/2016/SVG/main" r:embed="rId17"/>
                  </a:ext>
                </a:extLst>
              </a:blip>
              <a:stretch>
                <a:fillRect/>
              </a:stretch>
            </p:blipFill>
            <p:spPr>
              <a:xfrm>
                <a:off x="8089014" y="4995836"/>
                <a:ext cx="1971620" cy="1971620"/>
              </a:xfrm>
              <a:prstGeom prst="rect">
                <a:avLst/>
              </a:prstGeom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</p:pic>
        </p:grpSp>
      </p:grp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93D22C0-3CE1-4FA1-9604-2CFDBC95D0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7391" y="718904"/>
            <a:ext cx="5445369" cy="1114784"/>
          </a:xfrm>
        </p:spPr>
        <p:txBody>
          <a:bodyPr rtlCol="0"/>
          <a:lstStyle/>
          <a:p>
            <a:r>
              <a:rPr lang="ru-RU" dirty="0"/>
              <a:t>Бюджетная система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3E9BC3F2-B4B0-476E-B1B8-BF10CC2FF5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3415" y="3250873"/>
            <a:ext cx="5193322" cy="1966100"/>
          </a:xfrm>
        </p:spPr>
        <p:txBody>
          <a:bodyPr rtlCol="0"/>
          <a:lstStyle/>
          <a:p>
            <a:pPr marL="0" indent="0">
              <a:buNone/>
            </a:pPr>
            <a:r>
              <a:rPr lang="ru-RU" b="1" dirty="0"/>
              <a:t>Бюджетная система</a:t>
            </a:r>
            <a:r>
              <a:rPr lang="ru-RU" dirty="0"/>
              <a:t> – это совокупность бюджетов государств, административно-территориальных образований, государственных учреждений и фондов, которые самостоятельны в бюджетном отношении. Она основана на правовых нормах, экономических отношениях и государственном устройстве.</a:t>
            </a:r>
            <a:endParaRPr lang="ru-RU" sz="1800" dirty="0"/>
          </a:p>
        </p:txBody>
      </p:sp>
      <p:sp>
        <p:nvSpPr>
          <p:cNvPr id="9" name="Объект 17">
            <a:extLst>
              <a:ext uri="{FF2B5EF4-FFF2-40B4-BE49-F238E27FC236}">
                <a16:creationId xmlns="" xmlns:a16="http://schemas.microsoft.com/office/drawing/2014/main" id="{16AB4084-5C09-D047-AB9C-BB58097252DB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363415" y="6473371"/>
            <a:ext cx="3453842" cy="238579"/>
          </a:xfrm>
        </p:spPr>
        <p:txBody>
          <a:bodyPr rtlCol="0"/>
          <a:lstStyle/>
          <a:p>
            <a:pPr rtl="0"/>
            <a:r>
              <a:rPr lang="ru-RU" dirty="0"/>
              <a:t>Орехово-Зуевский городской округ</a:t>
            </a:r>
          </a:p>
        </p:txBody>
      </p:sp>
      <p:sp>
        <p:nvSpPr>
          <p:cNvPr id="14" name="AutoShape 18" descr="Шукач | Въездной знак &quot;Демихово&quot; в д.Демихово (г.о. Орехово-Зуево,  Московская область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8BB047D-A6CD-43AB-96F0-683C726B586B}" type="slidenum">
              <a:rPr lang="ru-RU" noProof="0" smtClean="0"/>
              <a:pPr rtl="0"/>
              <a:t>8</a:t>
            </a:fld>
            <a:endParaRPr lang="ru-RU" noProof="0" dirty="0"/>
          </a:p>
        </p:txBody>
      </p:sp>
      <p:graphicFrame>
        <p:nvGraphicFramePr>
          <p:cNvPr id="8" name="Схема 7">
            <a:extLst>
              <a:ext uri="{FF2B5EF4-FFF2-40B4-BE49-F238E27FC236}">
                <a16:creationId xmlns="" xmlns:a16="http://schemas.microsoft.com/office/drawing/2014/main" id="{86AF4805-4101-4D60-A699-1D401ACD303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31590969"/>
              </p:ext>
            </p:extLst>
          </p:nvPr>
        </p:nvGraphicFramePr>
        <p:xfrm>
          <a:off x="4365223" y="665773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8" r:lo="rId19" r:qs="rId20" r:cs="rId21"/>
          </a:graphicData>
        </a:graphic>
      </p:graphicFrame>
    </p:spTree>
    <p:extLst>
      <p:ext uri="{BB962C8B-B14F-4D97-AF65-F5344CB8AC3E}">
        <p14:creationId xmlns:p14="http://schemas.microsoft.com/office/powerpoint/2010/main" val="1191403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15000">
        <p15:prstTrans prst="peelOff"/>
      </p:transition>
    </mc:Choice>
    <mc:Fallback xmlns="">
      <p:transition spd="slow" advTm="15000">
        <p:fade/>
      </p:transition>
    </mc:Fallback>
  </mc:AlternateContent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FD24E9E-2120-4F36-A714-5AB9D6C432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416" y="435030"/>
            <a:ext cx="11465168" cy="1037492"/>
          </a:xfrm>
        </p:spPr>
        <p:txBody>
          <a:bodyPr/>
          <a:lstStyle/>
          <a:p>
            <a:r>
              <a:rPr lang="ru-RU" sz="2800" dirty="0"/>
              <a:t>          Информация о расходах бюджета в разрезе муниципальных программ  с указанием планируемых целевых показателей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="" xmlns:a16="http://schemas.microsoft.com/office/drawing/2014/main" id="{4A23213A-2B13-4C3C-A3E9-2A2CBCABD9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8BB047D-A6CD-43AB-96F0-683C726B586B}" type="slidenum">
              <a:rPr lang="ru-RU" noProof="0" smtClean="0"/>
              <a:pPr rtl="0"/>
              <a:t>80</a:t>
            </a:fld>
            <a:endParaRPr lang="ru-RU" noProof="0" dirty="0"/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="" xmlns:a16="http://schemas.microsoft.com/office/drawing/2014/main" id="{21CBAA35-3561-42DE-A754-FF4824FA85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8921977"/>
              </p:ext>
            </p:extLst>
          </p:nvPr>
        </p:nvGraphicFramePr>
        <p:xfrm>
          <a:off x="363416" y="1757363"/>
          <a:ext cx="11295182" cy="4705844"/>
        </p:xfrm>
        <a:graphic>
          <a:graphicData uri="http://schemas.openxmlformats.org/drawingml/2006/table">
            <a:tbl>
              <a:tblPr firstRow="1" bandRow="1">
                <a:tableStyleId>{1FECB4D8-DB02-4DC6-A0A2-4F2EBAE1DC90}</a:tableStyleId>
              </a:tblPr>
              <a:tblGrid>
                <a:gridCol w="362839">
                  <a:extLst>
                    <a:ext uri="{9D8B030D-6E8A-4147-A177-3AD203B41FA5}">
                      <a16:colId xmlns="" xmlns:a16="http://schemas.microsoft.com/office/drawing/2014/main" val="3268788650"/>
                    </a:ext>
                  </a:extLst>
                </a:gridCol>
                <a:gridCol w="4735052">
                  <a:extLst>
                    <a:ext uri="{9D8B030D-6E8A-4147-A177-3AD203B41FA5}">
                      <a16:colId xmlns="" xmlns:a16="http://schemas.microsoft.com/office/drawing/2014/main" val="3879073423"/>
                    </a:ext>
                  </a:extLst>
                </a:gridCol>
                <a:gridCol w="1030463">
                  <a:extLst>
                    <a:ext uri="{9D8B030D-6E8A-4147-A177-3AD203B41FA5}">
                      <a16:colId xmlns="" xmlns:a16="http://schemas.microsoft.com/office/drawing/2014/main" val="1121288344"/>
                    </a:ext>
                  </a:extLst>
                </a:gridCol>
                <a:gridCol w="1030463">
                  <a:extLst>
                    <a:ext uri="{9D8B030D-6E8A-4147-A177-3AD203B41FA5}">
                      <a16:colId xmlns="" xmlns:a16="http://schemas.microsoft.com/office/drawing/2014/main" val="3699587983"/>
                    </a:ext>
                  </a:extLst>
                </a:gridCol>
                <a:gridCol w="1088518">
                  <a:extLst>
                    <a:ext uri="{9D8B030D-6E8A-4147-A177-3AD203B41FA5}">
                      <a16:colId xmlns="" xmlns:a16="http://schemas.microsoft.com/office/drawing/2014/main" val="1410808898"/>
                    </a:ext>
                  </a:extLst>
                </a:gridCol>
                <a:gridCol w="1015949">
                  <a:extLst>
                    <a:ext uri="{9D8B030D-6E8A-4147-A177-3AD203B41FA5}">
                      <a16:colId xmlns="" xmlns:a16="http://schemas.microsoft.com/office/drawing/2014/main" val="1759390921"/>
                    </a:ext>
                  </a:extLst>
                </a:gridCol>
                <a:gridCol w="1015949">
                  <a:extLst>
                    <a:ext uri="{9D8B030D-6E8A-4147-A177-3AD203B41FA5}">
                      <a16:colId xmlns="" xmlns:a16="http://schemas.microsoft.com/office/drawing/2014/main" val="467676640"/>
                    </a:ext>
                  </a:extLst>
                </a:gridCol>
                <a:gridCol w="1015949">
                  <a:extLst>
                    <a:ext uri="{9D8B030D-6E8A-4147-A177-3AD203B41FA5}">
                      <a16:colId xmlns="" xmlns:a16="http://schemas.microsoft.com/office/drawing/2014/main" val="3969350474"/>
                    </a:ext>
                  </a:extLst>
                </a:gridCol>
              </a:tblGrid>
              <a:tr h="89484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№ п/п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Показатели муниципальных программ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Факт отчетного года (2019)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План </a:t>
                      </a:r>
                      <a:br>
                        <a:rPr lang="ru-RU" sz="1000" u="none" strike="noStrike" dirty="0">
                          <a:effectLst/>
                        </a:rPr>
                      </a:br>
                      <a:r>
                        <a:rPr lang="ru-RU" sz="1000" u="none" strike="noStrike" dirty="0">
                          <a:effectLst/>
                        </a:rPr>
                        <a:t>текущего года                 (2020)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на очередной год                         (2021)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на первый год планового периода                     (2022)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на второй год планового периода                                  (2023)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750743661"/>
                  </a:ext>
                </a:extLst>
              </a:tr>
              <a:tr h="273718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</a:rPr>
                        <a:t>Муниципальная программа "Развитие и функционирование дорожно-транспортного комплекса"</a:t>
                      </a:r>
                      <a:endParaRPr lang="ru-RU" sz="1000" b="1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851747253"/>
                  </a:ext>
                </a:extLst>
              </a:tr>
              <a:tr h="273718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Подпрограмма 1 "Пассажирский транспорт общего пользования"</a:t>
                      </a:r>
                      <a:endParaRPr lang="ru-RU" sz="1000" b="1" i="1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929712827"/>
                  </a:ext>
                </a:extLst>
              </a:tr>
              <a:tr h="41057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Доля поездок, оплаченных посредством безналичных расчетов, в общем количестве оплаченных пассажирами поездок на конец года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Процент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90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90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90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90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267015454"/>
                  </a:ext>
                </a:extLst>
              </a:tr>
              <a:tr h="24213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Соблюдение расписания на автобусных маршрутах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Процент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70,31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90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90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90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90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3095610183"/>
                  </a:ext>
                </a:extLst>
              </a:tr>
              <a:tr h="284246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Подпрограмма 2 "Дороги Подмосковья"</a:t>
                      </a:r>
                      <a:endParaRPr lang="ru-RU" sz="1000" b="1" i="1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690838765"/>
                  </a:ext>
                </a:extLst>
              </a:tr>
              <a:tr h="53690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Объемы ввода в эксплуатацию после строительства и реконструкции автомобильных дорог общего пользования местного значения (при наличии объектов в программе)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Километр на погонный метр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-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-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-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-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-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3430275595"/>
                  </a:ext>
                </a:extLst>
              </a:tr>
              <a:tr h="71587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Ремонт (капитальный ремонт) сети автомобильных дорог общего пользования местного значения (оценивается на конец года)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Километров на тысячу квадратных метров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 30,97/192,886 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21,893/153,246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22,2/155,7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24,8/173,8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2,9/20,8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2177425216"/>
                  </a:ext>
                </a:extLst>
              </a:tr>
              <a:tr h="71587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ДТП. Снижение смертности от дорожно-транспортных происшествий: на дорогах федерального значения, на дорогах регионального значения, на дорогах муниципального значения, на частных дорогах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человек на 100 тыс. населения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-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7,77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3918023340"/>
                  </a:ext>
                </a:extLst>
              </a:tr>
              <a:tr h="35793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Создание парковочного пространства на улично-дорожной сети (оценивается на конец года)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Количество машиномест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150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150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150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150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30428005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167475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15000">
        <p15:prstTrans prst="peelOff"/>
      </p:transition>
    </mc:Choice>
    <mc:Fallback xmlns="">
      <p:transition spd="slow" advTm="15000">
        <p:fade/>
      </p:transition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="" xmlns:a16="http://schemas.microsoft.com/office/drawing/2014/main" id="{E98DCA46-603B-4178-8707-30E192CE6B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416" y="305253"/>
            <a:ext cx="11465168" cy="887109"/>
          </a:xfrm>
        </p:spPr>
        <p:txBody>
          <a:bodyPr rtlCol="0"/>
          <a:lstStyle/>
          <a:p>
            <a:r>
              <a:rPr lang="ru-RU" sz="2800" dirty="0"/>
              <a:t>          </a:t>
            </a:r>
            <a:r>
              <a:rPr lang="ru-RU" i="1" dirty="0"/>
              <a:t>Муниципальная программа</a:t>
            </a:r>
            <a:r>
              <a:rPr lang="ru-RU" dirty="0"/>
              <a:t/>
            </a:r>
            <a:br>
              <a:rPr lang="ru-RU" dirty="0"/>
            </a:br>
            <a:r>
              <a:rPr lang="ru-RU" i="1" dirty="0"/>
              <a:t>«Цифровое муниципальное образование»</a:t>
            </a:r>
            <a:endParaRPr lang="ru-RU" sz="2800" dirty="0"/>
          </a:p>
        </p:txBody>
      </p:sp>
      <p:sp>
        <p:nvSpPr>
          <p:cNvPr id="8" name="Объект 17">
            <a:extLst>
              <a:ext uri="{FF2B5EF4-FFF2-40B4-BE49-F238E27FC236}">
                <a16:creationId xmlns="" xmlns:a16="http://schemas.microsoft.com/office/drawing/2014/main" id="{16AB4084-5C09-D047-AB9C-BB58097252DB}"/>
              </a:ext>
            </a:extLst>
          </p:cNvPr>
          <p:cNvSpPr txBox="1">
            <a:spLocks/>
          </p:cNvSpPr>
          <p:nvPr/>
        </p:nvSpPr>
        <p:spPr>
          <a:xfrm>
            <a:off x="88032" y="6210099"/>
            <a:ext cx="3830638" cy="354012"/>
          </a:xfrm>
          <a:prstGeom prst="rect">
            <a:avLst/>
          </a:prstGeom>
        </p:spPr>
        <p:txBody>
          <a:bodyPr rtlCol="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400" b="1" cap="all" dirty="0">
                <a:solidFill>
                  <a:schemeClr val="accent3"/>
                </a:solidFill>
              </a:rPr>
              <a:t>Орехово-Зуевский городской округ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8BB047D-A6CD-43AB-96F0-683C726B586B}" type="slidenum">
              <a:rPr lang="ru-RU" noProof="0" smtClean="0"/>
              <a:pPr rtl="0"/>
              <a:t>81</a:t>
            </a:fld>
            <a:endParaRPr lang="ru-RU" noProof="0" dirty="0"/>
          </a:p>
        </p:txBody>
      </p:sp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ECA1578F-0CAD-49A6-BCD0-AE7CDC930482}"/>
              </a:ext>
            </a:extLst>
          </p:cNvPr>
          <p:cNvSpPr/>
          <p:nvPr/>
        </p:nvSpPr>
        <p:spPr>
          <a:xfrm>
            <a:off x="794200" y="2785725"/>
            <a:ext cx="53794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endParaRPr lang="ru-RU" dirty="0"/>
          </a:p>
        </p:txBody>
      </p:sp>
      <p:sp>
        <p:nvSpPr>
          <p:cNvPr id="19" name="Прямоугольник 18">
            <a:extLst>
              <a:ext uri="{FF2B5EF4-FFF2-40B4-BE49-F238E27FC236}">
                <a16:creationId xmlns="" xmlns:a16="http://schemas.microsoft.com/office/drawing/2014/main" id="{9DDF29C2-2802-4A0F-9806-4EC61055396D}"/>
              </a:ext>
            </a:extLst>
          </p:cNvPr>
          <p:cNvSpPr/>
          <p:nvPr/>
        </p:nvSpPr>
        <p:spPr>
          <a:xfrm>
            <a:off x="7479023" y="1462287"/>
            <a:ext cx="4486780" cy="503276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9" name="Диаграмма 8">
            <a:extLst>
              <a:ext uri="{FF2B5EF4-FFF2-40B4-BE49-F238E27FC236}">
                <a16:creationId xmlns="" xmlns:a16="http://schemas.microsoft.com/office/drawing/2014/main" id="{4F737B51-64D5-4ED9-9CE3-670189A5155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86524046"/>
              </p:ext>
            </p:extLst>
          </p:nvPr>
        </p:nvGraphicFramePr>
        <p:xfrm>
          <a:off x="88032" y="1462287"/>
          <a:ext cx="6515100" cy="46783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0FE9EAE8-A3BC-48B1-81F4-49035979B3C5}"/>
              </a:ext>
            </a:extLst>
          </p:cNvPr>
          <p:cNvSpPr/>
          <p:nvPr/>
        </p:nvSpPr>
        <p:spPr>
          <a:xfrm>
            <a:off x="10645200" y="1058400"/>
            <a:ext cx="1457325" cy="27876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i="1" dirty="0">
                <a:solidFill>
                  <a:schemeClr val="tx1"/>
                </a:solidFill>
              </a:rPr>
              <a:t>(млн. руб.) 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2050" name="Picture 2" descr="Орехово-Зуево | В Малодубенской школе №7 открылся центр образования  гуманитарного и цифрового профилей «Точка роста» - БезФормата">
            <a:extLst>
              <a:ext uri="{FF2B5EF4-FFF2-40B4-BE49-F238E27FC236}">
                <a16:creationId xmlns="" xmlns:a16="http://schemas.microsoft.com/office/drawing/2014/main" id="{96C4457F-B039-4E50-9E8B-69349441FE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9023" y="2626858"/>
            <a:ext cx="4486781" cy="2988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оловина рамки 10">
            <a:extLst>
              <a:ext uri="{FF2B5EF4-FFF2-40B4-BE49-F238E27FC236}">
                <a16:creationId xmlns="" xmlns:a16="http://schemas.microsoft.com/office/drawing/2014/main" id="{89215F7F-B2F1-4005-9381-52B75686DDE6}"/>
              </a:ext>
            </a:extLst>
          </p:cNvPr>
          <p:cNvSpPr/>
          <p:nvPr/>
        </p:nvSpPr>
        <p:spPr>
          <a:xfrm>
            <a:off x="7479022" y="2626858"/>
            <a:ext cx="939418" cy="616620"/>
          </a:xfrm>
          <a:prstGeom prst="halfFram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" name="Половина рамки 11">
            <a:extLst>
              <a:ext uri="{FF2B5EF4-FFF2-40B4-BE49-F238E27FC236}">
                <a16:creationId xmlns="" xmlns:a16="http://schemas.microsoft.com/office/drawing/2014/main" id="{F07F1D91-161C-46DB-B2CF-0A2DCCEA5A32}"/>
              </a:ext>
            </a:extLst>
          </p:cNvPr>
          <p:cNvSpPr/>
          <p:nvPr/>
        </p:nvSpPr>
        <p:spPr>
          <a:xfrm flipH="1" flipV="1">
            <a:off x="11026386" y="4998504"/>
            <a:ext cx="939418" cy="616620"/>
          </a:xfrm>
          <a:prstGeom prst="halfFram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="" xmlns:a16="http://schemas.microsoft.com/office/drawing/2014/main" id="{B18969B1-09CB-42A3-9400-07D0ABC10478}"/>
              </a:ext>
            </a:extLst>
          </p:cNvPr>
          <p:cNvSpPr/>
          <p:nvPr/>
        </p:nvSpPr>
        <p:spPr>
          <a:xfrm>
            <a:off x="7569083" y="2090314"/>
            <a:ext cx="4303897" cy="3608681"/>
          </a:xfrm>
          <a:prstGeom prst="rect">
            <a:avLst/>
          </a:prstGeom>
          <a:noFill/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Блок-схема: ссылка на другую страницу 13">
            <a:extLst>
              <a:ext uri="{FF2B5EF4-FFF2-40B4-BE49-F238E27FC236}">
                <a16:creationId xmlns="" xmlns:a16="http://schemas.microsoft.com/office/drawing/2014/main" id="{D99B420C-EF63-42C9-997D-557AD6B29D1A}"/>
              </a:ext>
            </a:extLst>
          </p:cNvPr>
          <p:cNvSpPr/>
          <p:nvPr/>
        </p:nvSpPr>
        <p:spPr>
          <a:xfrm>
            <a:off x="7829991" y="1728906"/>
            <a:ext cx="1182757" cy="813913"/>
          </a:xfrm>
          <a:prstGeom prst="flowChartOffpageConnector">
            <a:avLst/>
          </a:prstGeom>
          <a:solidFill>
            <a:schemeClr val="accent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1"/>
                </a:solidFill>
              </a:rPr>
              <a:t>140,98</a:t>
            </a:r>
          </a:p>
        </p:txBody>
      </p:sp>
      <p:sp>
        <p:nvSpPr>
          <p:cNvPr id="15" name="Блок-схема: ссылка на другую страницу 14">
            <a:extLst>
              <a:ext uri="{FF2B5EF4-FFF2-40B4-BE49-F238E27FC236}">
                <a16:creationId xmlns="" xmlns:a16="http://schemas.microsoft.com/office/drawing/2014/main" id="{26CCE57D-184D-4580-B59D-35E37D9E3213}"/>
              </a:ext>
            </a:extLst>
          </p:cNvPr>
          <p:cNvSpPr/>
          <p:nvPr/>
        </p:nvSpPr>
        <p:spPr>
          <a:xfrm flipV="1">
            <a:off x="7829991" y="5580574"/>
            <a:ext cx="1182757" cy="820006"/>
          </a:xfrm>
          <a:prstGeom prst="flowChartOffpageConnector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51363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15000">
        <p15:prstTrans prst="peelOff"/>
      </p:transition>
    </mc:Choice>
    <mc:Fallback xmlns="">
      <p:transition spd="slow" advTm="15000">
        <p:fade/>
      </p:transition>
    </mc:Fallback>
  </mc:AlternateContent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FD24E9E-2120-4F36-A714-5AB9D6C432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416" y="435030"/>
            <a:ext cx="11465168" cy="1037492"/>
          </a:xfrm>
        </p:spPr>
        <p:txBody>
          <a:bodyPr/>
          <a:lstStyle/>
          <a:p>
            <a:r>
              <a:rPr lang="ru-RU" sz="2800" dirty="0"/>
              <a:t>          Информация о расходах бюджета в разрезе муниципальных программ  с указанием планируемых целевых показателей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="" xmlns:a16="http://schemas.microsoft.com/office/drawing/2014/main" id="{4A23213A-2B13-4C3C-A3E9-2A2CBCABD9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8BB047D-A6CD-43AB-96F0-683C726B586B}" type="slidenum">
              <a:rPr lang="ru-RU" noProof="0" smtClean="0"/>
              <a:pPr rtl="0"/>
              <a:t>82</a:t>
            </a:fld>
            <a:endParaRPr lang="ru-RU" noProof="0" dirty="0"/>
          </a:p>
        </p:txBody>
      </p:sp>
      <p:sp>
        <p:nvSpPr>
          <p:cNvPr id="6" name="Выноска: стрелка вниз 5">
            <a:extLst>
              <a:ext uri="{FF2B5EF4-FFF2-40B4-BE49-F238E27FC236}">
                <a16:creationId xmlns="" xmlns:a16="http://schemas.microsoft.com/office/drawing/2014/main" id="{C2ED72EA-2ACF-4014-9CBB-2538894480E6}"/>
              </a:ext>
            </a:extLst>
          </p:cNvPr>
          <p:cNvSpPr/>
          <p:nvPr/>
        </p:nvSpPr>
        <p:spPr>
          <a:xfrm>
            <a:off x="4523814" y="6503860"/>
            <a:ext cx="2317894" cy="315068"/>
          </a:xfrm>
          <a:prstGeom prst="downArrowCallou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/>
              <a:t>Продолжение на следующем слайде</a:t>
            </a: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="" xmlns:a16="http://schemas.microsoft.com/office/drawing/2014/main" id="{A890E036-0016-4468-88A6-7A50044C65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5360954"/>
              </p:ext>
            </p:extLst>
          </p:nvPr>
        </p:nvGraphicFramePr>
        <p:xfrm>
          <a:off x="363415" y="1666046"/>
          <a:ext cx="11324999" cy="4756925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363797">
                  <a:extLst>
                    <a:ext uri="{9D8B030D-6E8A-4147-A177-3AD203B41FA5}">
                      <a16:colId xmlns="" xmlns:a16="http://schemas.microsoft.com/office/drawing/2014/main" val="1667010551"/>
                    </a:ext>
                  </a:extLst>
                </a:gridCol>
                <a:gridCol w="4747552">
                  <a:extLst>
                    <a:ext uri="{9D8B030D-6E8A-4147-A177-3AD203B41FA5}">
                      <a16:colId xmlns="" xmlns:a16="http://schemas.microsoft.com/office/drawing/2014/main" val="1422337496"/>
                    </a:ext>
                  </a:extLst>
                </a:gridCol>
                <a:gridCol w="1033183">
                  <a:extLst>
                    <a:ext uri="{9D8B030D-6E8A-4147-A177-3AD203B41FA5}">
                      <a16:colId xmlns="" xmlns:a16="http://schemas.microsoft.com/office/drawing/2014/main" val="1452140448"/>
                    </a:ext>
                  </a:extLst>
                </a:gridCol>
                <a:gridCol w="1033183">
                  <a:extLst>
                    <a:ext uri="{9D8B030D-6E8A-4147-A177-3AD203B41FA5}">
                      <a16:colId xmlns="" xmlns:a16="http://schemas.microsoft.com/office/drawing/2014/main" val="1605612775"/>
                    </a:ext>
                  </a:extLst>
                </a:gridCol>
                <a:gridCol w="1091391">
                  <a:extLst>
                    <a:ext uri="{9D8B030D-6E8A-4147-A177-3AD203B41FA5}">
                      <a16:colId xmlns="" xmlns:a16="http://schemas.microsoft.com/office/drawing/2014/main" val="1688378421"/>
                    </a:ext>
                  </a:extLst>
                </a:gridCol>
                <a:gridCol w="1018631">
                  <a:extLst>
                    <a:ext uri="{9D8B030D-6E8A-4147-A177-3AD203B41FA5}">
                      <a16:colId xmlns="" xmlns:a16="http://schemas.microsoft.com/office/drawing/2014/main" val="852786103"/>
                    </a:ext>
                  </a:extLst>
                </a:gridCol>
                <a:gridCol w="1018631">
                  <a:extLst>
                    <a:ext uri="{9D8B030D-6E8A-4147-A177-3AD203B41FA5}">
                      <a16:colId xmlns="" xmlns:a16="http://schemas.microsoft.com/office/drawing/2014/main" val="2840294055"/>
                    </a:ext>
                  </a:extLst>
                </a:gridCol>
                <a:gridCol w="1018631">
                  <a:extLst>
                    <a:ext uri="{9D8B030D-6E8A-4147-A177-3AD203B41FA5}">
                      <a16:colId xmlns="" xmlns:a16="http://schemas.microsoft.com/office/drawing/2014/main" val="136550369"/>
                    </a:ext>
                  </a:extLst>
                </a:gridCol>
              </a:tblGrid>
              <a:tr h="127150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№ п/п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Показатели муниципальных программ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Факт отчетного года (2019)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План </a:t>
                      </a:r>
                      <a:br>
                        <a:rPr lang="ru-RU" sz="1000" u="none" strike="noStrike" dirty="0">
                          <a:effectLst/>
                        </a:rPr>
                      </a:br>
                      <a:r>
                        <a:rPr lang="ru-RU" sz="1000" u="none" strike="noStrike" dirty="0">
                          <a:effectLst/>
                        </a:rPr>
                        <a:t>текущего года                 (2020)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на очередной год                         (2021)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на первый год планового периода                     (2022)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на второй год планового периода                                  (2023)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226605252"/>
                  </a:ext>
                </a:extLst>
              </a:tr>
              <a:tr h="478684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</a:rPr>
                        <a:t>Муниципальная программа "Цифровое муниципальное образование"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080822235"/>
                  </a:ext>
                </a:extLst>
              </a:tr>
              <a:tr h="628273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Подпрограмма 1 "Снижение административных барьеров, повышение качества и доступности предоставления государственных и муниципальных услуг, в том числе на базе многофункциональных центров предоставления государственных и муниципальных услуг"</a:t>
                      </a:r>
                      <a:endParaRPr lang="ru-RU" sz="10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863432425"/>
                  </a:ext>
                </a:extLst>
              </a:tr>
              <a:tr h="76290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Доля граждан, имеющих доступ к получению государственных и муниципальных услуг по принципу "одного окна" по месту пребывания, в том числе в МФЦ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Процент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441202136"/>
                  </a:ext>
                </a:extLst>
              </a:tr>
              <a:tr h="50860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Уровень удовлетворенности граждан качеством предоставления государственных и муниципальных услуг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Процент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97,8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94,6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97,9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98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98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2850621123"/>
                  </a:ext>
                </a:extLst>
              </a:tr>
              <a:tr h="50860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Среднее время ожидания в очереди для получения государственных (муниципальных) услуг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минут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11,5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637236677"/>
                  </a:ext>
                </a:extLst>
              </a:tr>
              <a:tr h="29917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Доля заявителей МФЦ, ожидающих в очереди более 11,5 минут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Процент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  -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899009535"/>
                  </a:ext>
                </a:extLst>
              </a:tr>
              <a:tr h="29917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Выполнение требований комфортности и доступности МФЦ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Процент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99,3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22318220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377511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15000">
        <p15:prstTrans prst="peelOff"/>
      </p:transition>
    </mc:Choice>
    <mc:Fallback xmlns="">
      <p:transition spd="slow" advTm="15000">
        <p:fade/>
      </p:transition>
    </mc:Fallback>
  </mc:AlternateContent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FD24E9E-2120-4F36-A714-5AB9D6C432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416" y="435030"/>
            <a:ext cx="11465168" cy="1037492"/>
          </a:xfrm>
        </p:spPr>
        <p:txBody>
          <a:bodyPr/>
          <a:lstStyle/>
          <a:p>
            <a:r>
              <a:rPr lang="ru-RU" sz="2800" dirty="0"/>
              <a:t>          Информация о расходах бюджета в разрезе муниципальных программ  с указанием планируемых целевых показателей </a:t>
            </a:r>
            <a:r>
              <a:rPr lang="ru-RU" sz="1200" dirty="0"/>
              <a:t>(продолжение)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="" xmlns:a16="http://schemas.microsoft.com/office/drawing/2014/main" id="{4A23213A-2B13-4C3C-A3E9-2A2CBCABD9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8BB047D-A6CD-43AB-96F0-683C726B586B}" type="slidenum">
              <a:rPr lang="ru-RU" noProof="0" smtClean="0"/>
              <a:pPr rtl="0"/>
              <a:t>83</a:t>
            </a:fld>
            <a:endParaRPr lang="ru-RU" noProof="0" dirty="0"/>
          </a:p>
        </p:txBody>
      </p:sp>
      <p:sp>
        <p:nvSpPr>
          <p:cNvPr id="6" name="Выноска: стрелка вниз 5">
            <a:extLst>
              <a:ext uri="{FF2B5EF4-FFF2-40B4-BE49-F238E27FC236}">
                <a16:creationId xmlns="" xmlns:a16="http://schemas.microsoft.com/office/drawing/2014/main" id="{774ACE7D-C3AB-4ADF-91F1-0202E7AF5C90}"/>
              </a:ext>
            </a:extLst>
          </p:cNvPr>
          <p:cNvSpPr/>
          <p:nvPr/>
        </p:nvSpPr>
        <p:spPr>
          <a:xfrm>
            <a:off x="4523814" y="6503860"/>
            <a:ext cx="2317894" cy="315068"/>
          </a:xfrm>
          <a:prstGeom prst="downArrowCallou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/>
              <a:t>Продолжение на следующем слайде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A86F7732-AADC-460A-9C5E-BB514339131B}"/>
              </a:ext>
            </a:extLst>
          </p:cNvPr>
          <p:cNvSpPr/>
          <p:nvPr/>
        </p:nvSpPr>
        <p:spPr>
          <a:xfrm>
            <a:off x="4563373" y="-8628"/>
            <a:ext cx="2318400" cy="19840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="" xmlns:a16="http://schemas.microsoft.com/office/drawing/2014/main" id="{AC71FBC5-4E54-4F6B-BCCA-DAAA665AC5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8601726"/>
              </p:ext>
            </p:extLst>
          </p:nvPr>
        </p:nvGraphicFramePr>
        <p:xfrm>
          <a:off x="405025" y="1631813"/>
          <a:ext cx="11263515" cy="4791156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361822">
                  <a:extLst>
                    <a:ext uri="{9D8B030D-6E8A-4147-A177-3AD203B41FA5}">
                      <a16:colId xmlns="" xmlns:a16="http://schemas.microsoft.com/office/drawing/2014/main" val="566792710"/>
                    </a:ext>
                  </a:extLst>
                </a:gridCol>
                <a:gridCol w="4721776">
                  <a:extLst>
                    <a:ext uri="{9D8B030D-6E8A-4147-A177-3AD203B41FA5}">
                      <a16:colId xmlns="" xmlns:a16="http://schemas.microsoft.com/office/drawing/2014/main" val="1841483408"/>
                    </a:ext>
                  </a:extLst>
                </a:gridCol>
                <a:gridCol w="1027574">
                  <a:extLst>
                    <a:ext uri="{9D8B030D-6E8A-4147-A177-3AD203B41FA5}">
                      <a16:colId xmlns="" xmlns:a16="http://schemas.microsoft.com/office/drawing/2014/main" val="396270678"/>
                    </a:ext>
                  </a:extLst>
                </a:gridCol>
                <a:gridCol w="1027574">
                  <a:extLst>
                    <a:ext uri="{9D8B030D-6E8A-4147-A177-3AD203B41FA5}">
                      <a16:colId xmlns="" xmlns:a16="http://schemas.microsoft.com/office/drawing/2014/main" val="3635647336"/>
                    </a:ext>
                  </a:extLst>
                </a:gridCol>
                <a:gridCol w="1085466">
                  <a:extLst>
                    <a:ext uri="{9D8B030D-6E8A-4147-A177-3AD203B41FA5}">
                      <a16:colId xmlns="" xmlns:a16="http://schemas.microsoft.com/office/drawing/2014/main" val="1671315102"/>
                    </a:ext>
                  </a:extLst>
                </a:gridCol>
                <a:gridCol w="1013101">
                  <a:extLst>
                    <a:ext uri="{9D8B030D-6E8A-4147-A177-3AD203B41FA5}">
                      <a16:colId xmlns="" xmlns:a16="http://schemas.microsoft.com/office/drawing/2014/main" val="1639686551"/>
                    </a:ext>
                  </a:extLst>
                </a:gridCol>
                <a:gridCol w="1013101">
                  <a:extLst>
                    <a:ext uri="{9D8B030D-6E8A-4147-A177-3AD203B41FA5}">
                      <a16:colId xmlns="" xmlns:a16="http://schemas.microsoft.com/office/drawing/2014/main" val="4026022647"/>
                    </a:ext>
                  </a:extLst>
                </a:gridCol>
                <a:gridCol w="1013101">
                  <a:extLst>
                    <a:ext uri="{9D8B030D-6E8A-4147-A177-3AD203B41FA5}">
                      <a16:colId xmlns="" xmlns:a16="http://schemas.microsoft.com/office/drawing/2014/main" val="1322761302"/>
                    </a:ext>
                  </a:extLst>
                </a:gridCol>
              </a:tblGrid>
              <a:tr h="78316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№ п/п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68" marR="8368" marT="8368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Показатели муниципальных программ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68" marR="8368" marT="8368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68" marR="8368" marT="8368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Факт отчетного года (2019)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68" marR="8368" marT="8368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План </a:t>
                      </a:r>
                      <a:br>
                        <a:rPr lang="ru-RU" sz="1000" u="none" strike="noStrike" dirty="0">
                          <a:effectLst/>
                        </a:rPr>
                      </a:br>
                      <a:r>
                        <a:rPr lang="ru-RU" sz="1000" u="none" strike="noStrike" dirty="0">
                          <a:effectLst/>
                        </a:rPr>
                        <a:t>текущего года                 (2020)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68" marR="8368" marT="8368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на очередной год                         (2021)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68" marR="8368" marT="8368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на первый год планового периода                     (2022)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68" marR="8368" marT="8368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на второй год планового периода                                  (2023)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68" marR="8368" marT="8368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530563402"/>
                  </a:ext>
                </a:extLst>
              </a:tr>
              <a:tr h="294841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</a:rPr>
                        <a:t>Муниципальная программа "Цифровое муниципальное образование"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68" marR="8368" marT="8368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567311235"/>
                  </a:ext>
                </a:extLst>
              </a:tr>
              <a:tr h="267200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Подпрограмма 2 "Развитие информационной и технологической инфраструктуры экосистемы цифровой экономики муниципального образования Московской области"</a:t>
                      </a:r>
                      <a:endParaRPr lang="ru-RU" sz="1000" b="1" i="1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68" marR="8368" marT="8368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78056093"/>
                  </a:ext>
                </a:extLst>
              </a:tr>
              <a:tr h="46990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68" marR="8368" marT="836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Доля рабочих мест, обеспеченных необходимым компьютерным оборудованием и услугами связи в соответствии с требованиями нормативных правовых актов Московской области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68" marR="8368" marT="836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Процент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68" marR="8368" marT="83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68" marR="8368" marT="83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68" marR="8368" marT="83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68" marR="8368" marT="83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68" marR="8368" marT="83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68" marR="8368" marT="8368" marB="0" anchor="ctr"/>
                </a:tc>
                <a:extLst>
                  <a:ext uri="{0D108BD9-81ED-4DB2-BD59-A6C34878D82A}">
                    <a16:rowId xmlns="" xmlns:a16="http://schemas.microsoft.com/office/drawing/2014/main" val="3171165484"/>
                  </a:ext>
                </a:extLst>
              </a:tr>
              <a:tr h="3132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68" marR="8368" marT="836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Стоимостная доля закупаемого и арендуемого ОМСУ муниципального образования Московской области иностранного ПО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68" marR="8368" marT="836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Процент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68" marR="8368" marT="83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68" marR="8368" marT="83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68" marR="8368" marT="83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68" marR="8368" marT="83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68" marR="8368" marT="83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68" marR="8368" marT="8368" marB="0" anchor="ctr"/>
                </a:tc>
                <a:extLst>
                  <a:ext uri="{0D108BD9-81ED-4DB2-BD59-A6C34878D82A}">
                    <a16:rowId xmlns="" xmlns:a16="http://schemas.microsoft.com/office/drawing/2014/main" val="3748218728"/>
                  </a:ext>
                </a:extLst>
              </a:tr>
              <a:tr h="109643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68" marR="8368" marT="836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Увеличение доли защищенных по требованиям безопасности информации информационных систем, используемых ОМСУ муниципального образования Московской области, в соответствии с категорией обрабатываемой информации, а также персональных компьютеров, используемых на рабочих местах работников, обеспеченных антивирусным программным обеспечением с регулярным обновлением соответствующих баз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68" marR="8368" marT="836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Процент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68" marR="8368" marT="83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68" marR="8368" marT="83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97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68" marR="8368" marT="83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68" marR="8368" marT="83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68" marR="8368" marT="83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68" marR="8368" marT="8368" marB="0" anchor="ctr"/>
                </a:tc>
                <a:extLst>
                  <a:ext uri="{0D108BD9-81ED-4DB2-BD59-A6C34878D82A}">
                    <a16:rowId xmlns="" xmlns:a16="http://schemas.microsoft.com/office/drawing/2014/main" val="1987038031"/>
                  </a:ext>
                </a:extLst>
              </a:tr>
              <a:tr h="46990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68" marR="8368" marT="836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Доля работников ОМСУ муниципального образования Московской области, обеспеченных средствами электронной подписи в соответствии с установленными требованиями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68" marR="8368" marT="836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Процент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68" marR="8368" marT="83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68" marR="8368" marT="83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68" marR="8368" marT="83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68" marR="8368" marT="83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68" marR="8368" marT="83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68" marR="8368" marT="8368" marB="0" anchor="ctr"/>
                </a:tc>
                <a:extLst>
                  <a:ext uri="{0D108BD9-81ED-4DB2-BD59-A6C34878D82A}">
                    <a16:rowId xmlns="" xmlns:a16="http://schemas.microsoft.com/office/drawing/2014/main" val="2221709192"/>
                  </a:ext>
                </a:extLst>
              </a:tr>
              <a:tr h="109643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68" marR="8368" marT="836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Доля документов служебной переписки ОМСУ муниципального образования Московской области и их подведомственных учреждений с ЦИОГВ и ГО Московской области, подведомственными ЦИОГВ и ГО Московской области организациями и учреждениями, не содержащих персональные данные и конфиденциальные сведения и направляемых исключительно в электронном виде с использованием МСЭД и средств электронной подписи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68" marR="8368" marT="836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Процент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68" marR="8368" marT="83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68" marR="8368" marT="83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68" marR="8368" marT="83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68" marR="8368" marT="83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68" marR="8368" marT="83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68" marR="8368" marT="8368" marB="0" anchor="ctr"/>
                </a:tc>
                <a:extLst>
                  <a:ext uri="{0D108BD9-81ED-4DB2-BD59-A6C34878D82A}">
                    <a16:rowId xmlns="" xmlns:a16="http://schemas.microsoft.com/office/drawing/2014/main" val="37652980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221754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15000">
        <p15:prstTrans prst="peelOff"/>
      </p:transition>
    </mc:Choice>
    <mc:Fallback xmlns="">
      <p:transition spd="slow" advTm="15000">
        <p:fade/>
      </p:transition>
    </mc:Fallback>
  </mc:AlternateContent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FD24E9E-2120-4F36-A714-5AB9D6C432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416" y="435030"/>
            <a:ext cx="11465168" cy="1037492"/>
          </a:xfrm>
        </p:spPr>
        <p:txBody>
          <a:bodyPr/>
          <a:lstStyle/>
          <a:p>
            <a:r>
              <a:rPr lang="ru-RU" sz="2800" dirty="0"/>
              <a:t>          Информация о расходах бюджета в разрезе муниципальных программ  с указанием планируемых целевых показателей </a:t>
            </a:r>
            <a:r>
              <a:rPr lang="ru-RU" sz="1200" dirty="0"/>
              <a:t>(продолжение)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="" xmlns:a16="http://schemas.microsoft.com/office/drawing/2014/main" id="{4A23213A-2B13-4C3C-A3E9-2A2CBCABD9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8BB047D-A6CD-43AB-96F0-683C726B586B}" type="slidenum">
              <a:rPr lang="ru-RU" noProof="0" smtClean="0"/>
              <a:pPr rtl="0"/>
              <a:t>84</a:t>
            </a:fld>
            <a:endParaRPr lang="ru-RU" noProof="0" dirty="0"/>
          </a:p>
        </p:txBody>
      </p:sp>
      <p:sp>
        <p:nvSpPr>
          <p:cNvPr id="6" name="Выноска: стрелка вниз 5">
            <a:extLst>
              <a:ext uri="{FF2B5EF4-FFF2-40B4-BE49-F238E27FC236}">
                <a16:creationId xmlns="" xmlns:a16="http://schemas.microsoft.com/office/drawing/2014/main" id="{774ACE7D-C3AB-4ADF-91F1-0202E7AF5C90}"/>
              </a:ext>
            </a:extLst>
          </p:cNvPr>
          <p:cNvSpPr/>
          <p:nvPr/>
        </p:nvSpPr>
        <p:spPr>
          <a:xfrm>
            <a:off x="4523814" y="6503860"/>
            <a:ext cx="2317894" cy="315068"/>
          </a:xfrm>
          <a:prstGeom prst="downArrowCallou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/>
              <a:t>Продолжение на следующем слайде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A86F7732-AADC-460A-9C5E-BB514339131B}"/>
              </a:ext>
            </a:extLst>
          </p:cNvPr>
          <p:cNvSpPr/>
          <p:nvPr/>
        </p:nvSpPr>
        <p:spPr>
          <a:xfrm>
            <a:off x="4563373" y="-8628"/>
            <a:ext cx="2318400" cy="19840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="" xmlns:a16="http://schemas.microsoft.com/office/drawing/2014/main" id="{4F0BA176-7E34-4823-947C-85792ED4FDD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7085520"/>
              </p:ext>
            </p:extLst>
          </p:nvPr>
        </p:nvGraphicFramePr>
        <p:xfrm>
          <a:off x="363416" y="1735953"/>
          <a:ext cx="11315061" cy="4727253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363478">
                  <a:extLst>
                    <a:ext uri="{9D8B030D-6E8A-4147-A177-3AD203B41FA5}">
                      <a16:colId xmlns="" xmlns:a16="http://schemas.microsoft.com/office/drawing/2014/main" val="1272527397"/>
                    </a:ext>
                  </a:extLst>
                </a:gridCol>
                <a:gridCol w="4743385">
                  <a:extLst>
                    <a:ext uri="{9D8B030D-6E8A-4147-A177-3AD203B41FA5}">
                      <a16:colId xmlns="" xmlns:a16="http://schemas.microsoft.com/office/drawing/2014/main" val="3372002294"/>
                    </a:ext>
                  </a:extLst>
                </a:gridCol>
                <a:gridCol w="1032277">
                  <a:extLst>
                    <a:ext uri="{9D8B030D-6E8A-4147-A177-3AD203B41FA5}">
                      <a16:colId xmlns="" xmlns:a16="http://schemas.microsoft.com/office/drawing/2014/main" val="2841584677"/>
                    </a:ext>
                  </a:extLst>
                </a:gridCol>
                <a:gridCol w="1032277">
                  <a:extLst>
                    <a:ext uri="{9D8B030D-6E8A-4147-A177-3AD203B41FA5}">
                      <a16:colId xmlns="" xmlns:a16="http://schemas.microsoft.com/office/drawing/2014/main" val="3623992137"/>
                    </a:ext>
                  </a:extLst>
                </a:gridCol>
                <a:gridCol w="1090433">
                  <a:extLst>
                    <a:ext uri="{9D8B030D-6E8A-4147-A177-3AD203B41FA5}">
                      <a16:colId xmlns="" xmlns:a16="http://schemas.microsoft.com/office/drawing/2014/main" val="1675021584"/>
                    </a:ext>
                  </a:extLst>
                </a:gridCol>
                <a:gridCol w="1017737">
                  <a:extLst>
                    <a:ext uri="{9D8B030D-6E8A-4147-A177-3AD203B41FA5}">
                      <a16:colId xmlns="" xmlns:a16="http://schemas.microsoft.com/office/drawing/2014/main" val="3692058010"/>
                    </a:ext>
                  </a:extLst>
                </a:gridCol>
                <a:gridCol w="1017737">
                  <a:extLst>
                    <a:ext uri="{9D8B030D-6E8A-4147-A177-3AD203B41FA5}">
                      <a16:colId xmlns="" xmlns:a16="http://schemas.microsoft.com/office/drawing/2014/main" val="3592085655"/>
                    </a:ext>
                  </a:extLst>
                </a:gridCol>
                <a:gridCol w="1017737">
                  <a:extLst>
                    <a:ext uri="{9D8B030D-6E8A-4147-A177-3AD203B41FA5}">
                      <a16:colId xmlns="" xmlns:a16="http://schemas.microsoft.com/office/drawing/2014/main" val="2450710798"/>
                    </a:ext>
                  </a:extLst>
                </a:gridCol>
              </a:tblGrid>
              <a:tr h="103828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№ п/п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Показатели муниципальных программ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Факт отчетного года (2019)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План </a:t>
                      </a:r>
                      <a:br>
                        <a:rPr lang="ru-RU" sz="1000" u="none" strike="noStrike" dirty="0">
                          <a:effectLst/>
                        </a:rPr>
                      </a:br>
                      <a:r>
                        <a:rPr lang="ru-RU" sz="1000" u="none" strike="noStrike" dirty="0">
                          <a:effectLst/>
                        </a:rPr>
                        <a:t>текущего года                 (2020)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на очередной год                         (2021)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на первый год планового периода                     (2022)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на второй год планового периода                                  (2023)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528813699"/>
                  </a:ext>
                </a:extLst>
              </a:tr>
              <a:tr h="390884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</a:rPr>
                        <a:t>Муниципальная программа "Цифровое муниципальное образование"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541803606"/>
                  </a:ext>
                </a:extLst>
              </a:tr>
              <a:tr h="354239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Подпрограмма 2 "Развитие информационной и технологической инфраструктуры экосистемы цифровой экономики муниципального образования Московской области"</a:t>
                      </a:r>
                      <a:endParaRPr lang="ru-RU" sz="1000" b="1" i="1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17927681"/>
                  </a:ext>
                </a:extLst>
              </a:tr>
              <a:tr h="41531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Увеличение доли граждан, использующих механизм получения государственных и муниципальных услуг в электронной форме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Процент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85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85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85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85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3190335949"/>
                  </a:ext>
                </a:extLst>
              </a:tr>
              <a:tr h="24430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Увеличение доли граждан, зарегистрированных в ЕСИА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Процент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75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80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80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80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3236348259"/>
                  </a:ext>
                </a:extLst>
              </a:tr>
              <a:tr h="41531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Качественные услуги – Доля муниципальных (государственных) услуг, по которым нарушены регламентные сроки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Процент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825885569"/>
                  </a:ext>
                </a:extLst>
              </a:tr>
              <a:tr h="62297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Удобные услуги – Доля муниципальных (государственных) услуг, по которым заявления поданы в электронном виде через региональный портал государственных и муниципальных услуг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Процент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85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90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90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90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2925479295"/>
                  </a:ext>
                </a:extLst>
              </a:tr>
              <a:tr h="41531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Повторные обращения – Доля обращений, поступивших на портал «Добродел», по которым поступили повторные обращения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Процент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3334483715"/>
                  </a:ext>
                </a:extLst>
              </a:tr>
              <a:tr h="41531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Отложенные решения – Доля отложенных решений от числа ответов, предоставленных на портале «Добродел» (два и более раз)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Процент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2689434405"/>
                  </a:ext>
                </a:extLst>
              </a:tr>
              <a:tr h="41531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Ответь вовремя – Доля жалоб, поступивших на портал «Добродел», по которым нарушен срок подготовки ответа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Процент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22810433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869219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15000">
        <p15:prstTrans prst="peelOff"/>
      </p:transition>
    </mc:Choice>
    <mc:Fallback xmlns="">
      <p:transition spd="slow" advTm="15000">
        <p:fade/>
      </p:transition>
    </mc:Fallback>
  </mc:AlternateContent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FD24E9E-2120-4F36-A714-5AB9D6C432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416" y="435030"/>
            <a:ext cx="11465168" cy="1037492"/>
          </a:xfrm>
        </p:spPr>
        <p:txBody>
          <a:bodyPr/>
          <a:lstStyle/>
          <a:p>
            <a:r>
              <a:rPr lang="ru-RU" sz="2800" dirty="0"/>
              <a:t>          Информация о расходах бюджета в разрезе муниципальных программ  с указанием планируемых целевых показателей </a:t>
            </a:r>
            <a:r>
              <a:rPr lang="ru-RU" sz="1200" dirty="0"/>
              <a:t>(продолжение)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="" xmlns:a16="http://schemas.microsoft.com/office/drawing/2014/main" id="{4A23213A-2B13-4C3C-A3E9-2A2CBCABD9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8BB047D-A6CD-43AB-96F0-683C726B586B}" type="slidenum">
              <a:rPr lang="ru-RU" noProof="0" smtClean="0"/>
              <a:pPr rtl="0"/>
              <a:t>85</a:t>
            </a:fld>
            <a:endParaRPr lang="ru-RU" noProof="0" dirty="0"/>
          </a:p>
        </p:txBody>
      </p:sp>
      <p:sp>
        <p:nvSpPr>
          <p:cNvPr id="6" name="Выноска: стрелка вниз 5">
            <a:extLst>
              <a:ext uri="{FF2B5EF4-FFF2-40B4-BE49-F238E27FC236}">
                <a16:creationId xmlns="" xmlns:a16="http://schemas.microsoft.com/office/drawing/2014/main" id="{774ACE7D-C3AB-4ADF-91F1-0202E7AF5C90}"/>
              </a:ext>
            </a:extLst>
          </p:cNvPr>
          <p:cNvSpPr/>
          <p:nvPr/>
        </p:nvSpPr>
        <p:spPr>
          <a:xfrm>
            <a:off x="4523814" y="6503860"/>
            <a:ext cx="2317894" cy="315068"/>
          </a:xfrm>
          <a:prstGeom prst="downArrowCallou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/>
              <a:t>Продолжение на следующем слайде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A86F7732-AADC-460A-9C5E-BB514339131B}"/>
              </a:ext>
            </a:extLst>
          </p:cNvPr>
          <p:cNvSpPr/>
          <p:nvPr/>
        </p:nvSpPr>
        <p:spPr>
          <a:xfrm>
            <a:off x="4563373" y="-8628"/>
            <a:ext cx="2318400" cy="19840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="" xmlns:a16="http://schemas.microsoft.com/office/drawing/2014/main" id="{16DB35B0-BE0C-4209-8902-7D6B144FEC7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5934438"/>
              </p:ext>
            </p:extLst>
          </p:nvPr>
        </p:nvGraphicFramePr>
        <p:xfrm>
          <a:off x="363416" y="1632628"/>
          <a:ext cx="11311006" cy="4790342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363347">
                  <a:extLst>
                    <a:ext uri="{9D8B030D-6E8A-4147-A177-3AD203B41FA5}">
                      <a16:colId xmlns="" xmlns:a16="http://schemas.microsoft.com/office/drawing/2014/main" val="1037453610"/>
                    </a:ext>
                  </a:extLst>
                </a:gridCol>
                <a:gridCol w="4741686">
                  <a:extLst>
                    <a:ext uri="{9D8B030D-6E8A-4147-A177-3AD203B41FA5}">
                      <a16:colId xmlns="" xmlns:a16="http://schemas.microsoft.com/office/drawing/2014/main" val="4097290397"/>
                    </a:ext>
                  </a:extLst>
                </a:gridCol>
                <a:gridCol w="1031907">
                  <a:extLst>
                    <a:ext uri="{9D8B030D-6E8A-4147-A177-3AD203B41FA5}">
                      <a16:colId xmlns="" xmlns:a16="http://schemas.microsoft.com/office/drawing/2014/main" val="1000203894"/>
                    </a:ext>
                  </a:extLst>
                </a:gridCol>
                <a:gridCol w="1031907">
                  <a:extLst>
                    <a:ext uri="{9D8B030D-6E8A-4147-A177-3AD203B41FA5}">
                      <a16:colId xmlns="" xmlns:a16="http://schemas.microsoft.com/office/drawing/2014/main" val="2040289792"/>
                    </a:ext>
                  </a:extLst>
                </a:gridCol>
                <a:gridCol w="1090043">
                  <a:extLst>
                    <a:ext uri="{9D8B030D-6E8A-4147-A177-3AD203B41FA5}">
                      <a16:colId xmlns="" xmlns:a16="http://schemas.microsoft.com/office/drawing/2014/main" val="1221006016"/>
                    </a:ext>
                  </a:extLst>
                </a:gridCol>
                <a:gridCol w="1017372">
                  <a:extLst>
                    <a:ext uri="{9D8B030D-6E8A-4147-A177-3AD203B41FA5}">
                      <a16:colId xmlns="" xmlns:a16="http://schemas.microsoft.com/office/drawing/2014/main" val="2059397192"/>
                    </a:ext>
                  </a:extLst>
                </a:gridCol>
                <a:gridCol w="1017372">
                  <a:extLst>
                    <a:ext uri="{9D8B030D-6E8A-4147-A177-3AD203B41FA5}">
                      <a16:colId xmlns="" xmlns:a16="http://schemas.microsoft.com/office/drawing/2014/main" val="1508785241"/>
                    </a:ext>
                  </a:extLst>
                </a:gridCol>
                <a:gridCol w="1017372">
                  <a:extLst>
                    <a:ext uri="{9D8B030D-6E8A-4147-A177-3AD203B41FA5}">
                      <a16:colId xmlns="" xmlns:a16="http://schemas.microsoft.com/office/drawing/2014/main" val="25703239"/>
                    </a:ext>
                  </a:extLst>
                </a:gridCol>
              </a:tblGrid>
              <a:tr h="73654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№ п/п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4" marR="8014" marT="8014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Показатели муниципальных программ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4" marR="8014" marT="8014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4" marR="8014" marT="8014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Факт отчетного года (2019)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4" marR="8014" marT="8014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План </a:t>
                      </a:r>
                      <a:br>
                        <a:rPr lang="ru-RU" sz="1000" u="none" strike="noStrike" dirty="0">
                          <a:effectLst/>
                        </a:rPr>
                      </a:br>
                      <a:r>
                        <a:rPr lang="ru-RU" sz="1000" u="none" strike="noStrike" dirty="0">
                          <a:effectLst/>
                        </a:rPr>
                        <a:t>текущего года                 (2020)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4" marR="8014" marT="8014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на очередной год                         (2021)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4" marR="8014" marT="8014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на первый год планового периода                     (2022)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4" marR="8014" marT="8014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на второй год планового периода                                  (2023)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4" marR="8014" marT="8014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38099903"/>
                  </a:ext>
                </a:extLst>
              </a:tr>
              <a:tr h="277286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</a:rPr>
                        <a:t>Муниципальная программа "Цифровое муниципальное образование"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4" marR="8014" marT="8014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215054900"/>
                  </a:ext>
                </a:extLst>
              </a:tr>
              <a:tr h="251291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Подпрограмма 2 "Развитие информационной и технологической инфраструктуры экосистемы цифровой экономики муниципального образования Московской области"</a:t>
                      </a:r>
                      <a:endParaRPr lang="ru-RU" sz="1000" b="1" i="1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4" marR="8014" marT="8014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932884791"/>
                  </a:ext>
                </a:extLst>
              </a:tr>
              <a:tr h="58923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4" marR="8014" marT="8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Доля ОМСУ муниципального образования Московской области и их подведомственных учреждений, использующих региональные межведомственные информационные системы поддержки обеспечивающих функций и контроля результативности деятельности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4" marR="8014" marT="8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Процент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4" marR="8014" marT="80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4" marR="8014" marT="80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98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4" marR="8014" marT="80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4" marR="8014" marT="80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4" marR="8014" marT="80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4" marR="8014" marT="8014" marB="0" anchor="ctr"/>
                </a:tc>
                <a:extLst>
                  <a:ext uri="{0D108BD9-81ED-4DB2-BD59-A6C34878D82A}">
                    <a16:rowId xmlns="" xmlns:a16="http://schemas.microsoft.com/office/drawing/2014/main" val="2752286516"/>
                  </a:ext>
                </a:extLst>
              </a:tr>
              <a:tr h="4419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4" marR="8014" marT="8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Доля используемых в деятельности ОМСУ муниципального образования Московской области информационно-аналитических сервисов ЕИАС ЖКХ МО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4" marR="8014" marT="8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Процент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4" marR="8014" marT="80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4" marR="8014" marT="80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90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4" marR="8014" marT="80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4" marR="8014" marT="80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4" marR="8014" marT="80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4" marR="8014" marT="8014" marB="0" anchor="ctr"/>
                </a:tc>
                <a:extLst>
                  <a:ext uri="{0D108BD9-81ED-4DB2-BD59-A6C34878D82A}">
                    <a16:rowId xmlns="" xmlns:a16="http://schemas.microsoft.com/office/drawing/2014/main" val="2411079533"/>
                  </a:ext>
                </a:extLst>
              </a:tr>
              <a:tr h="117846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4" marR="8014" marT="8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Доля муниципальных дошкольных образовательных организаций и муниципальных общеобразовательных организаций в муниципальном образовании Московской области, подключенных к сети Интернет на скорости: для дошкольных образовательных организаций – не менее 2 Мбит/с; для общеобразовательных организаций, расположенных в городских поселениях и городских округах, – не менее 100 Мбит/с; для общеобразовательных организаций, расположенных в сельских населенных пунктах, – не менее 50 Мбит/с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4" marR="8014" marT="8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Процент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4" marR="8014" marT="80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4" marR="8014" marT="80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4" marR="8014" marT="80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4" marR="8014" marT="80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4" marR="8014" marT="80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4" marR="8014" marT="8014" marB="0" anchor="ctr"/>
                </a:tc>
                <a:extLst>
                  <a:ext uri="{0D108BD9-81ED-4DB2-BD59-A6C34878D82A}">
                    <a16:rowId xmlns="" xmlns:a16="http://schemas.microsoft.com/office/drawing/2014/main" val="2810713845"/>
                  </a:ext>
                </a:extLst>
              </a:tr>
              <a:tr h="78853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4" marR="8014" marT="8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Доля образовательных организаций, у которых есть широкополосный доступ к сети Интернет (не менее 100 Мбит/с для образовательных организаций, расположенных в городах, и не менее 50 Мбит/с для образовательных организаций, расположенных в сельских населенных пунктах и поселках городского типа), за исключением дошкольных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4" marR="8014" marT="8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Процент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4" marR="8014" marT="80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94,8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4" marR="8014" marT="80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97,2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4" marR="8014" marT="80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4" marR="8014" marT="80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4" marR="8014" marT="80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4" marR="8014" marT="8014" marB="0" anchor="ctr"/>
                </a:tc>
                <a:extLst>
                  <a:ext uri="{0D108BD9-81ED-4DB2-BD59-A6C34878D82A}">
                    <a16:rowId xmlns="" xmlns:a16="http://schemas.microsoft.com/office/drawing/2014/main" val="3766639931"/>
                  </a:ext>
                </a:extLst>
              </a:tr>
              <a:tr h="4419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4" marR="8014" marT="8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Количество современных компьютеров (со сроком эксплуатации не более семи лет) на 100 обучающихся в общеобразовательных организациях муниципального образования Московской области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4" marR="8014" marT="801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Штука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4" marR="8014" marT="80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13,8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4" marR="8014" marT="80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13,8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4" marR="8014" marT="80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13,8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4" marR="8014" marT="80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13,8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4" marR="8014" marT="80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13,8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4" marR="8014" marT="8014" marB="0" anchor="ctr"/>
                </a:tc>
                <a:extLst>
                  <a:ext uri="{0D108BD9-81ED-4DB2-BD59-A6C34878D82A}">
                    <a16:rowId xmlns="" xmlns:a16="http://schemas.microsoft.com/office/drawing/2014/main" val="10305113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477847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15000">
        <p15:prstTrans prst="peelOff"/>
      </p:transition>
    </mc:Choice>
    <mc:Fallback xmlns="">
      <p:transition spd="slow" advTm="15000">
        <p:fade/>
      </p:transition>
    </mc:Fallback>
  </mc:AlternateContent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FD24E9E-2120-4F36-A714-5AB9D6C432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416" y="435030"/>
            <a:ext cx="11465168" cy="1037492"/>
          </a:xfrm>
        </p:spPr>
        <p:txBody>
          <a:bodyPr/>
          <a:lstStyle/>
          <a:p>
            <a:r>
              <a:rPr lang="ru-RU" sz="2800" dirty="0"/>
              <a:t>          Информация о расходах бюджета в разрезе муниципальных программ  с указанием планируемых целевых показателей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="" xmlns:a16="http://schemas.microsoft.com/office/drawing/2014/main" id="{4A23213A-2B13-4C3C-A3E9-2A2CBCABD9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8BB047D-A6CD-43AB-96F0-683C726B586B}" type="slidenum">
              <a:rPr lang="ru-RU" noProof="0" smtClean="0"/>
              <a:pPr rtl="0"/>
              <a:t>86</a:t>
            </a:fld>
            <a:endParaRPr lang="ru-RU" noProof="0" dirty="0"/>
          </a:p>
        </p:txBody>
      </p: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A86F7732-AADC-460A-9C5E-BB514339131B}"/>
              </a:ext>
            </a:extLst>
          </p:cNvPr>
          <p:cNvSpPr/>
          <p:nvPr/>
        </p:nvSpPr>
        <p:spPr>
          <a:xfrm>
            <a:off x="4563373" y="-8628"/>
            <a:ext cx="2318400" cy="19840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F76DC068-1529-475C-9E1B-B8784AC0AE76}"/>
              </a:ext>
            </a:extLst>
          </p:cNvPr>
          <p:cNvSpPr/>
          <p:nvPr/>
        </p:nvSpPr>
        <p:spPr>
          <a:xfrm>
            <a:off x="2662361" y="1027908"/>
            <a:ext cx="16790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(продолжение)</a:t>
            </a:r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="" xmlns:a16="http://schemas.microsoft.com/office/drawing/2014/main" id="{550A23A8-7E65-4D96-B34B-7ADAE2C4E4D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3450244"/>
              </p:ext>
            </p:extLst>
          </p:nvPr>
        </p:nvGraphicFramePr>
        <p:xfrm>
          <a:off x="363416" y="1717771"/>
          <a:ext cx="11305123" cy="4670153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363159">
                  <a:extLst>
                    <a:ext uri="{9D8B030D-6E8A-4147-A177-3AD203B41FA5}">
                      <a16:colId xmlns="" xmlns:a16="http://schemas.microsoft.com/office/drawing/2014/main" val="335679526"/>
                    </a:ext>
                  </a:extLst>
                </a:gridCol>
                <a:gridCol w="4739219">
                  <a:extLst>
                    <a:ext uri="{9D8B030D-6E8A-4147-A177-3AD203B41FA5}">
                      <a16:colId xmlns="" xmlns:a16="http://schemas.microsoft.com/office/drawing/2014/main" val="4010654133"/>
                    </a:ext>
                  </a:extLst>
                </a:gridCol>
                <a:gridCol w="1031370">
                  <a:extLst>
                    <a:ext uri="{9D8B030D-6E8A-4147-A177-3AD203B41FA5}">
                      <a16:colId xmlns="" xmlns:a16="http://schemas.microsoft.com/office/drawing/2014/main" val="1661964283"/>
                    </a:ext>
                  </a:extLst>
                </a:gridCol>
                <a:gridCol w="1031370">
                  <a:extLst>
                    <a:ext uri="{9D8B030D-6E8A-4147-A177-3AD203B41FA5}">
                      <a16:colId xmlns="" xmlns:a16="http://schemas.microsoft.com/office/drawing/2014/main" val="2535225121"/>
                    </a:ext>
                  </a:extLst>
                </a:gridCol>
                <a:gridCol w="1089476">
                  <a:extLst>
                    <a:ext uri="{9D8B030D-6E8A-4147-A177-3AD203B41FA5}">
                      <a16:colId xmlns="" xmlns:a16="http://schemas.microsoft.com/office/drawing/2014/main" val="801557171"/>
                    </a:ext>
                  </a:extLst>
                </a:gridCol>
                <a:gridCol w="1016843">
                  <a:extLst>
                    <a:ext uri="{9D8B030D-6E8A-4147-A177-3AD203B41FA5}">
                      <a16:colId xmlns="" xmlns:a16="http://schemas.microsoft.com/office/drawing/2014/main" val="213644675"/>
                    </a:ext>
                  </a:extLst>
                </a:gridCol>
                <a:gridCol w="1016843">
                  <a:extLst>
                    <a:ext uri="{9D8B030D-6E8A-4147-A177-3AD203B41FA5}">
                      <a16:colId xmlns="" xmlns:a16="http://schemas.microsoft.com/office/drawing/2014/main" val="3637840123"/>
                    </a:ext>
                  </a:extLst>
                </a:gridCol>
                <a:gridCol w="1016843">
                  <a:extLst>
                    <a:ext uri="{9D8B030D-6E8A-4147-A177-3AD203B41FA5}">
                      <a16:colId xmlns="" xmlns:a16="http://schemas.microsoft.com/office/drawing/2014/main" val="3106040842"/>
                    </a:ext>
                  </a:extLst>
                </a:gridCol>
              </a:tblGrid>
              <a:tr h="94967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№ п/п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Показатели муниципальных программ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Факт отчетного года (2019)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План </a:t>
                      </a:r>
                      <a:br>
                        <a:rPr lang="ru-RU" sz="1000" u="none" strike="noStrike" dirty="0">
                          <a:effectLst/>
                        </a:rPr>
                      </a:br>
                      <a:r>
                        <a:rPr lang="ru-RU" sz="1000" u="none" strike="noStrike" dirty="0">
                          <a:effectLst/>
                        </a:rPr>
                        <a:t>текущего года                 (2020)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на очередной год                         (2021)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на первый год планового периода                     (2022)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на второй год планового периода                                  (2023)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63353622"/>
                  </a:ext>
                </a:extLst>
              </a:tr>
              <a:tr h="357524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</a:rPr>
                        <a:t>Муниципальная программа "Цифровое муниципальное образование"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316595477"/>
                  </a:ext>
                </a:extLst>
              </a:tr>
              <a:tr h="324006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Подпрограмма 2 "Развитие информационной и технологической инфраструктуры экосистемы цифровой экономики муниципального образования Московской области"</a:t>
                      </a:r>
                      <a:endParaRPr lang="ru-RU" sz="1000" b="1" i="1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26491011"/>
                  </a:ext>
                </a:extLst>
              </a:tr>
              <a:tr h="75973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Доля муниципальных организаций в муниципальном образовании Московской области, обеспеченных современными аппаратно-программными комплексами со средствами криптографической защиты информации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Процент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2872711866"/>
                  </a:ext>
                </a:extLst>
              </a:tr>
              <a:tr h="56980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Внедрена целевая модель цифровой образовательной среды в общеобразовательных организациях и профессиональных образовательных организациях во всех субъектах Российской Федерации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Штука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126086285"/>
                  </a:ext>
                </a:extLst>
              </a:tr>
              <a:tr h="75973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Доля многоквартирных домов, имеющих возможность пользоваться услугами проводного и мобильного доступа в информационно-телекоммуникационную сеть Интернет на скорости не менее 1 Мбит/с, предоставляемыми не менее чем 2 операторами связи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Процент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78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79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80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81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3774199971"/>
                  </a:ext>
                </a:extLst>
              </a:tr>
              <a:tr h="94967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Доля муниципальных учреждений культуры, обеспеченных доступом в информационно-телекоммуникационную сеть Интернет на скорости: для учреждений культуры, расположенных в городских населенных пунктах, – не менее 50 Мбит/с; для учреждений культуры, расположенных в сельских населенных пунктах, – не менее 10 Мбит/с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Процент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31314932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902402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15000">
        <p15:prstTrans prst="peelOff"/>
      </p:transition>
    </mc:Choice>
    <mc:Fallback xmlns="">
      <p:transition spd="slow" advTm="15000">
        <p:fade/>
      </p:transition>
    </mc:Fallback>
  </mc:AlternateContent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FD24E9E-2120-4F36-A714-5AB9D6C432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416" y="435030"/>
            <a:ext cx="11465168" cy="1037492"/>
          </a:xfrm>
        </p:spPr>
        <p:txBody>
          <a:bodyPr/>
          <a:lstStyle/>
          <a:p>
            <a:r>
              <a:rPr lang="ru-RU" sz="2800" dirty="0"/>
              <a:t>          Информация о расходах бюджета в разрезе муниципальных программ  с указанием планируемых целевых показателей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="" xmlns:a16="http://schemas.microsoft.com/office/drawing/2014/main" id="{4A23213A-2B13-4C3C-A3E9-2A2CBCABD9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8BB047D-A6CD-43AB-96F0-683C726B586B}" type="slidenum">
              <a:rPr lang="ru-RU" noProof="0" smtClean="0"/>
              <a:pPr rtl="0"/>
              <a:t>87</a:t>
            </a:fld>
            <a:endParaRPr lang="ru-RU" noProof="0" dirty="0"/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="" xmlns:a16="http://schemas.microsoft.com/office/drawing/2014/main" id="{F91C46F4-F8D2-4E51-AEE5-D1A0042416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7693626"/>
              </p:ext>
            </p:extLst>
          </p:nvPr>
        </p:nvGraphicFramePr>
        <p:xfrm>
          <a:off x="363416" y="1643062"/>
          <a:ext cx="11315061" cy="4708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3478">
                  <a:extLst>
                    <a:ext uri="{9D8B030D-6E8A-4147-A177-3AD203B41FA5}">
                      <a16:colId xmlns="" xmlns:a16="http://schemas.microsoft.com/office/drawing/2014/main" val="2917568579"/>
                    </a:ext>
                  </a:extLst>
                </a:gridCol>
                <a:gridCol w="4743385">
                  <a:extLst>
                    <a:ext uri="{9D8B030D-6E8A-4147-A177-3AD203B41FA5}">
                      <a16:colId xmlns="" xmlns:a16="http://schemas.microsoft.com/office/drawing/2014/main" val="4285129049"/>
                    </a:ext>
                  </a:extLst>
                </a:gridCol>
                <a:gridCol w="1032277">
                  <a:extLst>
                    <a:ext uri="{9D8B030D-6E8A-4147-A177-3AD203B41FA5}">
                      <a16:colId xmlns="" xmlns:a16="http://schemas.microsoft.com/office/drawing/2014/main" val="2142482746"/>
                    </a:ext>
                  </a:extLst>
                </a:gridCol>
                <a:gridCol w="1032277">
                  <a:extLst>
                    <a:ext uri="{9D8B030D-6E8A-4147-A177-3AD203B41FA5}">
                      <a16:colId xmlns="" xmlns:a16="http://schemas.microsoft.com/office/drawing/2014/main" val="729708295"/>
                    </a:ext>
                  </a:extLst>
                </a:gridCol>
                <a:gridCol w="1090433">
                  <a:extLst>
                    <a:ext uri="{9D8B030D-6E8A-4147-A177-3AD203B41FA5}">
                      <a16:colId xmlns="" xmlns:a16="http://schemas.microsoft.com/office/drawing/2014/main" val="1861966527"/>
                    </a:ext>
                  </a:extLst>
                </a:gridCol>
                <a:gridCol w="1017737">
                  <a:extLst>
                    <a:ext uri="{9D8B030D-6E8A-4147-A177-3AD203B41FA5}">
                      <a16:colId xmlns="" xmlns:a16="http://schemas.microsoft.com/office/drawing/2014/main" val="3682842819"/>
                    </a:ext>
                  </a:extLst>
                </a:gridCol>
                <a:gridCol w="1017737">
                  <a:extLst>
                    <a:ext uri="{9D8B030D-6E8A-4147-A177-3AD203B41FA5}">
                      <a16:colId xmlns="" xmlns:a16="http://schemas.microsoft.com/office/drawing/2014/main" val="3884193223"/>
                    </a:ext>
                  </a:extLst>
                </a:gridCol>
                <a:gridCol w="1017737">
                  <a:extLst>
                    <a:ext uri="{9D8B030D-6E8A-4147-A177-3AD203B41FA5}">
                      <a16:colId xmlns="" xmlns:a16="http://schemas.microsoft.com/office/drawing/2014/main" val="181227892"/>
                    </a:ext>
                  </a:extLst>
                </a:gridCol>
              </a:tblGrid>
              <a:tr h="106715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№ п/п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Показатели муниципальных программ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Факт отчетного года (2019)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План </a:t>
                      </a:r>
                      <a:br>
                        <a:rPr lang="ru-RU" sz="1000" u="none" strike="noStrike" dirty="0">
                          <a:effectLst/>
                        </a:rPr>
                      </a:br>
                      <a:r>
                        <a:rPr lang="ru-RU" sz="1000" u="none" strike="noStrike" dirty="0">
                          <a:effectLst/>
                        </a:rPr>
                        <a:t>текущего года                 (2020)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на очередной год                         (2021)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на первый год планового периода                     (2022)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на второй год планового периода                                  (2023)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3356881357"/>
                  </a:ext>
                </a:extLst>
              </a:tr>
              <a:tr h="351534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</a:rPr>
                        <a:t>Муниципальная программа "Архитектура и градостроительство"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036682134"/>
                  </a:ext>
                </a:extLst>
              </a:tr>
              <a:tr h="338979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Подпрограмма 1 "Разработка Генерального плана развития городского округа"</a:t>
                      </a:r>
                      <a:endParaRPr lang="ru-RU" sz="10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609190425"/>
                  </a:ext>
                </a:extLst>
              </a:tr>
              <a:tr h="6528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>
                          <a:effectLst/>
                        </a:rPr>
                        <a:t>Наличие утвержденного в актуальной версии генерального плана городского округа (внесение изменений в генеральный план городского округа)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да/нет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нет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нет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нет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нет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нет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82960133"/>
                  </a:ext>
                </a:extLst>
              </a:tr>
              <a:tr h="6528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>
                          <a:effectLst/>
                        </a:rPr>
                        <a:t>Наличие утвержденных в актуальной версии Правил землепользования и застройки городского округа (внесение изменений в Правила землепользования и застройки городского округа)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да/нет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нет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нет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нет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3522604249"/>
                  </a:ext>
                </a:extLst>
              </a:tr>
              <a:tr h="6528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>
                          <a:effectLst/>
                        </a:rPr>
                        <a:t>Наличие утвержденных нормативов градостроительного проектирования городского округа (внесение изменений в нормативы градостроительного проектирования городского округа)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да/нет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970057629"/>
                  </a:ext>
                </a:extLst>
              </a:tr>
              <a:tr h="338979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Подпрограмма 2 "Реализация политики пространственного развития"</a:t>
                      </a:r>
                      <a:endParaRPr lang="ru-RU" sz="10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67264662"/>
                  </a:ext>
                </a:extLst>
              </a:tr>
              <a:tr h="6528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>
                          <a:effectLst/>
                        </a:rPr>
                        <a:t>2020 Количество ликвидированных самовольных, недостроенных и аварийных объектов на территории муниципального образования Московской области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единиц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 -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22460477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908217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15000">
        <p15:prstTrans prst="peelOff"/>
      </p:transition>
    </mc:Choice>
    <mc:Fallback xmlns="">
      <p:transition spd="slow" advTm="15000">
        <p:fade/>
      </p:transition>
    </mc:Fallback>
  </mc:AlternateContent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="" xmlns:a16="http://schemas.microsoft.com/office/drawing/2014/main" id="{E98DCA46-603B-4178-8707-30E192CE6B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416" y="190804"/>
            <a:ext cx="11465168" cy="887109"/>
          </a:xfrm>
        </p:spPr>
        <p:txBody>
          <a:bodyPr rtlCol="0"/>
          <a:lstStyle/>
          <a:p>
            <a:r>
              <a:rPr lang="ru-RU" sz="2800" dirty="0"/>
              <a:t>          </a:t>
            </a:r>
            <a:r>
              <a:rPr lang="ru-RU" sz="2800" i="1" dirty="0"/>
              <a:t>Муниципальная программа «Формирование современной комфортной городской среды»</a:t>
            </a:r>
            <a:endParaRPr lang="ru-RU" sz="2800" dirty="0"/>
          </a:p>
        </p:txBody>
      </p:sp>
      <p:sp>
        <p:nvSpPr>
          <p:cNvPr id="8" name="Объект 17">
            <a:extLst>
              <a:ext uri="{FF2B5EF4-FFF2-40B4-BE49-F238E27FC236}">
                <a16:creationId xmlns="" xmlns:a16="http://schemas.microsoft.com/office/drawing/2014/main" id="{16AB4084-5C09-D047-AB9C-BB58097252DB}"/>
              </a:ext>
            </a:extLst>
          </p:cNvPr>
          <p:cNvSpPr txBox="1">
            <a:spLocks/>
          </p:cNvSpPr>
          <p:nvPr/>
        </p:nvSpPr>
        <p:spPr>
          <a:xfrm>
            <a:off x="88032" y="6210099"/>
            <a:ext cx="3830638" cy="354012"/>
          </a:xfrm>
          <a:prstGeom prst="rect">
            <a:avLst/>
          </a:prstGeom>
        </p:spPr>
        <p:txBody>
          <a:bodyPr rtlCol="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400" b="1" cap="all" dirty="0">
                <a:solidFill>
                  <a:schemeClr val="accent3"/>
                </a:solidFill>
              </a:rPr>
              <a:t>Орехово-Зуевский городской округ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8BB047D-A6CD-43AB-96F0-683C726B586B}" type="slidenum">
              <a:rPr lang="ru-RU" noProof="0" smtClean="0"/>
              <a:pPr rtl="0"/>
              <a:t>88</a:t>
            </a:fld>
            <a:endParaRPr lang="ru-RU" noProof="0" dirty="0"/>
          </a:p>
        </p:txBody>
      </p:sp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ECA1578F-0CAD-49A6-BCD0-AE7CDC930482}"/>
              </a:ext>
            </a:extLst>
          </p:cNvPr>
          <p:cNvSpPr/>
          <p:nvPr/>
        </p:nvSpPr>
        <p:spPr>
          <a:xfrm>
            <a:off x="794200" y="2785725"/>
            <a:ext cx="53794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endParaRPr lang="ru-RU" dirty="0"/>
          </a:p>
        </p:txBody>
      </p:sp>
      <p:sp>
        <p:nvSpPr>
          <p:cNvPr id="19" name="Прямоугольник 18">
            <a:extLst>
              <a:ext uri="{FF2B5EF4-FFF2-40B4-BE49-F238E27FC236}">
                <a16:creationId xmlns="" xmlns:a16="http://schemas.microsoft.com/office/drawing/2014/main" id="{9DDF29C2-2802-4A0F-9806-4EC61055396D}"/>
              </a:ext>
            </a:extLst>
          </p:cNvPr>
          <p:cNvSpPr/>
          <p:nvPr/>
        </p:nvSpPr>
        <p:spPr>
          <a:xfrm>
            <a:off x="7479023" y="1462287"/>
            <a:ext cx="4486780" cy="5032768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9" name="Диаграмма 8">
            <a:extLst>
              <a:ext uri="{FF2B5EF4-FFF2-40B4-BE49-F238E27FC236}">
                <a16:creationId xmlns="" xmlns:a16="http://schemas.microsoft.com/office/drawing/2014/main" id="{4F737B51-64D5-4ED9-9CE3-670189A5155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04954175"/>
              </p:ext>
            </p:extLst>
          </p:nvPr>
        </p:nvGraphicFramePr>
        <p:xfrm>
          <a:off x="363416" y="1531750"/>
          <a:ext cx="6515100" cy="46783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0FE9EAE8-A3BC-48B1-81F4-49035979B3C5}"/>
              </a:ext>
            </a:extLst>
          </p:cNvPr>
          <p:cNvSpPr/>
          <p:nvPr/>
        </p:nvSpPr>
        <p:spPr>
          <a:xfrm>
            <a:off x="10645200" y="1058400"/>
            <a:ext cx="1457325" cy="27876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i="1" dirty="0">
                <a:solidFill>
                  <a:schemeClr val="tx1"/>
                </a:solidFill>
              </a:rPr>
              <a:t>(млн. руб.) 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3076" name="Picture 4" descr="Около 30 новых детских площадок появится в Ликино-Дулеве">
            <a:extLst>
              <a:ext uri="{FF2B5EF4-FFF2-40B4-BE49-F238E27FC236}">
                <a16:creationId xmlns="" xmlns:a16="http://schemas.microsoft.com/office/drawing/2014/main" id="{4304C6F0-44AF-4F4B-BB0B-C99051F180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9022" y="2538437"/>
            <a:ext cx="4475412" cy="3064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оловина рамки 11">
            <a:extLst>
              <a:ext uri="{FF2B5EF4-FFF2-40B4-BE49-F238E27FC236}">
                <a16:creationId xmlns="" xmlns:a16="http://schemas.microsoft.com/office/drawing/2014/main" id="{BC4E90AA-C5D3-4496-ACD7-7B74BDB85A0E}"/>
              </a:ext>
            </a:extLst>
          </p:cNvPr>
          <p:cNvSpPr/>
          <p:nvPr/>
        </p:nvSpPr>
        <p:spPr>
          <a:xfrm>
            <a:off x="7484882" y="2538437"/>
            <a:ext cx="939418" cy="616620"/>
          </a:xfrm>
          <a:prstGeom prst="halfFram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3" name="Половина рамки 12">
            <a:extLst>
              <a:ext uri="{FF2B5EF4-FFF2-40B4-BE49-F238E27FC236}">
                <a16:creationId xmlns="" xmlns:a16="http://schemas.microsoft.com/office/drawing/2014/main" id="{0B7F81B3-310D-472F-8FCF-90E09A1D9123}"/>
              </a:ext>
            </a:extLst>
          </p:cNvPr>
          <p:cNvSpPr/>
          <p:nvPr/>
        </p:nvSpPr>
        <p:spPr>
          <a:xfrm flipH="1" flipV="1">
            <a:off x="11026385" y="5022600"/>
            <a:ext cx="939418" cy="616620"/>
          </a:xfrm>
          <a:prstGeom prst="halfFram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="" xmlns:a16="http://schemas.microsoft.com/office/drawing/2014/main" id="{13897708-AEA2-4E2F-AE26-6C47339DE555}"/>
              </a:ext>
            </a:extLst>
          </p:cNvPr>
          <p:cNvSpPr/>
          <p:nvPr/>
        </p:nvSpPr>
        <p:spPr>
          <a:xfrm>
            <a:off x="7582073" y="2174330"/>
            <a:ext cx="4303897" cy="3608681"/>
          </a:xfrm>
          <a:prstGeom prst="rect">
            <a:avLst/>
          </a:prstGeom>
          <a:noFill/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Блок-схема: ссылка на другую страницу 14">
            <a:extLst>
              <a:ext uri="{FF2B5EF4-FFF2-40B4-BE49-F238E27FC236}">
                <a16:creationId xmlns="" xmlns:a16="http://schemas.microsoft.com/office/drawing/2014/main" id="{BAE3D9DD-FBDC-4EA0-BE96-9D077527ABD9}"/>
              </a:ext>
            </a:extLst>
          </p:cNvPr>
          <p:cNvSpPr/>
          <p:nvPr/>
        </p:nvSpPr>
        <p:spPr>
          <a:xfrm>
            <a:off x="7832921" y="1709531"/>
            <a:ext cx="1182757" cy="820006"/>
          </a:xfrm>
          <a:prstGeom prst="flowChartOffpageConnector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1"/>
                </a:solidFill>
              </a:rPr>
              <a:t>1 218,16</a:t>
            </a:r>
          </a:p>
        </p:txBody>
      </p:sp>
      <p:sp>
        <p:nvSpPr>
          <p:cNvPr id="16" name="Блок-схема: ссылка на другую страницу 15">
            <a:extLst>
              <a:ext uri="{FF2B5EF4-FFF2-40B4-BE49-F238E27FC236}">
                <a16:creationId xmlns="" xmlns:a16="http://schemas.microsoft.com/office/drawing/2014/main" id="{EA35A344-A044-4A97-A11E-68B67481B498}"/>
              </a:ext>
            </a:extLst>
          </p:cNvPr>
          <p:cNvSpPr/>
          <p:nvPr/>
        </p:nvSpPr>
        <p:spPr>
          <a:xfrm flipV="1">
            <a:off x="7832921" y="5580574"/>
            <a:ext cx="1182757" cy="820006"/>
          </a:xfrm>
          <a:prstGeom prst="flowChartOffpageConnector">
            <a:avLst/>
          </a:prstGeom>
          <a:solidFill>
            <a:schemeClr val="accent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96076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15000">
        <p15:prstTrans prst="peelOff"/>
      </p:transition>
    </mc:Choice>
    <mc:Fallback xmlns="">
      <p:transition spd="slow" advTm="15000">
        <p:fade/>
      </p:transition>
    </mc:Fallback>
  </mc:AlternateContent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FD24E9E-2120-4F36-A714-5AB9D6C432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416" y="435030"/>
            <a:ext cx="11465168" cy="1037492"/>
          </a:xfrm>
        </p:spPr>
        <p:txBody>
          <a:bodyPr/>
          <a:lstStyle/>
          <a:p>
            <a:r>
              <a:rPr lang="ru-RU" sz="2800" dirty="0"/>
              <a:t>          Информация о расходах бюджета в разрезе муниципальных программ  с указанием планируемых целевых показателей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="" xmlns:a16="http://schemas.microsoft.com/office/drawing/2014/main" id="{4A23213A-2B13-4C3C-A3E9-2A2CBCABD9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8BB047D-A6CD-43AB-96F0-683C726B586B}" type="slidenum">
              <a:rPr lang="ru-RU" noProof="0" smtClean="0"/>
              <a:pPr rtl="0"/>
              <a:t>89</a:t>
            </a:fld>
            <a:endParaRPr lang="ru-RU" noProof="0" dirty="0"/>
          </a:p>
        </p:txBody>
      </p:sp>
      <p:sp>
        <p:nvSpPr>
          <p:cNvPr id="6" name="Выноска: стрелка вниз 5">
            <a:extLst>
              <a:ext uri="{FF2B5EF4-FFF2-40B4-BE49-F238E27FC236}">
                <a16:creationId xmlns="" xmlns:a16="http://schemas.microsoft.com/office/drawing/2014/main" id="{C2ED72EA-2ACF-4014-9CBB-2538894480E6}"/>
              </a:ext>
            </a:extLst>
          </p:cNvPr>
          <p:cNvSpPr/>
          <p:nvPr/>
        </p:nvSpPr>
        <p:spPr>
          <a:xfrm>
            <a:off x="4523814" y="6503860"/>
            <a:ext cx="2317894" cy="315068"/>
          </a:xfrm>
          <a:prstGeom prst="downArrowCallou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/>
              <a:t>Продолжение на следующем слайде</a:t>
            </a: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="" xmlns:a16="http://schemas.microsoft.com/office/drawing/2014/main" id="{EB07CED6-83E3-4013-8D2B-F9C44DFAE3B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1180145"/>
              </p:ext>
            </p:extLst>
          </p:nvPr>
        </p:nvGraphicFramePr>
        <p:xfrm>
          <a:off x="363416" y="1698557"/>
          <a:ext cx="11315061" cy="4764651"/>
        </p:xfrm>
        <a:graphic>
          <a:graphicData uri="http://schemas.openxmlformats.org/drawingml/2006/table">
            <a:tbl>
              <a:tblPr firstRow="1" bandRow="1">
                <a:tableStyleId>{1FECB4D8-DB02-4DC6-A0A2-4F2EBAE1DC90}</a:tableStyleId>
              </a:tblPr>
              <a:tblGrid>
                <a:gridCol w="363478">
                  <a:extLst>
                    <a:ext uri="{9D8B030D-6E8A-4147-A177-3AD203B41FA5}">
                      <a16:colId xmlns="" xmlns:a16="http://schemas.microsoft.com/office/drawing/2014/main" val="2993931021"/>
                    </a:ext>
                  </a:extLst>
                </a:gridCol>
                <a:gridCol w="4743385">
                  <a:extLst>
                    <a:ext uri="{9D8B030D-6E8A-4147-A177-3AD203B41FA5}">
                      <a16:colId xmlns="" xmlns:a16="http://schemas.microsoft.com/office/drawing/2014/main" val="1472184613"/>
                    </a:ext>
                  </a:extLst>
                </a:gridCol>
                <a:gridCol w="1032277">
                  <a:extLst>
                    <a:ext uri="{9D8B030D-6E8A-4147-A177-3AD203B41FA5}">
                      <a16:colId xmlns="" xmlns:a16="http://schemas.microsoft.com/office/drawing/2014/main" val="983385616"/>
                    </a:ext>
                  </a:extLst>
                </a:gridCol>
                <a:gridCol w="1032277">
                  <a:extLst>
                    <a:ext uri="{9D8B030D-6E8A-4147-A177-3AD203B41FA5}">
                      <a16:colId xmlns="" xmlns:a16="http://schemas.microsoft.com/office/drawing/2014/main" val="3694260027"/>
                    </a:ext>
                  </a:extLst>
                </a:gridCol>
                <a:gridCol w="1090433">
                  <a:extLst>
                    <a:ext uri="{9D8B030D-6E8A-4147-A177-3AD203B41FA5}">
                      <a16:colId xmlns="" xmlns:a16="http://schemas.microsoft.com/office/drawing/2014/main" val="991031503"/>
                    </a:ext>
                  </a:extLst>
                </a:gridCol>
                <a:gridCol w="1017737">
                  <a:extLst>
                    <a:ext uri="{9D8B030D-6E8A-4147-A177-3AD203B41FA5}">
                      <a16:colId xmlns="" xmlns:a16="http://schemas.microsoft.com/office/drawing/2014/main" val="275804614"/>
                    </a:ext>
                  </a:extLst>
                </a:gridCol>
                <a:gridCol w="1017737">
                  <a:extLst>
                    <a:ext uri="{9D8B030D-6E8A-4147-A177-3AD203B41FA5}">
                      <a16:colId xmlns="" xmlns:a16="http://schemas.microsoft.com/office/drawing/2014/main" val="4035141941"/>
                    </a:ext>
                  </a:extLst>
                </a:gridCol>
                <a:gridCol w="1017737">
                  <a:extLst>
                    <a:ext uri="{9D8B030D-6E8A-4147-A177-3AD203B41FA5}">
                      <a16:colId xmlns="" xmlns:a16="http://schemas.microsoft.com/office/drawing/2014/main" val="3361536756"/>
                    </a:ext>
                  </a:extLst>
                </a:gridCol>
              </a:tblGrid>
              <a:tr h="100495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№ п/п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Показатели муниципальных программ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Факт отчетного года (2019)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План </a:t>
                      </a:r>
                      <a:br>
                        <a:rPr lang="ru-RU" sz="1000" u="none" strike="noStrike" dirty="0">
                          <a:effectLst/>
                        </a:rPr>
                      </a:br>
                      <a:r>
                        <a:rPr lang="ru-RU" sz="1000" u="none" strike="noStrike" dirty="0">
                          <a:effectLst/>
                        </a:rPr>
                        <a:t>текущего года                 (2020)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на очередной год                         (2021)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на первый год планового периода                     (2022)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на второй год планового периода                                  (2023)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3382292113"/>
                  </a:ext>
                </a:extLst>
              </a:tr>
              <a:tr h="354689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</a:rPr>
                        <a:t>Муниципальная программа "Формирование комфортной городской среды"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240832098"/>
                  </a:ext>
                </a:extLst>
              </a:tr>
              <a:tr h="319220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Подпрограмма 1 "Комфортная городская среда"</a:t>
                      </a:r>
                      <a:endParaRPr lang="ru-RU" sz="10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75387632"/>
                  </a:ext>
                </a:extLst>
              </a:tr>
              <a:tr h="60297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Количество реализованных мероприятий по благоустройству общественных территорий, в том числе: пешеходные зоны, набережные, скверы, зоны отдыха, площади, стелы, парки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Единица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624290643"/>
                  </a:ext>
                </a:extLst>
              </a:tr>
              <a:tr h="40198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Количество разработанных концепций благоустройства общественных территорий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единиц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3828895855"/>
                  </a:ext>
                </a:extLst>
              </a:tr>
              <a:tr h="40198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Количество разработанных проектов благоустройства общественных территорий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единиц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2860293763"/>
                  </a:ext>
                </a:extLst>
              </a:tr>
              <a:tr h="23645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Количество установленных детских игровых площадок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единиц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556827882"/>
                  </a:ext>
                </a:extLst>
              </a:tr>
              <a:tr h="23645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Количество благоустроенных дворовых территорий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Единица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68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64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64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64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945271505"/>
                  </a:ext>
                </a:extLst>
              </a:tr>
              <a:tr h="60297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Количество объектов электросетевого хозяйства и систем наружного освещения, на которых реализованы мероприятия по устройству и капитальному ремонту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Единица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649786010"/>
                  </a:ext>
                </a:extLst>
              </a:tr>
              <a:tr h="60297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Количество объектов архитектурно-художественного освещения, на которых реализованы мероприятия по устройству и капитальному ремонту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Единица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40163217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338843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15000">
        <p15:prstTrans prst="peelOff"/>
      </p:transition>
    </mc:Choice>
    <mc:Fallback xmlns="">
      <p:transition spd="slow" advTm="1500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063037" y="1030956"/>
            <a:ext cx="3128963" cy="3496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"/>
            <a:r>
              <a:rPr lang="ru-RU" altLang="ru-RU" sz="12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endParaRPr lang="ru-RU" sz="1200" b="1" dirty="0">
              <a:solidFill>
                <a:schemeClr val="tx1"/>
              </a:solidFill>
              <a:latin typeface="Times New Roman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8BB047D-A6CD-43AB-96F0-683C726B586B}" type="slidenum">
              <a:rPr lang="ru-RU" noProof="0" smtClean="0"/>
              <a:pPr rtl="0"/>
              <a:t>9</a:t>
            </a:fld>
            <a:endParaRPr lang="ru-RU" noProof="0" dirty="0"/>
          </a:p>
        </p:txBody>
      </p:sp>
      <p:sp>
        <p:nvSpPr>
          <p:cNvPr id="7" name="Заголовок 6">
            <a:extLst>
              <a:ext uri="{FF2B5EF4-FFF2-40B4-BE49-F238E27FC236}">
                <a16:creationId xmlns="" xmlns:a16="http://schemas.microsoft.com/office/drawing/2014/main" id="{00EC0C02-17F3-4F7F-ABDE-6D6E95C945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416" y="145408"/>
            <a:ext cx="11465168" cy="1037492"/>
          </a:xfrm>
        </p:spPr>
        <p:txBody>
          <a:bodyPr/>
          <a:lstStyle/>
          <a:p>
            <a:r>
              <a:rPr lang="ru-RU" dirty="0"/>
              <a:t>         Бюджетный процесс – ежегодное формирование и исполнение бюджета</a:t>
            </a:r>
          </a:p>
        </p:txBody>
      </p:sp>
      <p:grpSp>
        <p:nvGrpSpPr>
          <p:cNvPr id="9" name="Группа 8">
            <a:extLst>
              <a:ext uri="{FF2B5EF4-FFF2-40B4-BE49-F238E27FC236}">
                <a16:creationId xmlns="" xmlns:a16="http://schemas.microsoft.com/office/drawing/2014/main" id="{A4C7D610-2BD8-4D8C-AD1F-68809203BF43}"/>
              </a:ext>
            </a:extLst>
          </p:cNvPr>
          <p:cNvGrpSpPr/>
          <p:nvPr/>
        </p:nvGrpSpPr>
        <p:grpSpPr>
          <a:xfrm>
            <a:off x="85726" y="1471627"/>
            <a:ext cx="11953874" cy="5174487"/>
            <a:chOff x="0" y="1471627"/>
            <a:chExt cx="12208840" cy="5174487"/>
          </a:xfrm>
          <a:solidFill>
            <a:schemeClr val="accent6">
              <a:lumMod val="20000"/>
              <a:lumOff val="80000"/>
              <a:alpha val="8000"/>
            </a:schemeClr>
          </a:solidFill>
        </p:grpSpPr>
        <p:grpSp>
          <p:nvGrpSpPr>
            <p:cNvPr id="13" name="Группа 12">
              <a:extLst>
                <a:ext uri="{FF2B5EF4-FFF2-40B4-BE49-F238E27FC236}">
                  <a16:creationId xmlns="" xmlns:a16="http://schemas.microsoft.com/office/drawing/2014/main" id="{D2C7D110-50BB-4E20-AFE8-511C86FA6A2F}"/>
                </a:ext>
              </a:extLst>
            </p:cNvPr>
            <p:cNvGrpSpPr/>
            <p:nvPr/>
          </p:nvGrpSpPr>
          <p:grpSpPr>
            <a:xfrm>
              <a:off x="4813426" y="1471627"/>
              <a:ext cx="7395414" cy="5172153"/>
              <a:chOff x="6288817" y="160338"/>
              <a:chExt cx="5593134" cy="6742044"/>
            </a:xfrm>
            <a:grpFill/>
          </p:grpSpPr>
          <p:grpSp>
            <p:nvGrpSpPr>
              <p:cNvPr id="14" name="Группа 13">
                <a:extLst>
                  <a:ext uri="{FF2B5EF4-FFF2-40B4-BE49-F238E27FC236}">
                    <a16:creationId xmlns="" xmlns:a16="http://schemas.microsoft.com/office/drawing/2014/main" id="{1D46FA41-89BC-40E9-8837-7DAABA705DCC}"/>
                  </a:ext>
                </a:extLst>
              </p:cNvPr>
              <p:cNvGrpSpPr/>
              <p:nvPr/>
            </p:nvGrpSpPr>
            <p:grpSpPr>
              <a:xfrm>
                <a:off x="6717093" y="772859"/>
                <a:ext cx="4726461" cy="5559217"/>
                <a:chOff x="6717093" y="772859"/>
                <a:chExt cx="4726461" cy="5559217"/>
              </a:xfrm>
              <a:grpFill/>
            </p:grpSpPr>
            <p:pic>
              <p:nvPicPr>
                <p:cNvPr id="22" name="Рисунок 21" descr="Монеты">
                  <a:extLst>
                    <a:ext uri="{FF2B5EF4-FFF2-40B4-BE49-F238E27FC236}">
                      <a16:creationId xmlns="" xmlns:a16="http://schemas.microsoft.com/office/drawing/2014/main" id="{27F435CF-9D57-4E28-8BA0-BAA6462EFA7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96DAC541-7B7A-43D3-8B79-37D633B846F1}">
                      <asvg:svgBlip xmlns="" xmlns:asvg="http://schemas.microsoft.com/office/drawing/2016/SVG/main" r:embed="rId4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717093" y="2404258"/>
                  <a:ext cx="914400" cy="914400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23" name="Рисунок 22" descr="Доллар">
                  <a:extLst>
                    <a:ext uri="{FF2B5EF4-FFF2-40B4-BE49-F238E27FC236}">
                      <a16:creationId xmlns="" xmlns:a16="http://schemas.microsoft.com/office/drawing/2014/main" id="{67D50A91-37F3-44D8-9DDC-1F1E7C5E9CC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>
                  <a:extLst>
                    <a:ext uri="{96DAC541-7B7A-43D3-8B79-37D633B846F1}">
                      <asvg:svgBlip xmlns="" xmlns:asvg="http://schemas.microsoft.com/office/drawing/2016/SVG/main" r:embed="rId6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529154" y="5417676"/>
                  <a:ext cx="914400" cy="914400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24" name="Рисунок 23" descr="Рубль">
                  <a:extLst>
                    <a:ext uri="{FF2B5EF4-FFF2-40B4-BE49-F238E27FC236}">
                      <a16:creationId xmlns="" xmlns:a16="http://schemas.microsoft.com/office/drawing/2014/main" id="{FE5847E0-2297-4708-91DF-D010EAAC519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>
                  <a:extLst>
                    <a:ext uri="{96DAC541-7B7A-43D3-8B79-37D633B846F1}">
                      <asvg:svgBlip xmlns="" xmlns:asvg="http://schemas.microsoft.com/office/drawing/2016/SVG/main" r:embed="rId8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717093" y="5417676"/>
                  <a:ext cx="914400" cy="914400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25" name="Рисунок 24" descr="Юань">
                  <a:extLst>
                    <a:ext uri="{FF2B5EF4-FFF2-40B4-BE49-F238E27FC236}">
                      <a16:creationId xmlns="" xmlns:a16="http://schemas.microsoft.com/office/drawing/2014/main" id="{C70A2376-4FAD-4A9B-AC1C-053289088AE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>
                  <a:extLst>
                    <a:ext uri="{96DAC541-7B7A-43D3-8B79-37D633B846F1}">
                      <asvg:svgBlip xmlns="" xmlns:asvg="http://schemas.microsoft.com/office/drawing/2016/SVG/main" r:embed="rId1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367263" y="3776723"/>
                  <a:ext cx="914400" cy="914400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26" name="Рисунок 25" descr="Фунт">
                  <a:extLst>
                    <a:ext uri="{FF2B5EF4-FFF2-40B4-BE49-F238E27FC236}">
                      <a16:creationId xmlns="" xmlns:a16="http://schemas.microsoft.com/office/drawing/2014/main" id="{5FE45D12-D678-4E76-9357-925C9D1DD09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1">
                  <a:extLst>
                    <a:ext uri="{96DAC541-7B7A-43D3-8B79-37D633B846F1}">
                      <asvg:svgBlip xmlns="" xmlns:asvg="http://schemas.microsoft.com/office/drawing/2016/SVG/main" r:embed="rId12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529154" y="2404258"/>
                  <a:ext cx="914400" cy="914400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27" name="Рисунок 26" descr="Евро">
                  <a:extLst>
                    <a:ext uri="{FF2B5EF4-FFF2-40B4-BE49-F238E27FC236}">
                      <a16:creationId xmlns="" xmlns:a16="http://schemas.microsoft.com/office/drawing/2014/main" id="{06288D99-32EE-4809-A19F-BFDDEBDF8E1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3">
                  <a:extLst>
                    <a:ext uri="{96DAC541-7B7A-43D3-8B79-37D633B846F1}">
                      <asvg:svgBlip xmlns="" xmlns:asvg="http://schemas.microsoft.com/office/drawing/2016/SVG/main" r:embed="rId14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367263" y="772859"/>
                  <a:ext cx="914400" cy="914400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</p:grpSp>
          <p:grpSp>
            <p:nvGrpSpPr>
              <p:cNvPr id="15" name="Группа 14">
                <a:extLst>
                  <a:ext uri="{FF2B5EF4-FFF2-40B4-BE49-F238E27FC236}">
                    <a16:creationId xmlns="" xmlns:a16="http://schemas.microsoft.com/office/drawing/2014/main" id="{B4047C92-BF59-4BE9-8A1D-428C92E4BDA4}"/>
                  </a:ext>
                </a:extLst>
              </p:cNvPr>
              <p:cNvGrpSpPr/>
              <p:nvPr/>
            </p:nvGrpSpPr>
            <p:grpSpPr>
              <a:xfrm>
                <a:off x="6288817" y="160338"/>
                <a:ext cx="5593134" cy="6742044"/>
                <a:chOff x="6259572" y="225412"/>
                <a:chExt cx="5593134" cy="6742044"/>
              </a:xfrm>
              <a:grpFill/>
            </p:grpSpPr>
            <p:pic>
              <p:nvPicPr>
                <p:cNvPr id="16" name="Рисунок 15" descr="Деньги">
                  <a:extLst>
                    <a:ext uri="{FF2B5EF4-FFF2-40B4-BE49-F238E27FC236}">
                      <a16:creationId xmlns="" xmlns:a16="http://schemas.microsoft.com/office/drawing/2014/main" id="{86F46CE5-E2BA-4127-9566-36B5F3B91EA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5">
                  <a:extLst>
                    <a:ext uri="{96DAC541-7B7A-43D3-8B79-37D633B846F1}">
                      <asvg:svgBlip xmlns="" xmlns:asvg="http://schemas.microsoft.com/office/drawing/2016/SVG/main" r:embed="rId16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881086" y="244249"/>
                  <a:ext cx="1971620" cy="1971620"/>
                </a:xfrm>
                <a:prstGeom prst="rect">
                  <a:avLst/>
                </a:prstGeom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17" name="Рисунок 16" descr="Деньги">
                  <a:extLst>
                    <a:ext uri="{FF2B5EF4-FFF2-40B4-BE49-F238E27FC236}">
                      <a16:creationId xmlns="" xmlns:a16="http://schemas.microsoft.com/office/drawing/2014/main" id="{7A5B4107-95F0-4811-B0E3-3791786C170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5">
                  <a:extLst>
                    <a:ext uri="{96DAC541-7B7A-43D3-8B79-37D633B846F1}">
                      <asvg:svgBlip xmlns="" xmlns:asvg="http://schemas.microsoft.com/office/drawing/2016/SVG/main" r:embed="rId16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881086" y="3353728"/>
                  <a:ext cx="1971620" cy="1971620"/>
                </a:xfrm>
                <a:prstGeom prst="rect">
                  <a:avLst/>
                </a:prstGeom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18" name="Рисунок 17" descr="Деньги">
                  <a:extLst>
                    <a:ext uri="{FF2B5EF4-FFF2-40B4-BE49-F238E27FC236}">
                      <a16:creationId xmlns="" xmlns:a16="http://schemas.microsoft.com/office/drawing/2014/main" id="{0A2F9F1F-6C85-40AC-A50E-28F980E4EF8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5">
                  <a:extLst>
                    <a:ext uri="{96DAC541-7B7A-43D3-8B79-37D633B846F1}">
                      <asvg:svgBlip xmlns="" xmlns:asvg="http://schemas.microsoft.com/office/drawing/2016/SVG/main" r:embed="rId16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259572" y="3353728"/>
                  <a:ext cx="1971620" cy="1971620"/>
                </a:xfrm>
                <a:prstGeom prst="rect">
                  <a:avLst/>
                </a:prstGeom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19" name="Рисунок 18" descr="Деньги">
                  <a:extLst>
                    <a:ext uri="{FF2B5EF4-FFF2-40B4-BE49-F238E27FC236}">
                      <a16:creationId xmlns="" xmlns:a16="http://schemas.microsoft.com/office/drawing/2014/main" id="{C00CBFB5-BA00-40EA-9A8F-356526EBC62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5">
                  <a:extLst>
                    <a:ext uri="{96DAC541-7B7A-43D3-8B79-37D633B846F1}">
                      <asvg:svgBlip xmlns="" xmlns:asvg="http://schemas.microsoft.com/office/drawing/2016/SVG/main" r:embed="rId16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089014" y="1781067"/>
                  <a:ext cx="1971620" cy="1971620"/>
                </a:xfrm>
                <a:prstGeom prst="rect">
                  <a:avLst/>
                </a:prstGeom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20" name="Рисунок 19" descr="Деньги">
                  <a:extLst>
                    <a:ext uri="{FF2B5EF4-FFF2-40B4-BE49-F238E27FC236}">
                      <a16:creationId xmlns="" xmlns:a16="http://schemas.microsoft.com/office/drawing/2014/main" id="{B5CC6D82-7CA6-4035-8884-2C182B0C4CB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5">
                  <a:extLst>
                    <a:ext uri="{96DAC541-7B7A-43D3-8B79-37D633B846F1}">
                      <asvg:svgBlip xmlns="" xmlns:asvg="http://schemas.microsoft.com/office/drawing/2016/SVG/main" r:embed="rId16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259572" y="225412"/>
                  <a:ext cx="1971620" cy="1971620"/>
                </a:xfrm>
                <a:prstGeom prst="rect">
                  <a:avLst/>
                </a:prstGeom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21" name="Рисунок 20" descr="Деньги">
                  <a:extLst>
                    <a:ext uri="{FF2B5EF4-FFF2-40B4-BE49-F238E27FC236}">
                      <a16:creationId xmlns="" xmlns:a16="http://schemas.microsoft.com/office/drawing/2014/main" id="{4E88BF85-142F-4BA7-ABEE-833A6E421E5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5">
                  <a:extLst>
                    <a:ext uri="{96DAC541-7B7A-43D3-8B79-37D633B846F1}">
                      <asvg:svgBlip xmlns="" xmlns:asvg="http://schemas.microsoft.com/office/drawing/2016/SVG/main" r:embed="rId16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089014" y="4995836"/>
                  <a:ext cx="1971620" cy="1971620"/>
                </a:xfrm>
                <a:prstGeom prst="rect">
                  <a:avLst/>
                </a:prstGeom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</p:spPr>
            </p:pic>
          </p:grpSp>
        </p:grpSp>
        <p:grpSp>
          <p:nvGrpSpPr>
            <p:cNvPr id="28" name="Группа 27">
              <a:extLst>
                <a:ext uri="{FF2B5EF4-FFF2-40B4-BE49-F238E27FC236}">
                  <a16:creationId xmlns="" xmlns:a16="http://schemas.microsoft.com/office/drawing/2014/main" id="{9ED738AD-C825-4432-8FF9-CC57B58A0B1D}"/>
                </a:ext>
              </a:extLst>
            </p:cNvPr>
            <p:cNvGrpSpPr/>
            <p:nvPr/>
          </p:nvGrpSpPr>
          <p:grpSpPr>
            <a:xfrm>
              <a:off x="0" y="1473961"/>
              <a:ext cx="7395414" cy="5172153"/>
              <a:chOff x="6288817" y="160338"/>
              <a:chExt cx="5593134" cy="6742044"/>
            </a:xfrm>
            <a:grpFill/>
          </p:grpSpPr>
          <p:grpSp>
            <p:nvGrpSpPr>
              <p:cNvPr id="29" name="Группа 28">
                <a:extLst>
                  <a:ext uri="{FF2B5EF4-FFF2-40B4-BE49-F238E27FC236}">
                    <a16:creationId xmlns="" xmlns:a16="http://schemas.microsoft.com/office/drawing/2014/main" id="{0ECCA611-365B-437D-9B78-A46B3650390C}"/>
                  </a:ext>
                </a:extLst>
              </p:cNvPr>
              <p:cNvGrpSpPr/>
              <p:nvPr/>
            </p:nvGrpSpPr>
            <p:grpSpPr>
              <a:xfrm>
                <a:off x="6717093" y="772859"/>
                <a:ext cx="4726461" cy="5559217"/>
                <a:chOff x="6717093" y="772859"/>
                <a:chExt cx="4726461" cy="5559217"/>
              </a:xfrm>
              <a:grpFill/>
            </p:grpSpPr>
            <p:pic>
              <p:nvPicPr>
                <p:cNvPr id="37" name="Рисунок 36" descr="Монеты">
                  <a:extLst>
                    <a:ext uri="{FF2B5EF4-FFF2-40B4-BE49-F238E27FC236}">
                      <a16:creationId xmlns="" xmlns:a16="http://schemas.microsoft.com/office/drawing/2014/main" id="{CBC3824B-F77B-4CDC-9235-BC7C9A687C0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96DAC541-7B7A-43D3-8B79-37D633B846F1}">
                      <asvg:svgBlip xmlns="" xmlns:asvg="http://schemas.microsoft.com/office/drawing/2016/SVG/main" r:embed="rId4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717093" y="2404258"/>
                  <a:ext cx="914400" cy="914400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38" name="Рисунок 37" descr="Доллар">
                  <a:extLst>
                    <a:ext uri="{FF2B5EF4-FFF2-40B4-BE49-F238E27FC236}">
                      <a16:creationId xmlns="" xmlns:a16="http://schemas.microsoft.com/office/drawing/2014/main" id="{5007C228-49AA-4D11-ACC0-2EC6063867C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>
                  <a:extLst>
                    <a:ext uri="{96DAC541-7B7A-43D3-8B79-37D633B846F1}">
                      <asvg:svgBlip xmlns="" xmlns:asvg="http://schemas.microsoft.com/office/drawing/2016/SVG/main" r:embed="rId6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529154" y="5417676"/>
                  <a:ext cx="914400" cy="914400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39" name="Рисунок 38" descr="Рубль">
                  <a:extLst>
                    <a:ext uri="{FF2B5EF4-FFF2-40B4-BE49-F238E27FC236}">
                      <a16:creationId xmlns="" xmlns:a16="http://schemas.microsoft.com/office/drawing/2014/main" id="{D7138622-86D9-48B6-98FA-5B1CFA34EF4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>
                  <a:extLst>
                    <a:ext uri="{96DAC541-7B7A-43D3-8B79-37D633B846F1}">
                      <asvg:svgBlip xmlns="" xmlns:asvg="http://schemas.microsoft.com/office/drawing/2016/SVG/main" r:embed="rId8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717093" y="5417676"/>
                  <a:ext cx="914400" cy="914400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40" name="Рисунок 39" descr="Юань">
                  <a:extLst>
                    <a:ext uri="{FF2B5EF4-FFF2-40B4-BE49-F238E27FC236}">
                      <a16:creationId xmlns="" xmlns:a16="http://schemas.microsoft.com/office/drawing/2014/main" id="{AA413476-E4A0-4D8C-A785-EB78ABA78AE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>
                  <a:extLst>
                    <a:ext uri="{96DAC541-7B7A-43D3-8B79-37D633B846F1}">
                      <asvg:svgBlip xmlns="" xmlns:asvg="http://schemas.microsoft.com/office/drawing/2016/SVG/main" r:embed="rId1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367263" y="3776723"/>
                  <a:ext cx="914400" cy="914400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41" name="Рисунок 40" descr="Фунт">
                  <a:extLst>
                    <a:ext uri="{FF2B5EF4-FFF2-40B4-BE49-F238E27FC236}">
                      <a16:creationId xmlns="" xmlns:a16="http://schemas.microsoft.com/office/drawing/2014/main" id="{2F86FBFC-45A5-49AA-919F-43AD165B052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1">
                  <a:extLst>
                    <a:ext uri="{96DAC541-7B7A-43D3-8B79-37D633B846F1}">
                      <asvg:svgBlip xmlns="" xmlns:asvg="http://schemas.microsoft.com/office/drawing/2016/SVG/main" r:embed="rId12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529154" y="2404258"/>
                  <a:ext cx="914400" cy="914400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42" name="Рисунок 41" descr="Евро">
                  <a:extLst>
                    <a:ext uri="{FF2B5EF4-FFF2-40B4-BE49-F238E27FC236}">
                      <a16:creationId xmlns="" xmlns:a16="http://schemas.microsoft.com/office/drawing/2014/main" id="{F44CF604-A5A7-45B2-B9AB-84AC2436461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3">
                  <a:extLst>
                    <a:ext uri="{96DAC541-7B7A-43D3-8B79-37D633B846F1}">
                      <asvg:svgBlip xmlns="" xmlns:asvg="http://schemas.microsoft.com/office/drawing/2016/SVG/main" r:embed="rId14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367263" y="772859"/>
                  <a:ext cx="914400" cy="914400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</p:grpSp>
          <p:grpSp>
            <p:nvGrpSpPr>
              <p:cNvPr id="30" name="Группа 29">
                <a:extLst>
                  <a:ext uri="{FF2B5EF4-FFF2-40B4-BE49-F238E27FC236}">
                    <a16:creationId xmlns="" xmlns:a16="http://schemas.microsoft.com/office/drawing/2014/main" id="{88671535-648F-4E4C-928A-DEA1C51695C8}"/>
                  </a:ext>
                </a:extLst>
              </p:cNvPr>
              <p:cNvGrpSpPr/>
              <p:nvPr/>
            </p:nvGrpSpPr>
            <p:grpSpPr>
              <a:xfrm>
                <a:off x="6288817" y="160338"/>
                <a:ext cx="5593134" cy="6742044"/>
                <a:chOff x="6259572" y="225412"/>
                <a:chExt cx="5593134" cy="6742044"/>
              </a:xfrm>
              <a:grpFill/>
            </p:grpSpPr>
            <p:pic>
              <p:nvPicPr>
                <p:cNvPr id="31" name="Рисунок 30" descr="Деньги">
                  <a:extLst>
                    <a:ext uri="{FF2B5EF4-FFF2-40B4-BE49-F238E27FC236}">
                      <a16:creationId xmlns="" xmlns:a16="http://schemas.microsoft.com/office/drawing/2014/main" id="{1207D06A-315A-40AC-B4C0-E87655317ED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5">
                  <a:extLst>
                    <a:ext uri="{96DAC541-7B7A-43D3-8B79-37D633B846F1}">
                      <asvg:svgBlip xmlns="" xmlns:asvg="http://schemas.microsoft.com/office/drawing/2016/SVG/main" r:embed="rId16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881086" y="244249"/>
                  <a:ext cx="1971620" cy="1971620"/>
                </a:xfrm>
                <a:prstGeom prst="rect">
                  <a:avLst/>
                </a:prstGeom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32" name="Рисунок 31" descr="Деньги">
                  <a:extLst>
                    <a:ext uri="{FF2B5EF4-FFF2-40B4-BE49-F238E27FC236}">
                      <a16:creationId xmlns="" xmlns:a16="http://schemas.microsoft.com/office/drawing/2014/main" id="{D479A98E-6681-43A2-8801-7F6543C4234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5">
                  <a:extLst>
                    <a:ext uri="{96DAC541-7B7A-43D3-8B79-37D633B846F1}">
                      <asvg:svgBlip xmlns="" xmlns:asvg="http://schemas.microsoft.com/office/drawing/2016/SVG/main" r:embed="rId16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881086" y="3353728"/>
                  <a:ext cx="1971620" cy="1971620"/>
                </a:xfrm>
                <a:prstGeom prst="rect">
                  <a:avLst/>
                </a:prstGeom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33" name="Рисунок 32" descr="Деньги">
                  <a:extLst>
                    <a:ext uri="{FF2B5EF4-FFF2-40B4-BE49-F238E27FC236}">
                      <a16:creationId xmlns="" xmlns:a16="http://schemas.microsoft.com/office/drawing/2014/main" id="{FB738DCD-1FFC-4B85-B159-4F24CC740BE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5">
                  <a:extLst>
                    <a:ext uri="{96DAC541-7B7A-43D3-8B79-37D633B846F1}">
                      <asvg:svgBlip xmlns="" xmlns:asvg="http://schemas.microsoft.com/office/drawing/2016/SVG/main" r:embed="rId16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259572" y="3353728"/>
                  <a:ext cx="1971620" cy="1971620"/>
                </a:xfrm>
                <a:prstGeom prst="rect">
                  <a:avLst/>
                </a:prstGeom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34" name="Рисунок 33" descr="Деньги">
                  <a:extLst>
                    <a:ext uri="{FF2B5EF4-FFF2-40B4-BE49-F238E27FC236}">
                      <a16:creationId xmlns="" xmlns:a16="http://schemas.microsoft.com/office/drawing/2014/main" id="{54EFEB94-3D26-4C6D-8AF7-BB0AB7D8A85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5">
                  <a:extLst>
                    <a:ext uri="{96DAC541-7B7A-43D3-8B79-37D633B846F1}">
                      <asvg:svgBlip xmlns="" xmlns:asvg="http://schemas.microsoft.com/office/drawing/2016/SVG/main" r:embed="rId16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089014" y="1781067"/>
                  <a:ext cx="1971620" cy="1971620"/>
                </a:xfrm>
                <a:prstGeom prst="rect">
                  <a:avLst/>
                </a:prstGeom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35" name="Рисунок 34" descr="Деньги">
                  <a:extLst>
                    <a:ext uri="{FF2B5EF4-FFF2-40B4-BE49-F238E27FC236}">
                      <a16:creationId xmlns="" xmlns:a16="http://schemas.microsoft.com/office/drawing/2014/main" id="{F8B2F042-E9F1-4943-B101-E585A902A7E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5">
                  <a:extLst>
                    <a:ext uri="{96DAC541-7B7A-43D3-8B79-37D633B846F1}">
                      <asvg:svgBlip xmlns="" xmlns:asvg="http://schemas.microsoft.com/office/drawing/2016/SVG/main" r:embed="rId16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259572" y="225412"/>
                  <a:ext cx="1971620" cy="1971620"/>
                </a:xfrm>
                <a:prstGeom prst="rect">
                  <a:avLst/>
                </a:prstGeom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36" name="Рисунок 35" descr="Деньги">
                  <a:extLst>
                    <a:ext uri="{FF2B5EF4-FFF2-40B4-BE49-F238E27FC236}">
                      <a16:creationId xmlns="" xmlns:a16="http://schemas.microsoft.com/office/drawing/2014/main" id="{C3C2B53F-964C-4CF1-A19A-6DAE136E761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5">
                  <a:extLst>
                    <a:ext uri="{96DAC541-7B7A-43D3-8B79-37D633B846F1}">
                      <asvg:svgBlip xmlns="" xmlns:asvg="http://schemas.microsoft.com/office/drawing/2016/SVG/main" r:embed="rId16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089014" y="4995836"/>
                  <a:ext cx="1971620" cy="1971620"/>
                </a:xfrm>
                <a:prstGeom prst="rect">
                  <a:avLst/>
                </a:prstGeom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</p:spPr>
            </p:pic>
          </p:grpSp>
        </p:grpSp>
      </p:grpSp>
      <p:graphicFrame>
        <p:nvGraphicFramePr>
          <p:cNvPr id="10" name="Схема 9">
            <a:extLst>
              <a:ext uri="{FF2B5EF4-FFF2-40B4-BE49-F238E27FC236}">
                <a16:creationId xmlns="" xmlns:a16="http://schemas.microsoft.com/office/drawing/2014/main" id="{B8FD1D0D-6D0C-44E2-9D85-0D9E1D6A4B7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3595422"/>
              </p:ext>
            </p:extLst>
          </p:nvPr>
        </p:nvGraphicFramePr>
        <p:xfrm>
          <a:off x="1553022" y="1630010"/>
          <a:ext cx="7638604" cy="48331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  <p:sp>
        <p:nvSpPr>
          <p:cNvPr id="43" name="Выноска: двойная изогнутая линия с границей и чертой 42">
            <a:extLst>
              <a:ext uri="{FF2B5EF4-FFF2-40B4-BE49-F238E27FC236}">
                <a16:creationId xmlns="" xmlns:a16="http://schemas.microsoft.com/office/drawing/2014/main" id="{BEB26404-D6AE-4B28-96FE-6D96419C41E8}"/>
              </a:ext>
            </a:extLst>
          </p:cNvPr>
          <p:cNvSpPr/>
          <p:nvPr/>
        </p:nvSpPr>
        <p:spPr>
          <a:xfrm flipH="1">
            <a:off x="108360" y="1641929"/>
            <a:ext cx="2162175" cy="691696"/>
          </a:xfrm>
          <a:prstGeom prst="accentBorder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13415"/>
              <a:gd name="adj6" fmla="val -51028"/>
              <a:gd name="adj7" fmla="val 45124"/>
              <a:gd name="adj8" fmla="val -114482"/>
            </a:avLst>
          </a:prstGeom>
          <a:solidFill>
            <a:schemeClr val="accent1"/>
          </a:soli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/>
              <a:t>Законодательные, представительные органы</a:t>
            </a:r>
          </a:p>
        </p:txBody>
      </p:sp>
      <p:sp>
        <p:nvSpPr>
          <p:cNvPr id="46" name="Выноска: двойная изогнутая линия с границей и чертой 45">
            <a:extLst>
              <a:ext uri="{FF2B5EF4-FFF2-40B4-BE49-F238E27FC236}">
                <a16:creationId xmlns="" xmlns:a16="http://schemas.microsoft.com/office/drawing/2014/main" id="{6E03BCF3-E21F-4D9F-8DB5-7B1F806F0209}"/>
              </a:ext>
            </a:extLst>
          </p:cNvPr>
          <p:cNvSpPr/>
          <p:nvPr/>
        </p:nvSpPr>
        <p:spPr>
          <a:xfrm flipH="1">
            <a:off x="108359" y="2954993"/>
            <a:ext cx="2162176" cy="787280"/>
          </a:xfrm>
          <a:prstGeom prst="accentBorder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68601"/>
              <a:gd name="adj6" fmla="val -21072"/>
              <a:gd name="adj7" fmla="val 45514"/>
              <a:gd name="adj8" fmla="val -43557"/>
            </a:avLst>
          </a:prstGeom>
          <a:solidFill>
            <a:schemeClr val="accent1"/>
          </a:soli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/>
              <a:t>Органы исполнительной власти</a:t>
            </a:r>
          </a:p>
        </p:txBody>
      </p:sp>
      <p:sp>
        <p:nvSpPr>
          <p:cNvPr id="48" name="Выноска: двойная изогнутая линия с границей и чертой 47">
            <a:extLst>
              <a:ext uri="{FF2B5EF4-FFF2-40B4-BE49-F238E27FC236}">
                <a16:creationId xmlns="" xmlns:a16="http://schemas.microsoft.com/office/drawing/2014/main" id="{4C77E502-1994-484C-933F-6980F6EFFF46}"/>
              </a:ext>
            </a:extLst>
          </p:cNvPr>
          <p:cNvSpPr/>
          <p:nvPr/>
        </p:nvSpPr>
        <p:spPr>
          <a:xfrm flipH="1">
            <a:off x="108360" y="4363641"/>
            <a:ext cx="2162175" cy="735317"/>
          </a:xfrm>
          <a:prstGeom prst="accentBorder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83824"/>
              <a:gd name="adj6" fmla="val -27680"/>
              <a:gd name="adj7" fmla="val 93620"/>
              <a:gd name="adj8" fmla="val -41355"/>
            </a:avLst>
          </a:prstGeom>
          <a:solidFill>
            <a:schemeClr val="accent1"/>
          </a:soli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/>
              <a:t>Законодательные, представительные органы</a:t>
            </a:r>
          </a:p>
        </p:txBody>
      </p:sp>
      <p:sp>
        <p:nvSpPr>
          <p:cNvPr id="49" name="Выноска: двойная изогнутая линия с границей и чертой 48">
            <a:extLst>
              <a:ext uri="{FF2B5EF4-FFF2-40B4-BE49-F238E27FC236}">
                <a16:creationId xmlns="" xmlns:a16="http://schemas.microsoft.com/office/drawing/2014/main" id="{C3EB10CC-E99C-4D41-8F42-F64F02CCA06D}"/>
              </a:ext>
            </a:extLst>
          </p:cNvPr>
          <p:cNvSpPr/>
          <p:nvPr/>
        </p:nvSpPr>
        <p:spPr>
          <a:xfrm flipH="1">
            <a:off x="108360" y="5720327"/>
            <a:ext cx="2162175" cy="735317"/>
          </a:xfrm>
          <a:prstGeom prst="accentBorder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83824"/>
              <a:gd name="adj6" fmla="val -27680"/>
              <a:gd name="adj7" fmla="val 67713"/>
              <a:gd name="adj8" fmla="val -119328"/>
            </a:avLst>
          </a:prstGeom>
          <a:solidFill>
            <a:schemeClr val="accent1"/>
          </a:soli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/>
              <a:t>Органы исполнительной власти</a:t>
            </a:r>
          </a:p>
        </p:txBody>
      </p:sp>
      <p:sp>
        <p:nvSpPr>
          <p:cNvPr id="51" name="Выноска: двойная изогнутая линия с границей и чертой 50">
            <a:extLst>
              <a:ext uri="{FF2B5EF4-FFF2-40B4-BE49-F238E27FC236}">
                <a16:creationId xmlns="" xmlns:a16="http://schemas.microsoft.com/office/drawing/2014/main" id="{1C4A11C8-A0EC-46FB-AA57-C93540474B13}"/>
              </a:ext>
            </a:extLst>
          </p:cNvPr>
          <p:cNvSpPr/>
          <p:nvPr/>
        </p:nvSpPr>
        <p:spPr>
          <a:xfrm>
            <a:off x="9621179" y="3167700"/>
            <a:ext cx="2162175" cy="691696"/>
          </a:xfrm>
          <a:prstGeom prst="accentBorder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13415"/>
              <a:gd name="adj6" fmla="val -51028"/>
              <a:gd name="adj7" fmla="val -22351"/>
              <a:gd name="adj8" fmla="val -96420"/>
            </a:avLst>
          </a:prstGeom>
          <a:solidFill>
            <a:schemeClr val="accent1"/>
          </a:soli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/>
              <a:t>Законодательные, представительные органы</a:t>
            </a:r>
          </a:p>
        </p:txBody>
      </p:sp>
      <p:sp>
        <p:nvSpPr>
          <p:cNvPr id="53" name="Выноска: двойная изогнутая линия с границей и чертой 52">
            <a:extLst>
              <a:ext uri="{FF2B5EF4-FFF2-40B4-BE49-F238E27FC236}">
                <a16:creationId xmlns="" xmlns:a16="http://schemas.microsoft.com/office/drawing/2014/main" id="{AE886DBD-3AF9-48B4-9892-A2CE34B175AB}"/>
              </a:ext>
            </a:extLst>
          </p:cNvPr>
          <p:cNvSpPr/>
          <p:nvPr/>
        </p:nvSpPr>
        <p:spPr>
          <a:xfrm>
            <a:off x="9621179" y="4492963"/>
            <a:ext cx="2162175" cy="943013"/>
          </a:xfrm>
          <a:prstGeom prst="accentBorder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13415"/>
              <a:gd name="adj6" fmla="val -51028"/>
              <a:gd name="adj7" fmla="val 29976"/>
              <a:gd name="adj8" fmla="val -98182"/>
            </a:avLst>
          </a:prstGeom>
          <a:solidFill>
            <a:schemeClr val="accent1"/>
          </a:soli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/>
              <a:t>Органы исполнительной власти, местная администрация, финансовые органы</a:t>
            </a:r>
          </a:p>
        </p:txBody>
      </p:sp>
    </p:spTree>
    <p:extLst>
      <p:ext uri="{BB962C8B-B14F-4D97-AF65-F5344CB8AC3E}">
        <p14:creationId xmlns:p14="http://schemas.microsoft.com/office/powerpoint/2010/main" val="24525414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15000">
        <p15:prstTrans prst="peelOff"/>
      </p:transition>
    </mc:Choice>
    <mc:Fallback xmlns="">
      <p:transition spd="slow" advTm="15000">
        <p:fade/>
      </p:transition>
    </mc:Fallback>
  </mc:AlternateContent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FD24E9E-2120-4F36-A714-5AB9D6C432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416" y="435030"/>
            <a:ext cx="11465168" cy="1037492"/>
          </a:xfrm>
        </p:spPr>
        <p:txBody>
          <a:bodyPr/>
          <a:lstStyle/>
          <a:p>
            <a:r>
              <a:rPr lang="ru-RU" sz="2800" dirty="0"/>
              <a:t>          Информация о расходах бюджета в разрезе муниципальных программ  с указанием планируемых целевых показателей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="" xmlns:a16="http://schemas.microsoft.com/office/drawing/2014/main" id="{4A23213A-2B13-4C3C-A3E9-2A2CBCABD9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8BB047D-A6CD-43AB-96F0-683C726B586B}" type="slidenum">
              <a:rPr lang="ru-RU" noProof="0" smtClean="0"/>
              <a:pPr rtl="0"/>
              <a:t>90</a:t>
            </a:fld>
            <a:endParaRPr lang="ru-RU" noProof="0" dirty="0"/>
          </a:p>
        </p:txBody>
      </p:sp>
      <p:sp>
        <p:nvSpPr>
          <p:cNvPr id="6" name="Выноска: стрелка вниз 5">
            <a:extLst>
              <a:ext uri="{FF2B5EF4-FFF2-40B4-BE49-F238E27FC236}">
                <a16:creationId xmlns="" xmlns:a16="http://schemas.microsoft.com/office/drawing/2014/main" id="{774ACE7D-C3AB-4ADF-91F1-0202E7AF5C90}"/>
              </a:ext>
            </a:extLst>
          </p:cNvPr>
          <p:cNvSpPr/>
          <p:nvPr/>
        </p:nvSpPr>
        <p:spPr>
          <a:xfrm>
            <a:off x="4523814" y="6503860"/>
            <a:ext cx="2317894" cy="315068"/>
          </a:xfrm>
          <a:prstGeom prst="downArrowCallou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/>
              <a:t>Продолжение на следующем слайде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A86F7732-AADC-460A-9C5E-BB514339131B}"/>
              </a:ext>
            </a:extLst>
          </p:cNvPr>
          <p:cNvSpPr/>
          <p:nvPr/>
        </p:nvSpPr>
        <p:spPr>
          <a:xfrm>
            <a:off x="4563373" y="-8628"/>
            <a:ext cx="2318400" cy="19840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="" xmlns:a16="http://schemas.microsoft.com/office/drawing/2014/main" id="{A68B6511-3998-4A59-AD67-057B771CB823}"/>
              </a:ext>
            </a:extLst>
          </p:cNvPr>
          <p:cNvSpPr/>
          <p:nvPr/>
        </p:nvSpPr>
        <p:spPr>
          <a:xfrm>
            <a:off x="2672301" y="1043217"/>
            <a:ext cx="16790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(продолжение)</a:t>
            </a:r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="" xmlns:a16="http://schemas.microsoft.com/office/drawing/2014/main" id="{A8581A02-BAA4-4420-BD0C-DF1E6FC7F09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2455345"/>
              </p:ext>
            </p:extLst>
          </p:nvPr>
        </p:nvGraphicFramePr>
        <p:xfrm>
          <a:off x="363415" y="1768660"/>
          <a:ext cx="11305123" cy="4634573"/>
        </p:xfrm>
        <a:graphic>
          <a:graphicData uri="http://schemas.openxmlformats.org/drawingml/2006/table">
            <a:tbl>
              <a:tblPr firstRow="1" bandRow="1">
                <a:tableStyleId>{1FECB4D8-DB02-4DC6-A0A2-4F2EBAE1DC90}</a:tableStyleId>
              </a:tblPr>
              <a:tblGrid>
                <a:gridCol w="363159">
                  <a:extLst>
                    <a:ext uri="{9D8B030D-6E8A-4147-A177-3AD203B41FA5}">
                      <a16:colId xmlns="" xmlns:a16="http://schemas.microsoft.com/office/drawing/2014/main" val="2028113155"/>
                    </a:ext>
                  </a:extLst>
                </a:gridCol>
                <a:gridCol w="4739219">
                  <a:extLst>
                    <a:ext uri="{9D8B030D-6E8A-4147-A177-3AD203B41FA5}">
                      <a16:colId xmlns="" xmlns:a16="http://schemas.microsoft.com/office/drawing/2014/main" val="1537496334"/>
                    </a:ext>
                  </a:extLst>
                </a:gridCol>
                <a:gridCol w="1031370">
                  <a:extLst>
                    <a:ext uri="{9D8B030D-6E8A-4147-A177-3AD203B41FA5}">
                      <a16:colId xmlns="" xmlns:a16="http://schemas.microsoft.com/office/drawing/2014/main" val="436909404"/>
                    </a:ext>
                  </a:extLst>
                </a:gridCol>
                <a:gridCol w="1031370">
                  <a:extLst>
                    <a:ext uri="{9D8B030D-6E8A-4147-A177-3AD203B41FA5}">
                      <a16:colId xmlns="" xmlns:a16="http://schemas.microsoft.com/office/drawing/2014/main" val="3164216050"/>
                    </a:ext>
                  </a:extLst>
                </a:gridCol>
                <a:gridCol w="1089476">
                  <a:extLst>
                    <a:ext uri="{9D8B030D-6E8A-4147-A177-3AD203B41FA5}">
                      <a16:colId xmlns="" xmlns:a16="http://schemas.microsoft.com/office/drawing/2014/main" val="2758523452"/>
                    </a:ext>
                  </a:extLst>
                </a:gridCol>
                <a:gridCol w="1016843">
                  <a:extLst>
                    <a:ext uri="{9D8B030D-6E8A-4147-A177-3AD203B41FA5}">
                      <a16:colId xmlns="" xmlns:a16="http://schemas.microsoft.com/office/drawing/2014/main" val="3837734058"/>
                    </a:ext>
                  </a:extLst>
                </a:gridCol>
                <a:gridCol w="1016843">
                  <a:extLst>
                    <a:ext uri="{9D8B030D-6E8A-4147-A177-3AD203B41FA5}">
                      <a16:colId xmlns="" xmlns:a16="http://schemas.microsoft.com/office/drawing/2014/main" val="1939811716"/>
                    </a:ext>
                  </a:extLst>
                </a:gridCol>
                <a:gridCol w="1016843">
                  <a:extLst>
                    <a:ext uri="{9D8B030D-6E8A-4147-A177-3AD203B41FA5}">
                      <a16:colId xmlns="" xmlns:a16="http://schemas.microsoft.com/office/drawing/2014/main" val="1831996225"/>
                    </a:ext>
                  </a:extLst>
                </a:gridCol>
              </a:tblGrid>
              <a:tr h="90769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№ п/п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Показатели муниципальных программ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Факт отчетного года (2019)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План </a:t>
                      </a:r>
                      <a:br>
                        <a:rPr lang="ru-RU" sz="1000" u="none" strike="noStrike" dirty="0">
                          <a:effectLst/>
                        </a:rPr>
                      </a:br>
                      <a:r>
                        <a:rPr lang="ru-RU" sz="1000" u="none" strike="noStrike" dirty="0">
                          <a:effectLst/>
                        </a:rPr>
                        <a:t>текущего года                 (2020)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на очередной год                         (2021)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на первый год планового периода                     (2022)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на второй год планового периода                                  (2023)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998448739"/>
                  </a:ext>
                </a:extLst>
              </a:tr>
              <a:tr h="320362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</a:rPr>
                        <a:t>Муниципальная программа "Формирование комфортной городской среды"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827184478"/>
                  </a:ext>
                </a:extLst>
              </a:tr>
              <a:tr h="288326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Подпрограмма 1 "Комфортная городская среда"</a:t>
                      </a:r>
                      <a:endParaRPr lang="ru-RU" sz="10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113639013"/>
                  </a:ext>
                </a:extLst>
              </a:tr>
              <a:tr h="72615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Доля граждан, принявших участие в решении вопросов развития городской среды, от общего количества граждан в возрасте от 14 лет, проживающих в муниципальных образованиях, на территории которых реализуются проекты по созданию комфортной городской среды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Процент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5,45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3023358806"/>
                  </a:ext>
                </a:extLst>
              </a:tr>
              <a:tr h="54461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Реализованы проекты победителей Всероссийского конкурса лучших проектов создания комфортной городской среды в малых городах и исторических поселениях, не менее единицы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единиц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2711561888"/>
                  </a:ext>
                </a:extLst>
              </a:tr>
              <a:tr h="36307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Количество созданных и благоустроенных парков культуры и отдыха на территории Московской области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Единица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976114771"/>
                  </a:ext>
                </a:extLst>
              </a:tr>
              <a:tr h="36307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Соответствие нормативу обеспеченности парками культуры и отдыха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Процент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415585241"/>
                  </a:ext>
                </a:extLst>
              </a:tr>
              <a:tr h="21357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Увеличение числа посетителей парков культуры и отдыха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Процент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108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110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112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115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2844787764"/>
                  </a:ext>
                </a:extLst>
              </a:tr>
              <a:tr h="36307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Количество установленных детских игровых площадок в парках культуры и отдыха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Единица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 -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557687287"/>
                  </a:ext>
                </a:extLst>
              </a:tr>
              <a:tr h="54461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Площадь устраненных дефектов асфальтового покрытия дворовых территорий, в том числе проездов на дворовые территории, в том числе внутриквартальных проездов, в рамках проведения ямочного ремонта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Квадратный метр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38710,36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38555938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39301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15000">
        <p15:prstTrans prst="peelOff"/>
      </p:transition>
    </mc:Choice>
    <mc:Fallback xmlns="">
      <p:transition spd="slow" advTm="15000">
        <p:fade/>
      </p:transition>
    </mc:Fallback>
  </mc:AlternateContent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FD24E9E-2120-4F36-A714-5AB9D6C432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416" y="435030"/>
            <a:ext cx="11465168" cy="1037492"/>
          </a:xfrm>
        </p:spPr>
        <p:txBody>
          <a:bodyPr/>
          <a:lstStyle/>
          <a:p>
            <a:r>
              <a:rPr lang="ru-RU" sz="2800" dirty="0"/>
              <a:t>          Информация о расходах бюджета в разрезе муниципальных программ  с указанием планируемых целевых показателей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="" xmlns:a16="http://schemas.microsoft.com/office/drawing/2014/main" id="{4A23213A-2B13-4C3C-A3E9-2A2CBCABD9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8BB047D-A6CD-43AB-96F0-683C726B586B}" type="slidenum">
              <a:rPr lang="ru-RU" noProof="0" smtClean="0"/>
              <a:pPr rtl="0"/>
              <a:t>91</a:t>
            </a:fld>
            <a:endParaRPr lang="ru-RU" noProof="0" dirty="0"/>
          </a:p>
        </p:txBody>
      </p: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A86F7732-AADC-460A-9C5E-BB514339131B}"/>
              </a:ext>
            </a:extLst>
          </p:cNvPr>
          <p:cNvSpPr/>
          <p:nvPr/>
        </p:nvSpPr>
        <p:spPr>
          <a:xfrm>
            <a:off x="4563373" y="-8628"/>
            <a:ext cx="2318400" cy="19840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="" xmlns:a16="http://schemas.microsoft.com/office/drawing/2014/main" id="{C7111DB8-7117-4C92-A2B0-191CBCF859FA}"/>
              </a:ext>
            </a:extLst>
          </p:cNvPr>
          <p:cNvSpPr/>
          <p:nvPr/>
        </p:nvSpPr>
        <p:spPr>
          <a:xfrm>
            <a:off x="2612667" y="1103190"/>
            <a:ext cx="16790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(продолжение)</a:t>
            </a: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="" xmlns:a16="http://schemas.microsoft.com/office/drawing/2014/main" id="{2014668F-910E-4740-A86D-B55A142EBB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3047184"/>
              </p:ext>
            </p:extLst>
          </p:nvPr>
        </p:nvGraphicFramePr>
        <p:xfrm>
          <a:off x="363416" y="1717771"/>
          <a:ext cx="11305123" cy="4494184"/>
        </p:xfrm>
        <a:graphic>
          <a:graphicData uri="http://schemas.openxmlformats.org/drawingml/2006/table">
            <a:tbl>
              <a:tblPr firstRow="1" bandRow="1">
                <a:tableStyleId>{1FECB4D8-DB02-4DC6-A0A2-4F2EBAE1DC90}</a:tableStyleId>
              </a:tblPr>
              <a:tblGrid>
                <a:gridCol w="363159">
                  <a:extLst>
                    <a:ext uri="{9D8B030D-6E8A-4147-A177-3AD203B41FA5}">
                      <a16:colId xmlns="" xmlns:a16="http://schemas.microsoft.com/office/drawing/2014/main" val="3476448347"/>
                    </a:ext>
                  </a:extLst>
                </a:gridCol>
                <a:gridCol w="4739219">
                  <a:extLst>
                    <a:ext uri="{9D8B030D-6E8A-4147-A177-3AD203B41FA5}">
                      <a16:colId xmlns="" xmlns:a16="http://schemas.microsoft.com/office/drawing/2014/main" val="3218022889"/>
                    </a:ext>
                  </a:extLst>
                </a:gridCol>
                <a:gridCol w="1031370">
                  <a:extLst>
                    <a:ext uri="{9D8B030D-6E8A-4147-A177-3AD203B41FA5}">
                      <a16:colId xmlns="" xmlns:a16="http://schemas.microsoft.com/office/drawing/2014/main" val="1657134197"/>
                    </a:ext>
                  </a:extLst>
                </a:gridCol>
                <a:gridCol w="1031370">
                  <a:extLst>
                    <a:ext uri="{9D8B030D-6E8A-4147-A177-3AD203B41FA5}">
                      <a16:colId xmlns="" xmlns:a16="http://schemas.microsoft.com/office/drawing/2014/main" val="3438832640"/>
                    </a:ext>
                  </a:extLst>
                </a:gridCol>
                <a:gridCol w="1089476">
                  <a:extLst>
                    <a:ext uri="{9D8B030D-6E8A-4147-A177-3AD203B41FA5}">
                      <a16:colId xmlns="" xmlns:a16="http://schemas.microsoft.com/office/drawing/2014/main" val="2097162139"/>
                    </a:ext>
                  </a:extLst>
                </a:gridCol>
                <a:gridCol w="1016843">
                  <a:extLst>
                    <a:ext uri="{9D8B030D-6E8A-4147-A177-3AD203B41FA5}">
                      <a16:colId xmlns="" xmlns:a16="http://schemas.microsoft.com/office/drawing/2014/main" val="3882549702"/>
                    </a:ext>
                  </a:extLst>
                </a:gridCol>
                <a:gridCol w="1016843">
                  <a:extLst>
                    <a:ext uri="{9D8B030D-6E8A-4147-A177-3AD203B41FA5}">
                      <a16:colId xmlns="" xmlns:a16="http://schemas.microsoft.com/office/drawing/2014/main" val="905236599"/>
                    </a:ext>
                  </a:extLst>
                </a:gridCol>
                <a:gridCol w="1016843">
                  <a:extLst>
                    <a:ext uri="{9D8B030D-6E8A-4147-A177-3AD203B41FA5}">
                      <a16:colId xmlns="" xmlns:a16="http://schemas.microsoft.com/office/drawing/2014/main" val="2310511298"/>
                    </a:ext>
                  </a:extLst>
                </a:gridCol>
              </a:tblGrid>
              <a:tr h="141483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№ п/п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Показатели муниципальных программ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Факт отчетного года (2019)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План </a:t>
                      </a:r>
                      <a:br>
                        <a:rPr lang="ru-RU" sz="1000" u="none" strike="noStrike" dirty="0">
                          <a:effectLst/>
                        </a:rPr>
                      </a:br>
                      <a:r>
                        <a:rPr lang="ru-RU" sz="1000" u="none" strike="noStrike" dirty="0">
                          <a:effectLst/>
                        </a:rPr>
                        <a:t>текущего года                 (2020)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на очередной год                         (2021)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на первый год планового периода                     (2022)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на второй год планового периода                                  (2023)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4200228550"/>
                  </a:ext>
                </a:extLst>
              </a:tr>
              <a:tr h="499354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</a:rPr>
                        <a:t>Муниципальная программа "Формирование комфортной городской среды"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416480466"/>
                  </a:ext>
                </a:extLst>
              </a:tr>
              <a:tr h="432773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Подпрограмма 2 "Благоустройство территорий"</a:t>
                      </a:r>
                      <a:endParaRPr lang="ru-RU" sz="1000" b="1" i="1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336841127"/>
                  </a:ext>
                </a:extLst>
              </a:tr>
              <a:tr h="59922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Отклонение от норматива расходов на содержание территорий городского округа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Процент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 -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830576200"/>
                  </a:ext>
                </a:extLst>
              </a:tr>
              <a:tr h="432773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Подпрограмма 3 "Создание условий для обеспечения комфортного проживания жителей в многоквартирных домах"</a:t>
                      </a:r>
                      <a:endParaRPr lang="ru-RU" sz="1000" b="1" i="1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77084426"/>
                  </a:ext>
                </a:extLst>
              </a:tr>
              <a:tr h="43277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Количество отремонтированных подъездов в МКД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единиц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543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61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2466203355"/>
                  </a:ext>
                </a:extLst>
              </a:tr>
              <a:tr h="68245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 2020 Количество МКД, в которых проведен капитальный ремонт в рамках региональной программы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единиц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60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60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60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35288221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911633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15000">
        <p15:prstTrans prst="peelOff"/>
      </p:transition>
    </mc:Choice>
    <mc:Fallback xmlns="">
      <p:transition spd="slow" advTm="15000">
        <p:fade/>
      </p:transition>
    </mc:Fallback>
  </mc:AlternateContent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="" xmlns:a16="http://schemas.microsoft.com/office/drawing/2014/main" id="{E98DCA46-603B-4178-8707-30E192CE6B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416" y="305253"/>
            <a:ext cx="11465168" cy="887109"/>
          </a:xfrm>
        </p:spPr>
        <p:txBody>
          <a:bodyPr rtlCol="0"/>
          <a:lstStyle/>
          <a:p>
            <a:r>
              <a:rPr lang="ru-RU" sz="2800" dirty="0"/>
              <a:t>          </a:t>
            </a:r>
            <a:r>
              <a:rPr lang="ru-RU" i="1" dirty="0"/>
              <a:t>Муниципальная программа  </a:t>
            </a:r>
            <a:r>
              <a:rPr lang="ru-RU" dirty="0"/>
              <a:t/>
            </a:r>
            <a:br>
              <a:rPr lang="ru-RU" dirty="0"/>
            </a:br>
            <a:r>
              <a:rPr lang="ru-RU" i="1" dirty="0"/>
              <a:t>«Строительство объектов социальной инфраструктуры»</a:t>
            </a:r>
            <a:endParaRPr lang="ru-RU" sz="2800" dirty="0"/>
          </a:p>
        </p:txBody>
      </p:sp>
      <p:sp>
        <p:nvSpPr>
          <p:cNvPr id="8" name="Объект 17">
            <a:extLst>
              <a:ext uri="{FF2B5EF4-FFF2-40B4-BE49-F238E27FC236}">
                <a16:creationId xmlns="" xmlns:a16="http://schemas.microsoft.com/office/drawing/2014/main" id="{16AB4084-5C09-D047-AB9C-BB58097252DB}"/>
              </a:ext>
            </a:extLst>
          </p:cNvPr>
          <p:cNvSpPr txBox="1">
            <a:spLocks/>
          </p:cNvSpPr>
          <p:nvPr/>
        </p:nvSpPr>
        <p:spPr>
          <a:xfrm>
            <a:off x="88032" y="6210099"/>
            <a:ext cx="3830638" cy="354012"/>
          </a:xfrm>
          <a:prstGeom prst="rect">
            <a:avLst/>
          </a:prstGeom>
        </p:spPr>
        <p:txBody>
          <a:bodyPr rtlCol="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400" b="1" cap="all" dirty="0">
                <a:solidFill>
                  <a:schemeClr val="accent3"/>
                </a:solidFill>
              </a:rPr>
              <a:t>Орехово-Зуевский городской округ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8BB047D-A6CD-43AB-96F0-683C726B586B}" type="slidenum">
              <a:rPr lang="ru-RU" noProof="0" smtClean="0"/>
              <a:pPr rtl="0"/>
              <a:t>92</a:t>
            </a:fld>
            <a:endParaRPr lang="ru-RU" noProof="0" dirty="0"/>
          </a:p>
        </p:txBody>
      </p:sp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ECA1578F-0CAD-49A6-BCD0-AE7CDC930482}"/>
              </a:ext>
            </a:extLst>
          </p:cNvPr>
          <p:cNvSpPr/>
          <p:nvPr/>
        </p:nvSpPr>
        <p:spPr>
          <a:xfrm>
            <a:off x="794200" y="2785725"/>
            <a:ext cx="53794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endParaRPr lang="ru-RU" dirty="0"/>
          </a:p>
        </p:txBody>
      </p:sp>
      <p:sp>
        <p:nvSpPr>
          <p:cNvPr id="19" name="Прямоугольник 18">
            <a:extLst>
              <a:ext uri="{FF2B5EF4-FFF2-40B4-BE49-F238E27FC236}">
                <a16:creationId xmlns="" xmlns:a16="http://schemas.microsoft.com/office/drawing/2014/main" id="{9DDF29C2-2802-4A0F-9806-4EC61055396D}"/>
              </a:ext>
            </a:extLst>
          </p:cNvPr>
          <p:cNvSpPr/>
          <p:nvPr/>
        </p:nvSpPr>
        <p:spPr>
          <a:xfrm>
            <a:off x="7479023" y="1462287"/>
            <a:ext cx="4486780" cy="5032768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9" name="Диаграмма 8">
            <a:extLst>
              <a:ext uri="{FF2B5EF4-FFF2-40B4-BE49-F238E27FC236}">
                <a16:creationId xmlns="" xmlns:a16="http://schemas.microsoft.com/office/drawing/2014/main" id="{4F737B51-64D5-4ED9-9CE3-670189A5155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94457897"/>
              </p:ext>
            </p:extLst>
          </p:nvPr>
        </p:nvGraphicFramePr>
        <p:xfrm>
          <a:off x="88032" y="1462287"/>
          <a:ext cx="7018446" cy="46783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0FE9EAE8-A3BC-48B1-81F4-49035979B3C5}"/>
              </a:ext>
            </a:extLst>
          </p:cNvPr>
          <p:cNvSpPr/>
          <p:nvPr/>
        </p:nvSpPr>
        <p:spPr>
          <a:xfrm>
            <a:off x="10635261" y="1119564"/>
            <a:ext cx="1457325" cy="27876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i="1" dirty="0">
                <a:solidFill>
                  <a:schemeClr val="tx1"/>
                </a:solidFill>
              </a:rPr>
              <a:t>(млн. руб.) 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098" name="Picture 2" descr="В Орехово-Зуеве стартовали работы по возведению пристройки к школе №16">
            <a:extLst>
              <a:ext uri="{FF2B5EF4-FFF2-40B4-BE49-F238E27FC236}">
                <a16:creationId xmlns="" xmlns:a16="http://schemas.microsoft.com/office/drawing/2014/main" id="{81DAC4A9-603D-4C84-AAC7-2B13F7DC0F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9023" y="2497673"/>
            <a:ext cx="4447337" cy="2961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оловина рамки 10">
            <a:extLst>
              <a:ext uri="{FF2B5EF4-FFF2-40B4-BE49-F238E27FC236}">
                <a16:creationId xmlns="" xmlns:a16="http://schemas.microsoft.com/office/drawing/2014/main" id="{33F44A42-D730-4FF1-ADCA-93AA7ECAB835}"/>
              </a:ext>
            </a:extLst>
          </p:cNvPr>
          <p:cNvSpPr/>
          <p:nvPr/>
        </p:nvSpPr>
        <p:spPr>
          <a:xfrm>
            <a:off x="7479023" y="2497673"/>
            <a:ext cx="939418" cy="616620"/>
          </a:xfrm>
          <a:prstGeom prst="halfFram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" name="Половина рамки 11">
            <a:extLst>
              <a:ext uri="{FF2B5EF4-FFF2-40B4-BE49-F238E27FC236}">
                <a16:creationId xmlns="" xmlns:a16="http://schemas.microsoft.com/office/drawing/2014/main" id="{2513AC2E-8E51-4628-94E6-CE28A8461F8A}"/>
              </a:ext>
            </a:extLst>
          </p:cNvPr>
          <p:cNvSpPr/>
          <p:nvPr/>
        </p:nvSpPr>
        <p:spPr>
          <a:xfrm flipH="1" flipV="1">
            <a:off x="11006664" y="4907005"/>
            <a:ext cx="939418" cy="616620"/>
          </a:xfrm>
          <a:prstGeom prst="halfFram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="" xmlns:a16="http://schemas.microsoft.com/office/drawing/2014/main" id="{ECEF86BC-AE24-4999-846D-F49A03F62909}"/>
              </a:ext>
            </a:extLst>
          </p:cNvPr>
          <p:cNvSpPr/>
          <p:nvPr/>
        </p:nvSpPr>
        <p:spPr>
          <a:xfrm>
            <a:off x="7549361" y="2174330"/>
            <a:ext cx="4303897" cy="3608681"/>
          </a:xfrm>
          <a:prstGeom prst="rect">
            <a:avLst/>
          </a:prstGeom>
          <a:noFill/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Блок-схема: ссылка на другую страницу 13">
            <a:extLst>
              <a:ext uri="{FF2B5EF4-FFF2-40B4-BE49-F238E27FC236}">
                <a16:creationId xmlns="" xmlns:a16="http://schemas.microsoft.com/office/drawing/2014/main" id="{E193889D-A07B-4686-BC58-71734D6D7275}"/>
              </a:ext>
            </a:extLst>
          </p:cNvPr>
          <p:cNvSpPr/>
          <p:nvPr/>
        </p:nvSpPr>
        <p:spPr>
          <a:xfrm>
            <a:off x="7934285" y="1651782"/>
            <a:ext cx="1182757" cy="813913"/>
          </a:xfrm>
          <a:prstGeom prst="flowChartOffpageConnector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1"/>
                </a:solidFill>
              </a:rPr>
              <a:t>591,56</a:t>
            </a:r>
          </a:p>
        </p:txBody>
      </p:sp>
      <p:sp>
        <p:nvSpPr>
          <p:cNvPr id="15" name="Блок-схема: ссылка на другую страницу 14">
            <a:extLst>
              <a:ext uri="{FF2B5EF4-FFF2-40B4-BE49-F238E27FC236}">
                <a16:creationId xmlns="" xmlns:a16="http://schemas.microsoft.com/office/drawing/2014/main" id="{749367DD-19F9-49BF-8A53-9A87383561F8}"/>
              </a:ext>
            </a:extLst>
          </p:cNvPr>
          <p:cNvSpPr/>
          <p:nvPr/>
        </p:nvSpPr>
        <p:spPr>
          <a:xfrm flipV="1">
            <a:off x="7934285" y="5580574"/>
            <a:ext cx="1182757" cy="820006"/>
          </a:xfrm>
          <a:prstGeom prst="flowChartOffpageConnector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66193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15000">
        <p15:prstTrans prst="peelOff"/>
      </p:transition>
    </mc:Choice>
    <mc:Fallback xmlns="">
      <p:transition spd="slow" advTm="15000">
        <p:fade/>
      </p:transition>
    </mc:Fallback>
  </mc:AlternateContent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FD24E9E-2120-4F36-A714-5AB9D6C432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416" y="435030"/>
            <a:ext cx="11465168" cy="1037492"/>
          </a:xfrm>
        </p:spPr>
        <p:txBody>
          <a:bodyPr/>
          <a:lstStyle/>
          <a:p>
            <a:r>
              <a:rPr lang="ru-RU" sz="2800" dirty="0"/>
              <a:t>          Информация о расходах бюджета в разрезе муниципальных программ  с указанием планируемых целевых показателей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="" xmlns:a16="http://schemas.microsoft.com/office/drawing/2014/main" id="{4A23213A-2B13-4C3C-A3E9-2A2CBCABD9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8BB047D-A6CD-43AB-96F0-683C726B586B}" type="slidenum">
              <a:rPr lang="ru-RU" noProof="0" smtClean="0"/>
              <a:pPr rtl="0"/>
              <a:t>93</a:t>
            </a:fld>
            <a:endParaRPr lang="ru-RU" noProof="0" dirty="0"/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="" xmlns:a16="http://schemas.microsoft.com/office/drawing/2014/main" id="{385A79B6-8332-430D-AA67-D923A4CE862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5193525"/>
              </p:ext>
            </p:extLst>
          </p:nvPr>
        </p:nvGraphicFramePr>
        <p:xfrm>
          <a:off x="363416" y="1613246"/>
          <a:ext cx="11315061" cy="4809724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363478">
                  <a:extLst>
                    <a:ext uri="{9D8B030D-6E8A-4147-A177-3AD203B41FA5}">
                      <a16:colId xmlns="" xmlns:a16="http://schemas.microsoft.com/office/drawing/2014/main" val="2849098680"/>
                    </a:ext>
                  </a:extLst>
                </a:gridCol>
                <a:gridCol w="4743385">
                  <a:extLst>
                    <a:ext uri="{9D8B030D-6E8A-4147-A177-3AD203B41FA5}">
                      <a16:colId xmlns="" xmlns:a16="http://schemas.microsoft.com/office/drawing/2014/main" val="3505351777"/>
                    </a:ext>
                  </a:extLst>
                </a:gridCol>
                <a:gridCol w="1032277">
                  <a:extLst>
                    <a:ext uri="{9D8B030D-6E8A-4147-A177-3AD203B41FA5}">
                      <a16:colId xmlns="" xmlns:a16="http://schemas.microsoft.com/office/drawing/2014/main" val="1803234563"/>
                    </a:ext>
                  </a:extLst>
                </a:gridCol>
                <a:gridCol w="1032277">
                  <a:extLst>
                    <a:ext uri="{9D8B030D-6E8A-4147-A177-3AD203B41FA5}">
                      <a16:colId xmlns="" xmlns:a16="http://schemas.microsoft.com/office/drawing/2014/main" val="295544378"/>
                    </a:ext>
                  </a:extLst>
                </a:gridCol>
                <a:gridCol w="1090433">
                  <a:extLst>
                    <a:ext uri="{9D8B030D-6E8A-4147-A177-3AD203B41FA5}">
                      <a16:colId xmlns="" xmlns:a16="http://schemas.microsoft.com/office/drawing/2014/main" val="1096638719"/>
                    </a:ext>
                  </a:extLst>
                </a:gridCol>
                <a:gridCol w="1017737">
                  <a:extLst>
                    <a:ext uri="{9D8B030D-6E8A-4147-A177-3AD203B41FA5}">
                      <a16:colId xmlns="" xmlns:a16="http://schemas.microsoft.com/office/drawing/2014/main" val="1410449291"/>
                    </a:ext>
                  </a:extLst>
                </a:gridCol>
                <a:gridCol w="1017737">
                  <a:extLst>
                    <a:ext uri="{9D8B030D-6E8A-4147-A177-3AD203B41FA5}">
                      <a16:colId xmlns="" xmlns:a16="http://schemas.microsoft.com/office/drawing/2014/main" val="869551895"/>
                    </a:ext>
                  </a:extLst>
                </a:gridCol>
                <a:gridCol w="1017737">
                  <a:extLst>
                    <a:ext uri="{9D8B030D-6E8A-4147-A177-3AD203B41FA5}">
                      <a16:colId xmlns="" xmlns:a16="http://schemas.microsoft.com/office/drawing/2014/main" val="1268020313"/>
                    </a:ext>
                  </a:extLst>
                </a:gridCol>
              </a:tblGrid>
              <a:tr h="96649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№ п/п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Показатели муниципальных программ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Факт отчетного года (2019)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План </a:t>
                      </a:r>
                      <a:br>
                        <a:rPr lang="ru-RU" sz="1000" u="none" strike="noStrike" dirty="0">
                          <a:effectLst/>
                        </a:rPr>
                      </a:br>
                      <a:r>
                        <a:rPr lang="ru-RU" sz="1000" u="none" strike="noStrike" dirty="0">
                          <a:effectLst/>
                        </a:rPr>
                        <a:t>текущего года                 (2020)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на очередной год                         (2021)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на первый год планового периода                     (2022)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на второй год планового периода                                  (2023)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41531156"/>
                  </a:ext>
                </a:extLst>
              </a:tr>
              <a:tr h="295633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</a:rPr>
                        <a:t>Муниципальная программа  "Строительство объектов социальной инфраструктуры"</a:t>
                      </a:r>
                      <a:endParaRPr lang="ru-RU" sz="1000" b="1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50048831"/>
                  </a:ext>
                </a:extLst>
              </a:tr>
              <a:tr h="295633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Подпрограмма 2 "Строительство (реконструкция) объектов культуры"</a:t>
                      </a:r>
                      <a:endParaRPr lang="ru-RU" sz="1000" b="1" i="1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150814483"/>
                  </a:ext>
                </a:extLst>
              </a:tr>
              <a:tr h="29563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Количество введенных в эксплуатацию объектов культуры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единиц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 -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3112829"/>
                  </a:ext>
                </a:extLst>
              </a:tr>
              <a:tr h="44345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Количество введенных в эксплуатацию образовательных учреждений сферы культуры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единиц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 -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2471128119"/>
                  </a:ext>
                </a:extLst>
              </a:tr>
              <a:tr h="272892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Подпрограмма 3 "Строительство (реконструкция) объектов образования"</a:t>
                      </a:r>
                      <a:endParaRPr lang="ru-RU" sz="10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065381623"/>
                  </a:ext>
                </a:extLst>
              </a:tr>
              <a:tr h="45482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Количество введенных в эксплуатацию объектов общего образования за счет бюджетных средств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единиц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 -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2018968472"/>
                  </a:ext>
                </a:extLst>
              </a:tr>
              <a:tr h="307004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Подпрограмма 5 "Строительство (реконструкция) объектов физической культуры и спорта"</a:t>
                      </a:r>
                      <a:endParaRPr lang="ru-RU" sz="1000" b="1" i="1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310488947"/>
                  </a:ext>
                </a:extLst>
              </a:tr>
              <a:tr h="61400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Количество введенных в эксплуатацию физкультурно-оздоровительных комплексов по поручению Губернатора Московской области «50 ФОКов»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единиц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 -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2592554314"/>
                  </a:ext>
                </a:extLst>
              </a:tr>
              <a:tr h="284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Количество введенных в эксплуатацию муниципальных стадионов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единиц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 -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83673425"/>
                  </a:ext>
                </a:extLst>
              </a:tr>
              <a:tr h="57989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Количество введенных в эксплуатацию объектов спортивной инфраструктуры муниципальной собственности для занятий физической культурой и спортом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единиц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 -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33336094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881681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15000">
        <p15:prstTrans prst="peelOff"/>
      </p:transition>
    </mc:Choice>
    <mc:Fallback xmlns="">
      <p:transition spd="slow" advTm="15000">
        <p:fade/>
      </p:transition>
    </mc:Fallback>
  </mc:AlternateContent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FD24E9E-2120-4F36-A714-5AB9D6C432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416" y="435030"/>
            <a:ext cx="11465168" cy="1037492"/>
          </a:xfrm>
        </p:spPr>
        <p:txBody>
          <a:bodyPr/>
          <a:lstStyle/>
          <a:p>
            <a:r>
              <a:rPr lang="ru-RU" sz="2800" dirty="0"/>
              <a:t>          Информация о расходах бюджета в разрезе муниципальных программ  с указанием планируемых целевых показателей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="" xmlns:a16="http://schemas.microsoft.com/office/drawing/2014/main" id="{4A23213A-2B13-4C3C-A3E9-2A2CBCABD9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8BB047D-A6CD-43AB-96F0-683C726B586B}" type="slidenum">
              <a:rPr lang="ru-RU" noProof="0" smtClean="0"/>
              <a:pPr rtl="0"/>
              <a:t>94</a:t>
            </a:fld>
            <a:endParaRPr lang="ru-RU" noProof="0" dirty="0"/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="" xmlns:a16="http://schemas.microsoft.com/office/drawing/2014/main" id="{08EE35D4-DDA0-4EC7-A434-68405A2F68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8696893"/>
              </p:ext>
            </p:extLst>
          </p:nvPr>
        </p:nvGraphicFramePr>
        <p:xfrm>
          <a:off x="363416" y="1676193"/>
          <a:ext cx="11315061" cy="47870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3478">
                  <a:extLst>
                    <a:ext uri="{9D8B030D-6E8A-4147-A177-3AD203B41FA5}">
                      <a16:colId xmlns="" xmlns:a16="http://schemas.microsoft.com/office/drawing/2014/main" val="1205040010"/>
                    </a:ext>
                  </a:extLst>
                </a:gridCol>
                <a:gridCol w="4743385">
                  <a:extLst>
                    <a:ext uri="{9D8B030D-6E8A-4147-A177-3AD203B41FA5}">
                      <a16:colId xmlns="" xmlns:a16="http://schemas.microsoft.com/office/drawing/2014/main" val="3185651929"/>
                    </a:ext>
                  </a:extLst>
                </a:gridCol>
                <a:gridCol w="1032277">
                  <a:extLst>
                    <a:ext uri="{9D8B030D-6E8A-4147-A177-3AD203B41FA5}">
                      <a16:colId xmlns="" xmlns:a16="http://schemas.microsoft.com/office/drawing/2014/main" val="1974518933"/>
                    </a:ext>
                  </a:extLst>
                </a:gridCol>
                <a:gridCol w="1032277">
                  <a:extLst>
                    <a:ext uri="{9D8B030D-6E8A-4147-A177-3AD203B41FA5}">
                      <a16:colId xmlns="" xmlns:a16="http://schemas.microsoft.com/office/drawing/2014/main" val="3846131215"/>
                    </a:ext>
                  </a:extLst>
                </a:gridCol>
                <a:gridCol w="1090433">
                  <a:extLst>
                    <a:ext uri="{9D8B030D-6E8A-4147-A177-3AD203B41FA5}">
                      <a16:colId xmlns="" xmlns:a16="http://schemas.microsoft.com/office/drawing/2014/main" val="297424774"/>
                    </a:ext>
                  </a:extLst>
                </a:gridCol>
                <a:gridCol w="1017737">
                  <a:extLst>
                    <a:ext uri="{9D8B030D-6E8A-4147-A177-3AD203B41FA5}">
                      <a16:colId xmlns="" xmlns:a16="http://schemas.microsoft.com/office/drawing/2014/main" val="3146763672"/>
                    </a:ext>
                  </a:extLst>
                </a:gridCol>
                <a:gridCol w="1017737">
                  <a:extLst>
                    <a:ext uri="{9D8B030D-6E8A-4147-A177-3AD203B41FA5}">
                      <a16:colId xmlns="" xmlns:a16="http://schemas.microsoft.com/office/drawing/2014/main" val="294165426"/>
                    </a:ext>
                  </a:extLst>
                </a:gridCol>
                <a:gridCol w="1017737">
                  <a:extLst>
                    <a:ext uri="{9D8B030D-6E8A-4147-A177-3AD203B41FA5}">
                      <a16:colId xmlns="" xmlns:a16="http://schemas.microsoft.com/office/drawing/2014/main" val="199625493"/>
                    </a:ext>
                  </a:extLst>
                </a:gridCol>
              </a:tblGrid>
              <a:tr h="92687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№ п/п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Показатели муниципальных программ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Факт отчетного года (2019)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План </a:t>
                      </a:r>
                      <a:br>
                        <a:rPr lang="ru-RU" sz="1000" u="none" strike="noStrike" dirty="0">
                          <a:effectLst/>
                        </a:rPr>
                      </a:br>
                      <a:r>
                        <a:rPr lang="ru-RU" sz="1000" u="none" strike="noStrike" dirty="0">
                          <a:effectLst/>
                        </a:rPr>
                        <a:t>текущего года                 (2020)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на очередной год                         (2021)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на первый год планового периода                     (2022)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на второй год планового периода                                  (2023)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2090125357"/>
                  </a:ext>
                </a:extLst>
              </a:tr>
              <a:tr h="283513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</a:rPr>
                        <a:t>Муниципальная программа "Переселение граждан из аварийного жилищного фонда"</a:t>
                      </a:r>
                      <a:endParaRPr lang="ru-RU" sz="1000" b="1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00515588"/>
                  </a:ext>
                </a:extLst>
              </a:tr>
              <a:tr h="283513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Подпрограмма 1 "Обеспечение устойчивого сокращения непригодного для проживания жилищного фонда"</a:t>
                      </a:r>
                      <a:endParaRPr lang="ru-RU" sz="1000" b="1" i="1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679114481"/>
                  </a:ext>
                </a:extLst>
              </a:tr>
              <a:tr h="53431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Количество квадратных метров расселенного аварийного жилищного фонда за счет внебюджетных источников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Тысяча квадратных метров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 -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377275594"/>
                  </a:ext>
                </a:extLst>
              </a:tr>
              <a:tr h="53431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Количество квадратных метров расселенного аварийного жилищного фонда за счет средств консолидированного бюджета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Тысяча квадратных метров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 -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3,92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3488422032"/>
                  </a:ext>
                </a:extLst>
              </a:tr>
              <a:tr h="53431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Количество квадратных метров расселенного аварийного жилищного фонда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Тысяча квадратных метров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 -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4,86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3019060323"/>
                  </a:ext>
                </a:extLst>
              </a:tr>
              <a:tr h="53431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Общая площадь аварийного фонда, подлежащая расселению до 01.09.2025, в том числе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Тысяча квадратных метров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 -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3,92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0,72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4,86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3280130070"/>
                  </a:ext>
                </a:extLst>
              </a:tr>
              <a:tr h="283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Количество граждан, расселенных из аварийного жилищного фонда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Человек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 -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3134458505"/>
                  </a:ext>
                </a:extLst>
              </a:tr>
              <a:tr h="283513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Подпрограмма 2 "Обеспечение мероприятий по переселению граждан из аварийного жилищного фонда в Московской области"</a:t>
                      </a:r>
                      <a:endParaRPr lang="ru-RU" sz="1000" b="1" i="1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468947192"/>
                  </a:ext>
                </a:extLst>
              </a:tr>
              <a:tr h="29441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Количество переселенных жителей из аварийного жилищного фонда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Тысяча человек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 -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0,22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2490759247"/>
                  </a:ext>
                </a:extLst>
              </a:tr>
              <a:tr h="29441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2020 Количество граждан, переселенных из аварийного жилищного фонда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Тысяча человек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 -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0,22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2E2E2E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39972807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255381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15000">
        <p15:prstTrans prst="peelOff"/>
      </p:transition>
    </mc:Choice>
    <mc:Fallback xmlns="">
      <p:transition spd="slow" advTm="15000">
        <p:fade/>
      </p:transition>
    </mc:Fallback>
  </mc:AlternateContent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CAF209E-D17D-4F20-A6D0-C685853DE7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472" y="785323"/>
            <a:ext cx="3206261" cy="1037492"/>
          </a:xfrm>
        </p:spPr>
        <p:txBody>
          <a:bodyPr rtlCol="0"/>
          <a:lstStyle/>
          <a:p>
            <a:r>
              <a:rPr lang="ru-RU" sz="2400" i="1" dirty="0"/>
              <a:t>объем бюджетных инвестиций</a:t>
            </a:r>
            <a:r>
              <a:rPr lang="ru" dirty="0"/>
              <a:t/>
            </a:r>
            <a:br>
              <a:rPr lang="ru" dirty="0"/>
            </a:br>
            <a:endParaRPr lang="ru-RU" dirty="0"/>
          </a:p>
        </p:txBody>
      </p:sp>
      <p:sp>
        <p:nvSpPr>
          <p:cNvPr id="18" name="Объект 17">
            <a:extLst>
              <a:ext uri="{FF2B5EF4-FFF2-40B4-BE49-F238E27FC236}">
                <a16:creationId xmlns="" xmlns:a16="http://schemas.microsoft.com/office/drawing/2014/main" id="{CD6CEFA7-5AB5-47CF-83D8-F5F3DF38D2AF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-1" y="6415315"/>
            <a:ext cx="3569677" cy="296636"/>
          </a:xfrm>
        </p:spPr>
        <p:txBody>
          <a:bodyPr rtlCol="0"/>
          <a:lstStyle/>
          <a:p>
            <a:pPr rtl="0"/>
            <a:r>
              <a:rPr lang="ru-RU" dirty="0"/>
              <a:t>Орехово-зуевский городской округ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8BB047D-A6CD-43AB-96F0-683C726B586B}" type="slidenum">
              <a:rPr lang="ru-RU" noProof="0" smtClean="0"/>
              <a:pPr rtl="0"/>
              <a:t>95</a:t>
            </a:fld>
            <a:endParaRPr lang="ru-RU" noProof="0" dirty="0"/>
          </a:p>
        </p:txBody>
      </p:sp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F3A88010-459D-4556-92CF-FB40A37D04EE}"/>
              </a:ext>
            </a:extLst>
          </p:cNvPr>
          <p:cNvSpPr/>
          <p:nvPr/>
        </p:nvSpPr>
        <p:spPr>
          <a:xfrm>
            <a:off x="-1" y="1917693"/>
            <a:ext cx="3667125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3050">
              <a:spcAft>
                <a:spcPts val="0"/>
              </a:spcAft>
            </a:pPr>
            <a:r>
              <a:rPr lang="ru-RU" dirty="0"/>
              <a:t>Общий объем бюджетных инвестиций в объекты капитального строительства государственной (муниципальной) собственности</a:t>
            </a:r>
            <a:r>
              <a:rPr lang="ru-RU" i="1" dirty="0"/>
              <a:t>, </a:t>
            </a:r>
            <a:r>
              <a:rPr lang="ru-RU" dirty="0"/>
              <a:t>распределенных по объектам Орехово-Зуевского городского округа Московской области составит :</a:t>
            </a:r>
          </a:p>
          <a:p>
            <a:pPr indent="273050">
              <a:spcAft>
                <a:spcPts val="0"/>
              </a:spcAft>
            </a:pPr>
            <a:r>
              <a:rPr lang="ru-RU" dirty="0"/>
              <a:t> </a:t>
            </a:r>
          </a:p>
          <a:p>
            <a:pPr>
              <a:spcAft>
                <a:spcPts val="0"/>
              </a:spcAft>
              <a:tabLst>
                <a:tab pos="3324225" algn="l"/>
              </a:tabLst>
            </a:pPr>
            <a:r>
              <a:rPr lang="ru-RU" dirty="0"/>
              <a:t>в 2021 году – 9 028, 37 тыс. руб., что составляет 100% от общего объема на год;</a:t>
            </a:r>
          </a:p>
          <a:p>
            <a:pPr>
              <a:spcAft>
                <a:spcPts val="0"/>
              </a:spcAft>
              <a:tabLst>
                <a:tab pos="3324225" algn="l"/>
              </a:tabLst>
            </a:pPr>
            <a:r>
              <a:rPr lang="ru-RU" dirty="0"/>
              <a:t>В 2022 и 2023 году бюджетные инвестиции не запланированы</a:t>
            </a:r>
            <a:r>
              <a:rPr lang="ru-RU" i="1" dirty="0"/>
              <a:t>.</a:t>
            </a:r>
          </a:p>
          <a:p>
            <a:pPr indent="457200" algn="just">
              <a:spcAft>
                <a:spcPts val="0"/>
              </a:spcAft>
            </a:pPr>
            <a:endParaRPr lang="ru-RU" sz="1200" dirty="0">
              <a:effectLst/>
              <a:ea typeface="Times New Roman" panose="02020603050405020304" pitchFamily="18" charset="0"/>
            </a:endParaRPr>
          </a:p>
        </p:txBody>
      </p:sp>
      <p:sp>
        <p:nvSpPr>
          <p:cNvPr id="6" name="Текст 5">
            <a:extLst>
              <a:ext uri="{FF2B5EF4-FFF2-40B4-BE49-F238E27FC236}">
                <a16:creationId xmlns="" xmlns:a16="http://schemas.microsoft.com/office/drawing/2014/main" id="{321DBA1E-DF12-473D-AF96-D18A8758B2EB}"/>
              </a:ext>
            </a:extLst>
          </p:cNvPr>
          <p:cNvSpPr>
            <a:spLocks noGrp="1"/>
          </p:cNvSpPr>
          <p:nvPr>
            <p:ph type="body" idx="20"/>
          </p:nvPr>
        </p:nvSpPr>
        <p:spPr>
          <a:xfrm>
            <a:off x="3857625" y="480157"/>
            <a:ext cx="7886700" cy="1110518"/>
          </a:xfrm>
        </p:spPr>
        <p:txBody>
          <a:bodyPr/>
          <a:lstStyle/>
          <a:p>
            <a:r>
              <a:rPr lang="ru-RU" dirty="0"/>
              <a:t>Оборудование участка (площадки) под строительство быстровозводимого здания пожарного депо на территории сельского поселения Демихово</a:t>
            </a:r>
            <a:endParaRPr lang="ru-RU" i="1" dirty="0"/>
          </a:p>
        </p:txBody>
      </p:sp>
      <p:pic>
        <p:nvPicPr>
          <p:cNvPr id="2050" name="Picture 2" descr="Пожарное депо со скалодромом построят в поселении Новофедоровском / Новости  города / Сайт Москвы">
            <a:extLst>
              <a:ext uri="{FF2B5EF4-FFF2-40B4-BE49-F238E27FC236}">
                <a16:creationId xmlns="" xmlns:a16="http://schemas.microsoft.com/office/drawing/2014/main" id="{EE7E7F92-455D-4847-91D4-187BA5C387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3875" y="2085974"/>
            <a:ext cx="7143750" cy="3571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62215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15000">
        <p15:prstTrans prst="peelOff"/>
      </p:transition>
    </mc:Choice>
    <mc:Fallback xmlns="">
      <p:transition spd="slow" advTm="15000">
        <p:fade/>
      </p:transition>
    </mc:Fallback>
  </mc:AlternateContent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51DD490-56BE-4263-B9D4-743C3BF034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416" y="145408"/>
            <a:ext cx="11465168" cy="1037492"/>
          </a:xfrm>
        </p:spPr>
        <p:txBody>
          <a:bodyPr/>
          <a:lstStyle/>
          <a:p>
            <a:r>
              <a:rPr lang="ru-RU" dirty="0"/>
              <a:t>         Информация о расходах бюджета с учетом интересов целевых групп пользователей</a:t>
            </a:r>
          </a:p>
        </p:txBody>
      </p:sp>
      <p:sp>
        <p:nvSpPr>
          <p:cNvPr id="8" name="Овал 7">
            <a:extLst>
              <a:ext uri="{FF2B5EF4-FFF2-40B4-BE49-F238E27FC236}">
                <a16:creationId xmlns="" xmlns:a16="http://schemas.microsoft.com/office/drawing/2014/main" id="{F8E2FB41-9722-4B47-883F-4916D55E2B54}"/>
              </a:ext>
            </a:extLst>
          </p:cNvPr>
          <p:cNvSpPr/>
          <p:nvPr/>
        </p:nvSpPr>
        <p:spPr>
          <a:xfrm>
            <a:off x="8741241" y="794112"/>
            <a:ext cx="1630018" cy="1550689"/>
          </a:xfrm>
          <a:prstGeom prst="ellipse">
            <a:avLst/>
          </a:prstGeom>
          <a:noFill/>
          <a:ln w="158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Номер слайда 2">
            <a:extLst>
              <a:ext uri="{FF2B5EF4-FFF2-40B4-BE49-F238E27FC236}">
                <a16:creationId xmlns="" xmlns:a16="http://schemas.microsoft.com/office/drawing/2014/main" id="{B32A2273-BA52-4983-BECF-51FE003F43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8BB047D-A6CD-43AB-96F0-683C726B586B}" type="slidenum">
              <a:rPr lang="ru-RU" noProof="0" smtClean="0"/>
              <a:pPr rtl="0"/>
              <a:t>96</a:t>
            </a:fld>
            <a:endParaRPr lang="ru-RU" noProof="0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2611F991-B334-432E-9950-C65EBC386C20}"/>
              </a:ext>
            </a:extLst>
          </p:cNvPr>
          <p:cNvSpPr/>
          <p:nvPr/>
        </p:nvSpPr>
        <p:spPr>
          <a:xfrm>
            <a:off x="10625322" y="904276"/>
            <a:ext cx="1457325" cy="27876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i="1" dirty="0">
                <a:solidFill>
                  <a:schemeClr val="accent1"/>
                </a:solidFill>
              </a:rPr>
              <a:t>(тыс. руб.) </a:t>
            </a:r>
            <a:endParaRPr lang="ru-RU" dirty="0">
              <a:solidFill>
                <a:schemeClr val="accent1"/>
              </a:solidFill>
            </a:endParaRPr>
          </a:p>
        </p:txBody>
      </p:sp>
      <p:sp>
        <p:nvSpPr>
          <p:cNvPr id="11" name="Овал 10">
            <a:extLst>
              <a:ext uri="{FF2B5EF4-FFF2-40B4-BE49-F238E27FC236}">
                <a16:creationId xmlns="" xmlns:a16="http://schemas.microsoft.com/office/drawing/2014/main" id="{C1E81F88-A34C-44F1-A9CE-48692707306D}"/>
              </a:ext>
            </a:extLst>
          </p:cNvPr>
          <p:cNvSpPr/>
          <p:nvPr/>
        </p:nvSpPr>
        <p:spPr>
          <a:xfrm>
            <a:off x="9551950" y="0"/>
            <a:ext cx="2600293" cy="2653748"/>
          </a:xfrm>
          <a:prstGeom prst="ellipse">
            <a:avLst/>
          </a:prstGeom>
          <a:noFill/>
          <a:ln w="158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Выноска: стрелка вниз 9">
            <a:extLst>
              <a:ext uri="{FF2B5EF4-FFF2-40B4-BE49-F238E27FC236}">
                <a16:creationId xmlns="" xmlns:a16="http://schemas.microsoft.com/office/drawing/2014/main" id="{C78F093C-B349-4FFB-85ED-116DD79F8B01}"/>
              </a:ext>
            </a:extLst>
          </p:cNvPr>
          <p:cNvSpPr/>
          <p:nvPr/>
        </p:nvSpPr>
        <p:spPr>
          <a:xfrm>
            <a:off x="4523814" y="6503860"/>
            <a:ext cx="2317894" cy="315068"/>
          </a:xfrm>
          <a:prstGeom prst="downArrowCallou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/>
              <a:t>Продолжение на следующем слайде</a:t>
            </a: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="" xmlns:a16="http://schemas.microsoft.com/office/drawing/2014/main" id="{AD5A4F68-4D68-4862-99A0-C8BF6AD3D1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0217283"/>
              </p:ext>
            </p:extLst>
          </p:nvPr>
        </p:nvGraphicFramePr>
        <p:xfrm>
          <a:off x="89475" y="1337167"/>
          <a:ext cx="11464924" cy="48693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8029">
                  <a:extLst>
                    <a:ext uri="{9D8B030D-6E8A-4147-A177-3AD203B41FA5}">
                      <a16:colId xmlns="" xmlns:a16="http://schemas.microsoft.com/office/drawing/2014/main" val="3088210462"/>
                    </a:ext>
                  </a:extLst>
                </a:gridCol>
                <a:gridCol w="1361661">
                  <a:extLst>
                    <a:ext uri="{9D8B030D-6E8A-4147-A177-3AD203B41FA5}">
                      <a16:colId xmlns="" xmlns:a16="http://schemas.microsoft.com/office/drawing/2014/main" val="4038433573"/>
                    </a:ext>
                  </a:extLst>
                </a:gridCol>
                <a:gridCol w="606287">
                  <a:extLst>
                    <a:ext uri="{9D8B030D-6E8A-4147-A177-3AD203B41FA5}">
                      <a16:colId xmlns="" xmlns:a16="http://schemas.microsoft.com/office/drawing/2014/main" val="141036829"/>
                    </a:ext>
                  </a:extLst>
                </a:gridCol>
                <a:gridCol w="655983">
                  <a:extLst>
                    <a:ext uri="{9D8B030D-6E8A-4147-A177-3AD203B41FA5}">
                      <a16:colId xmlns="" xmlns:a16="http://schemas.microsoft.com/office/drawing/2014/main" val="3641963621"/>
                    </a:ext>
                  </a:extLst>
                </a:gridCol>
                <a:gridCol w="1451113">
                  <a:extLst>
                    <a:ext uri="{9D8B030D-6E8A-4147-A177-3AD203B41FA5}">
                      <a16:colId xmlns="" xmlns:a16="http://schemas.microsoft.com/office/drawing/2014/main" val="953451163"/>
                    </a:ext>
                  </a:extLst>
                </a:gridCol>
                <a:gridCol w="3518452">
                  <a:extLst>
                    <a:ext uri="{9D8B030D-6E8A-4147-A177-3AD203B41FA5}">
                      <a16:colId xmlns="" xmlns:a16="http://schemas.microsoft.com/office/drawing/2014/main" val="4180467361"/>
                    </a:ext>
                  </a:extLst>
                </a:gridCol>
                <a:gridCol w="811590">
                  <a:extLst>
                    <a:ext uri="{9D8B030D-6E8A-4147-A177-3AD203B41FA5}">
                      <a16:colId xmlns="" xmlns:a16="http://schemas.microsoft.com/office/drawing/2014/main" val="191960029"/>
                    </a:ext>
                  </a:extLst>
                </a:gridCol>
                <a:gridCol w="950132">
                  <a:extLst>
                    <a:ext uri="{9D8B030D-6E8A-4147-A177-3AD203B41FA5}">
                      <a16:colId xmlns="" xmlns:a16="http://schemas.microsoft.com/office/drawing/2014/main" val="89432211"/>
                    </a:ext>
                  </a:extLst>
                </a:gridCol>
                <a:gridCol w="950132">
                  <a:extLst>
                    <a:ext uri="{9D8B030D-6E8A-4147-A177-3AD203B41FA5}">
                      <a16:colId xmlns="" xmlns:a16="http://schemas.microsoft.com/office/drawing/2014/main" val="55726126"/>
                    </a:ext>
                  </a:extLst>
                </a:gridCol>
                <a:gridCol w="841545">
                  <a:extLst>
                    <a:ext uri="{9D8B030D-6E8A-4147-A177-3AD203B41FA5}">
                      <a16:colId xmlns="" xmlns:a16="http://schemas.microsoft.com/office/drawing/2014/main" val="3125639778"/>
                    </a:ext>
                  </a:extLst>
                </a:gridCol>
              </a:tblGrid>
              <a:tr h="14549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solidFill>
                            <a:schemeClr val="bg1"/>
                          </a:solidFill>
                          <a:effectLst/>
                        </a:rPr>
                        <a:t>№</a:t>
                      </a:r>
                      <a:endParaRPr lang="ru-RU" sz="8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75" marR="7275" marT="7275" marB="0" anchor="ctr">
                    <a:solidFill>
                      <a:schemeClr val="accent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solidFill>
                            <a:schemeClr val="bg1"/>
                          </a:solidFill>
                          <a:effectLst/>
                        </a:rPr>
                        <a:t>Наименование целевой группы</a:t>
                      </a:r>
                      <a:endParaRPr lang="ru-RU" sz="8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75" marR="7275" marT="7275" marB="0" anchor="ctr">
                    <a:solidFill>
                      <a:schemeClr val="accent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solidFill>
                            <a:schemeClr val="bg1"/>
                          </a:solidFill>
                          <a:effectLst/>
                        </a:rPr>
                        <a:t>Численность целевой группы</a:t>
                      </a:r>
                      <a:endParaRPr lang="ru-RU" sz="8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75" marR="7275" marT="7275" marB="0" anchor="ctr">
                    <a:solidFill>
                      <a:schemeClr val="accent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solidFill>
                            <a:schemeClr val="bg1"/>
                          </a:solidFill>
                          <a:effectLst/>
                        </a:rPr>
                        <a:t>Доля в общей численности населения МО</a:t>
                      </a:r>
                      <a:endParaRPr lang="ru-RU" sz="8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75" marR="7275" marT="7275" marB="0" anchor="ctr">
                    <a:solidFill>
                      <a:schemeClr val="accent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solidFill>
                            <a:schemeClr val="bg1"/>
                          </a:solidFill>
                          <a:effectLst/>
                        </a:rPr>
                        <a:t>Наименование мер социальной поддержки</a:t>
                      </a:r>
                      <a:endParaRPr lang="ru-RU" sz="8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75" marR="7275" marT="7275" marB="0" anchor="ctr">
                    <a:solidFill>
                      <a:schemeClr val="accent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solidFill>
                            <a:schemeClr val="bg1"/>
                          </a:solidFill>
                          <a:effectLst/>
                        </a:rPr>
                        <a:t>НПА</a:t>
                      </a:r>
                      <a:endParaRPr lang="ru-RU" sz="8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75" marR="7275" marT="7275" marB="0" anchor="ctr">
                    <a:solidFill>
                      <a:schemeClr val="accent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solidFill>
                            <a:schemeClr val="bg1"/>
                          </a:solidFill>
                          <a:effectLst/>
                        </a:rPr>
                        <a:t>Размер выплат на 1 получателя (руб.) в месяц</a:t>
                      </a:r>
                      <a:endParaRPr lang="ru-RU" sz="8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75" marR="7275" marT="7275" marB="0" anchor="ctr">
                    <a:lnR w="12700" cmpd="sng">
                      <a:noFill/>
                    </a:lnR>
                    <a:solidFill>
                      <a:schemeClr val="accent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Прогноз (объем средств)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75" marR="7275" marT="7275" marB="0" anchor="ctr">
                    <a:lnL w="12700" cmpd="sng">
                      <a:noFill/>
                    </a:lnL>
                    <a:lnB w="381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402881837"/>
                  </a:ext>
                </a:extLst>
              </a:tr>
              <a:tr h="68382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Очередной год (тыс. рублей)</a:t>
                      </a:r>
                      <a:br>
                        <a:rPr lang="ru-RU" sz="800" u="none" strike="noStrike" dirty="0">
                          <a:effectLst/>
                        </a:rPr>
                      </a:br>
                      <a:r>
                        <a:rPr lang="ru-RU" sz="800" u="none" strike="noStrike" dirty="0">
                          <a:effectLst/>
                        </a:rPr>
                        <a:t>2021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75" marR="7275" marT="7275" marB="0" anchor="ctr">
                    <a:lnL w="38100" cmpd="sng">
                      <a:noFill/>
                    </a:lnL>
                    <a:lnT w="381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Первый год планового периода (тыс. рублей)</a:t>
                      </a:r>
                      <a:br>
                        <a:rPr lang="ru-RU" sz="800" u="none" strike="noStrike" dirty="0">
                          <a:effectLst/>
                        </a:rPr>
                      </a:br>
                      <a:r>
                        <a:rPr lang="ru-RU" sz="800" u="none" strike="noStrike" dirty="0">
                          <a:effectLst/>
                        </a:rPr>
                        <a:t>2022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75" marR="7275" marT="7275" marB="0" anchor="ctr">
                    <a:lnT w="381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Второй год планового периода (тыс. рублей)</a:t>
                      </a:r>
                      <a:br>
                        <a:rPr lang="ru-RU" sz="800" u="none" strike="noStrike" dirty="0">
                          <a:effectLst/>
                        </a:rPr>
                      </a:br>
                      <a:r>
                        <a:rPr lang="ru-RU" sz="800" u="none" strike="noStrike" dirty="0">
                          <a:effectLst/>
                        </a:rPr>
                        <a:t>2023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75" marR="7275" marT="7275" marB="0" anchor="ctr">
                    <a:lnT w="38100" cmpd="sng">
                      <a:noFill/>
                    </a:lnT>
                  </a:tcPr>
                </a:tc>
                <a:extLst>
                  <a:ext uri="{0D108BD9-81ED-4DB2-BD59-A6C34878D82A}">
                    <a16:rowId xmlns="" xmlns:a16="http://schemas.microsoft.com/office/drawing/2014/main" val="202157515"/>
                  </a:ext>
                </a:extLst>
              </a:tr>
              <a:tr h="98935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75" marR="7275" marT="7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Медицинские работники государственных медицинских организаций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75" marR="7275" marT="7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44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75" marR="7275" marT="7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 0,018                                 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75" marR="7275" marT="7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Предоставление мер социальной поддержки врачебному персоналу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75" marR="7275" marT="7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Постановление администрации городского округа Орехово-Зуево Московской области от  19.04.2017 №396  "Об утверждении порядка предоставления мер социальной поддержки отдельным категориям медицинских работников государственных медицинских организаций, подведомственных Министерству здравоохранения МО, находящихся на территории  г.о. Орехово-Зуево(в редакции постановлений  от 10.03.2020 №806) , Решение Совета депутатов от 24.11.2016 №317/32, (в редакции    №458/49 от 28.02.2018, №555/60 от 31.01.2019, №112/8 от 30.01.20)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75" marR="7275" marT="7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13 090 (фиксированная выплата)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75" marR="7275" marT="7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6 912,00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75" marR="7275" marT="7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6 912,00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75" marR="7275" marT="7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6 912,00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75" marR="7275" marT="7275" marB="0" anchor="ctr"/>
                </a:tc>
                <a:extLst>
                  <a:ext uri="{0D108BD9-81ED-4DB2-BD59-A6C34878D82A}">
                    <a16:rowId xmlns="" xmlns:a16="http://schemas.microsoft.com/office/drawing/2014/main" val="3430109457"/>
                  </a:ext>
                </a:extLst>
              </a:tr>
              <a:tr h="123669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75" marR="7275" marT="7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Родители (законные представитель) воспитанников ДОУ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75" marR="7275" marT="7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10 200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75" marR="7275" marT="7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4,4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75" marR="7275" marT="7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Компенсация родительской платы за присмотр и уход за детьми, осваивающими образовательные программы дошкольного образования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75" marR="7275" marT="7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Постановление Пр-ва МО от 26.05.2014 № 378/17 «Об утверждении Порядка обращения за компенсацией родительской платы за присмотр и уход за детьми, осваивающими образовательные программы дошкольного образования в организациях Московской области, осуществляющих образовательную деятельность, и порядка ее выплаты, Порядка расходования субвенций бюджетам муниципальных образований Московской области на выплату компенсации родительской платы за присмотр и уход за детьми, осваивающими образовательные программы дошкольного образования в организациях Московской области, осуществляющих образовательную деятельность»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75" marR="7275" marT="7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551,98 </a:t>
                      </a:r>
                      <a:br>
                        <a:rPr lang="ru-RU" sz="900" u="none" strike="noStrike" dirty="0">
                          <a:effectLst/>
                        </a:rPr>
                      </a:br>
                      <a:r>
                        <a:rPr lang="ru-RU" sz="900" u="none" strike="noStrike" dirty="0">
                          <a:effectLst/>
                        </a:rPr>
                        <a:t>(средний расчет)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75" marR="7275" marT="7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67 562,00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75" marR="7275" marT="7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673 763,00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75" marR="7275" marT="7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67 373,00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75" marR="7275" marT="7275" marB="0" anchor="ctr"/>
                </a:tc>
                <a:extLst>
                  <a:ext uri="{0D108BD9-81ED-4DB2-BD59-A6C34878D82A}">
                    <a16:rowId xmlns="" xmlns:a16="http://schemas.microsoft.com/office/drawing/2014/main" val="928366466"/>
                  </a:ext>
                </a:extLst>
              </a:tr>
              <a:tr h="49467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75" marR="7275" marT="7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Учащиеся по адаптированным основным общеобразовательным программам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75" marR="7275" marT="7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147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75" marR="7275" marT="7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0,06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75" marR="7275" marT="7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Компенсация проезда к месту учебы и обратно отдельным категориям обучающимся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75" marR="7275" marT="7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З-н МО  № 7/2005-ОЗ </a:t>
                      </a:r>
                      <a:br>
                        <a:rPr lang="ru-RU" sz="900" u="none" strike="noStrike" dirty="0">
                          <a:effectLst/>
                        </a:rPr>
                      </a:br>
                      <a:r>
                        <a:rPr lang="ru-RU" sz="900" u="none" strike="noStrike" dirty="0">
                          <a:effectLst/>
                        </a:rPr>
                        <a:t>«О компенсации расходов на проезд к месту учебы</a:t>
                      </a:r>
                      <a:br>
                        <a:rPr lang="ru-RU" sz="900" u="none" strike="noStrike" dirty="0">
                          <a:effectLst/>
                        </a:rPr>
                      </a:br>
                      <a:r>
                        <a:rPr lang="ru-RU" sz="900" u="none" strike="noStrike" dirty="0">
                          <a:effectLst/>
                        </a:rPr>
                        <a:t> обратно отдельным категориям обучающихся»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75" marR="7275" marT="7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528,34</a:t>
                      </a:r>
                      <a:br>
                        <a:rPr lang="ru-RU" sz="900" u="none" strike="noStrike" dirty="0">
                          <a:effectLst/>
                        </a:rPr>
                      </a:br>
                      <a:r>
                        <a:rPr lang="ru-RU" sz="900" u="none" strike="noStrike" dirty="0">
                          <a:effectLst/>
                        </a:rPr>
                        <a:t>(средний расчет)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75" marR="7275" marT="7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932,00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75" marR="7275" marT="7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932,00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75" marR="7275" marT="7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932,00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75" marR="7275" marT="7275" marB="0" anchor="ctr"/>
                </a:tc>
                <a:extLst>
                  <a:ext uri="{0D108BD9-81ED-4DB2-BD59-A6C34878D82A}">
                    <a16:rowId xmlns="" xmlns:a16="http://schemas.microsoft.com/office/drawing/2014/main" val="138170898"/>
                  </a:ext>
                </a:extLst>
              </a:tr>
              <a:tr h="58925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75" marR="7275" marT="7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Учащихся проживающие   в сельской местности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75" marR="7275" marT="7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179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75" marR="7275" marT="7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0,077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75" marR="7275" marT="7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Подвоз учащихся к месту обучения расположенные в сельских населенных пунктах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75" marR="7275" marT="7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Федеральный закон РФ "Об образовании в Российской Федерации № 273-ФЗ ст.40 (областные )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75" marR="7275" marT="7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1299,81</a:t>
                      </a:r>
                      <a:br>
                        <a:rPr lang="ru-RU" sz="900" u="none" strike="noStrike" dirty="0">
                          <a:effectLst/>
                        </a:rPr>
                      </a:br>
                      <a:r>
                        <a:rPr lang="ru-RU" sz="900" u="none" strike="noStrike" dirty="0">
                          <a:effectLst/>
                        </a:rPr>
                        <a:t>(средний расчет)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75" marR="7275" marT="7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2 792,00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75" marR="7275" marT="7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2 506,00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75" marR="7275" marT="7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2 506,00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75" marR="7275" marT="7275" marB="0" anchor="ctr"/>
                </a:tc>
                <a:extLst>
                  <a:ext uri="{0D108BD9-81ED-4DB2-BD59-A6C34878D82A}">
                    <a16:rowId xmlns="" xmlns:a16="http://schemas.microsoft.com/office/drawing/2014/main" val="28953239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982400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15000">
        <p15:prstTrans prst="peelOff"/>
      </p:transition>
    </mc:Choice>
    <mc:Fallback xmlns="">
      <p:transition spd="slow" advTm="15000">
        <p:fade/>
      </p:transition>
    </mc:Fallback>
  </mc:AlternateContent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Овал 14">
            <a:extLst>
              <a:ext uri="{FF2B5EF4-FFF2-40B4-BE49-F238E27FC236}">
                <a16:creationId xmlns="" xmlns:a16="http://schemas.microsoft.com/office/drawing/2014/main" id="{0E45C5AA-91D6-4EE4-9891-61B4B6336B79}"/>
              </a:ext>
            </a:extLst>
          </p:cNvPr>
          <p:cNvSpPr/>
          <p:nvPr/>
        </p:nvSpPr>
        <p:spPr>
          <a:xfrm>
            <a:off x="9551950" y="0"/>
            <a:ext cx="2600293" cy="2653748"/>
          </a:xfrm>
          <a:prstGeom prst="ellipse">
            <a:avLst/>
          </a:prstGeom>
          <a:noFill/>
          <a:ln w="158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Овал 13">
            <a:extLst>
              <a:ext uri="{FF2B5EF4-FFF2-40B4-BE49-F238E27FC236}">
                <a16:creationId xmlns="" xmlns:a16="http://schemas.microsoft.com/office/drawing/2014/main" id="{C9F17FB3-9AC2-423D-8DE6-9B02E7357C51}"/>
              </a:ext>
            </a:extLst>
          </p:cNvPr>
          <p:cNvSpPr/>
          <p:nvPr/>
        </p:nvSpPr>
        <p:spPr>
          <a:xfrm>
            <a:off x="8741241" y="794112"/>
            <a:ext cx="1630018" cy="1550689"/>
          </a:xfrm>
          <a:prstGeom prst="ellipse">
            <a:avLst/>
          </a:prstGeom>
          <a:noFill/>
          <a:ln w="158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51DD490-56BE-4263-B9D4-743C3BF034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416" y="145408"/>
            <a:ext cx="11465168" cy="1037492"/>
          </a:xfrm>
        </p:spPr>
        <p:txBody>
          <a:bodyPr/>
          <a:lstStyle/>
          <a:p>
            <a:r>
              <a:rPr lang="ru-RU" dirty="0"/>
              <a:t>         Информация о расходах бюджета с учетом интересов целевых групп пользователей </a:t>
            </a:r>
            <a:r>
              <a:rPr lang="ru-RU" sz="1200" dirty="0"/>
              <a:t>(продолжение)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="" xmlns:a16="http://schemas.microsoft.com/office/drawing/2014/main" id="{B32A2273-BA52-4983-BECF-51FE003F43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8BB047D-A6CD-43AB-96F0-683C726B586B}" type="slidenum">
              <a:rPr lang="ru-RU" noProof="0" smtClean="0"/>
              <a:pPr rtl="0"/>
              <a:t>97</a:t>
            </a:fld>
            <a:endParaRPr lang="ru-RU" noProof="0" dirty="0"/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="" xmlns:a16="http://schemas.microsoft.com/office/drawing/2014/main" id="{7EBF49C3-43B4-4F37-B148-57920A8D0DA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984654"/>
              </p:ext>
            </p:extLst>
          </p:nvPr>
        </p:nvGraphicFramePr>
        <p:xfrm>
          <a:off x="203966" y="1337167"/>
          <a:ext cx="11386502" cy="5131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2808">
                  <a:extLst>
                    <a:ext uri="{9D8B030D-6E8A-4147-A177-3AD203B41FA5}">
                      <a16:colId xmlns="" xmlns:a16="http://schemas.microsoft.com/office/drawing/2014/main" val="922053252"/>
                    </a:ext>
                  </a:extLst>
                </a:gridCol>
                <a:gridCol w="1311965">
                  <a:extLst>
                    <a:ext uri="{9D8B030D-6E8A-4147-A177-3AD203B41FA5}">
                      <a16:colId xmlns="" xmlns:a16="http://schemas.microsoft.com/office/drawing/2014/main" val="2010449852"/>
                    </a:ext>
                  </a:extLst>
                </a:gridCol>
                <a:gridCol w="695739">
                  <a:extLst>
                    <a:ext uri="{9D8B030D-6E8A-4147-A177-3AD203B41FA5}">
                      <a16:colId xmlns="" xmlns:a16="http://schemas.microsoft.com/office/drawing/2014/main" val="27014793"/>
                    </a:ext>
                  </a:extLst>
                </a:gridCol>
                <a:gridCol w="775252">
                  <a:extLst>
                    <a:ext uri="{9D8B030D-6E8A-4147-A177-3AD203B41FA5}">
                      <a16:colId xmlns="" xmlns:a16="http://schemas.microsoft.com/office/drawing/2014/main" val="2719152728"/>
                    </a:ext>
                  </a:extLst>
                </a:gridCol>
                <a:gridCol w="1855049">
                  <a:extLst>
                    <a:ext uri="{9D8B030D-6E8A-4147-A177-3AD203B41FA5}">
                      <a16:colId xmlns="" xmlns:a16="http://schemas.microsoft.com/office/drawing/2014/main" val="3026465266"/>
                    </a:ext>
                  </a:extLst>
                </a:gridCol>
                <a:gridCol w="2985308">
                  <a:extLst>
                    <a:ext uri="{9D8B030D-6E8A-4147-A177-3AD203B41FA5}">
                      <a16:colId xmlns="" xmlns:a16="http://schemas.microsoft.com/office/drawing/2014/main" val="1308169695"/>
                    </a:ext>
                  </a:extLst>
                </a:gridCol>
                <a:gridCol w="904461">
                  <a:extLst>
                    <a:ext uri="{9D8B030D-6E8A-4147-A177-3AD203B41FA5}">
                      <a16:colId xmlns="" xmlns:a16="http://schemas.microsoft.com/office/drawing/2014/main" val="1406500685"/>
                    </a:ext>
                  </a:extLst>
                </a:gridCol>
                <a:gridCol w="756498">
                  <a:extLst>
                    <a:ext uri="{9D8B030D-6E8A-4147-A177-3AD203B41FA5}">
                      <a16:colId xmlns="" xmlns:a16="http://schemas.microsoft.com/office/drawing/2014/main" val="209019702"/>
                    </a:ext>
                  </a:extLst>
                </a:gridCol>
                <a:gridCol w="943633">
                  <a:extLst>
                    <a:ext uri="{9D8B030D-6E8A-4147-A177-3AD203B41FA5}">
                      <a16:colId xmlns="" xmlns:a16="http://schemas.microsoft.com/office/drawing/2014/main" val="4287314337"/>
                    </a:ext>
                  </a:extLst>
                </a:gridCol>
                <a:gridCol w="835789">
                  <a:extLst>
                    <a:ext uri="{9D8B030D-6E8A-4147-A177-3AD203B41FA5}">
                      <a16:colId xmlns="" xmlns:a16="http://schemas.microsoft.com/office/drawing/2014/main" val="1230837597"/>
                    </a:ext>
                  </a:extLst>
                </a:gridCol>
              </a:tblGrid>
              <a:tr h="16103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№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25" marR="7225" marT="7225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Наименование целевой группы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25" marR="7225" marT="7225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Численность целевой группы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25" marR="7225" marT="7225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Доля в общей численности населения МО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25" marR="7225" marT="7225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Наименование мер социальной поддержки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25" marR="7225" marT="7225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НПА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25" marR="7225" marT="7225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Размер выплат на 1 получателя (руб.) в месяц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25" marR="7225" marT="7225" marB="0" anchor="ctr"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Прогноз (объем средств)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25" marR="7225" marT="7225" marB="0" anchor="ctr">
                    <a:lnB w="381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564219293"/>
                  </a:ext>
                </a:extLst>
              </a:tr>
              <a:tr h="75686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Очередной год (тыс. рублей)</a:t>
                      </a:r>
                      <a:br>
                        <a:rPr lang="ru-RU" sz="900" u="none" strike="noStrike" dirty="0">
                          <a:effectLst/>
                        </a:rPr>
                      </a:br>
                      <a:r>
                        <a:rPr lang="ru-RU" sz="900" u="none" strike="noStrike" dirty="0">
                          <a:effectLst/>
                        </a:rPr>
                        <a:t>2021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25" marR="7225" marT="7225" marB="0" anchor="ctr">
                    <a:lnL w="38100" cmpd="sng">
                      <a:noFill/>
                    </a:lnL>
                    <a:lnT w="381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Первый год планового периода (тыс. рублей)</a:t>
                      </a:r>
                      <a:br>
                        <a:rPr lang="ru-RU" sz="900" u="none" strike="noStrike" dirty="0">
                          <a:effectLst/>
                        </a:rPr>
                      </a:br>
                      <a:r>
                        <a:rPr lang="ru-RU" sz="900" u="none" strike="noStrike" dirty="0">
                          <a:effectLst/>
                        </a:rPr>
                        <a:t>2022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25" marR="7225" marT="7225" marB="0" anchor="ctr">
                    <a:lnT w="381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Второй год планового периода (тыс. рублей)</a:t>
                      </a:r>
                      <a:br>
                        <a:rPr lang="ru-RU" sz="900" u="none" strike="noStrike" dirty="0">
                          <a:effectLst/>
                        </a:rPr>
                      </a:br>
                      <a:r>
                        <a:rPr lang="ru-RU" sz="900" u="none" strike="noStrike" dirty="0">
                          <a:effectLst/>
                        </a:rPr>
                        <a:t>2023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25" marR="7225" marT="7225" marB="0" anchor="ctr">
                    <a:lnT w="38100" cmpd="sng">
                      <a:noFill/>
                    </a:lnT>
                  </a:tcPr>
                </a:tc>
                <a:extLst>
                  <a:ext uri="{0D108BD9-81ED-4DB2-BD59-A6C34878D82A}">
                    <a16:rowId xmlns="" xmlns:a16="http://schemas.microsoft.com/office/drawing/2014/main" val="698538741"/>
                  </a:ext>
                </a:extLst>
              </a:tr>
              <a:tr h="133067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25" marR="7225" marT="72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Родители (законные представители) детей в возрасте от 7 до 15 лет включит.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25" marR="7225" marT="72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237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25" marR="7225" marT="72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0,102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25" marR="7225" marT="72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Компенсация стоимости путевки родителям (законным представителям), самостоятельно приобретающим путевки в организации отдыха и оздоровления детей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25" marR="7225" marT="72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Постановления администрации г.о. Орехово-Зуево № 674 от 20.06.2017 г. “Об утверждении Порядка предоставления частичной компенсации или частичной (полной) оплаты стоимости путевок для детей граждан Российской Федерации, состоящих на регистрационном учете по месту жительства в городском округе Орехово-Зуево”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25" marR="7225" marT="72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5 037,97    (средний расчет единовременной выплаты)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25" marR="7225" marT="72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14 328,00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25" marR="7225" marT="72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14 328,00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25" marR="7225" marT="72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14 328,00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25" marR="7225" marT="7225" marB="0" anchor="ctr"/>
                </a:tc>
                <a:extLst>
                  <a:ext uri="{0D108BD9-81ED-4DB2-BD59-A6C34878D82A}">
                    <a16:rowId xmlns="" xmlns:a16="http://schemas.microsoft.com/office/drawing/2014/main" val="860270517"/>
                  </a:ext>
                </a:extLst>
              </a:tr>
              <a:tr h="68741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25" marR="7225" marT="72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Граждане, получающие субсидию на оплату жилого помещения и коммунальных услуг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25" marR="7225" marT="72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9000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25" marR="7225" marT="72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3,90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25" marR="7225" marT="72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Предоставление гражданам субсидий на оплату жилого помещения и коммунальных услуг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25" marR="7225" marT="72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Постановление от 21.05.2020г. №1486 "Об утверждении административного регламента предоставления государственной услуги "Предоставление гражданам субсидий на оплату жилого помещения и коммунальных услуг"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25" marR="7225" marT="72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1 798,38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25" marR="7225" marT="72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183 665,00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25" marR="7225" marT="72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190 094,00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25" marR="7225" marT="72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196 935,00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25" marR="7225" marT="7225" marB="0" anchor="ctr"/>
                </a:tc>
                <a:extLst>
                  <a:ext uri="{0D108BD9-81ED-4DB2-BD59-A6C34878D82A}">
                    <a16:rowId xmlns="" xmlns:a16="http://schemas.microsoft.com/office/drawing/2014/main" val="3078884302"/>
                  </a:ext>
                </a:extLst>
              </a:tr>
              <a:tr h="109502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25" marR="7225" marT="72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Лица, замещавшим муниципальные должности и должности муниципальной службы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25" marR="7225" marT="72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290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25" marR="7225" marT="72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0,13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25" marR="7225" marT="72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Выплата пенсии за выслугу лет лицам, замещавшим муниципальные должности и должности муниципальной службы.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25" marR="7225" marT="72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Законы Московской области № 118/2002-ОЗ,    от 28.12.2016 N 194/2016-ОЗ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25" marR="7225" marT="72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8 566,95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25" marR="7225" marT="72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29 813,00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25" marR="7225" marT="72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32 794,30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25" marR="7225" marT="72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24 932,00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25" marR="7225" marT="7225" marB="0" anchor="ctr"/>
                </a:tc>
                <a:extLst>
                  <a:ext uri="{0D108BD9-81ED-4DB2-BD59-A6C34878D82A}">
                    <a16:rowId xmlns="" xmlns:a16="http://schemas.microsoft.com/office/drawing/2014/main" val="2109627824"/>
                  </a:ext>
                </a:extLst>
              </a:tr>
              <a:tr h="109503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25" marR="7225" marT="72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Муниципальные служащих Московской области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25" marR="7225" marT="72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32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25" marR="7225" marT="72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0,01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25" marR="7225" marT="72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Повышение квалификации муниципальных служащих, и специалистов администрации Орехово-Зуевского городского округа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25" marR="7225" marT="72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Федеральный закон от 02.03.2007 N 25-ФЗ "О муниципальной службе в Российской Федерации"</a:t>
                      </a:r>
                      <a:br>
                        <a:rPr lang="ru-RU" sz="900" u="none" strike="noStrike" dirty="0">
                          <a:effectLst/>
                        </a:rPr>
                      </a:br>
                      <a:r>
                        <a:rPr lang="ru-RU" sz="900" u="none" strike="noStrike" dirty="0">
                          <a:effectLst/>
                        </a:rPr>
                        <a:t/>
                      </a:r>
                      <a:br>
                        <a:rPr lang="ru-RU" sz="900" u="none" strike="noStrike" dirty="0">
                          <a:effectLst/>
                        </a:rPr>
                      </a:b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25" marR="7225" marT="72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1 588,54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25" marR="7225" marT="72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610,00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25" marR="7225" marT="72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622,30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25" marR="7225" marT="72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639,10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25" marR="7225" marT="7225" marB="0" anchor="ctr"/>
                </a:tc>
                <a:extLst>
                  <a:ext uri="{0D108BD9-81ED-4DB2-BD59-A6C34878D82A}">
                    <a16:rowId xmlns="" xmlns:a16="http://schemas.microsoft.com/office/drawing/2014/main" val="2553589756"/>
                  </a:ext>
                </a:extLst>
              </a:tr>
            </a:tbl>
          </a:graphicData>
        </a:graphic>
      </p:graphicFrame>
      <p:sp>
        <p:nvSpPr>
          <p:cNvPr id="11" name="Выноска: стрелка вниз 10">
            <a:extLst>
              <a:ext uri="{FF2B5EF4-FFF2-40B4-BE49-F238E27FC236}">
                <a16:creationId xmlns="" xmlns:a16="http://schemas.microsoft.com/office/drawing/2014/main" id="{86F74443-9BAD-4211-A04E-A918C710A962}"/>
              </a:ext>
            </a:extLst>
          </p:cNvPr>
          <p:cNvSpPr/>
          <p:nvPr/>
        </p:nvSpPr>
        <p:spPr>
          <a:xfrm>
            <a:off x="4523814" y="6503860"/>
            <a:ext cx="2317894" cy="315068"/>
          </a:xfrm>
          <a:prstGeom prst="downArrowCallou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/>
              <a:t>Продолжение на следующем слайде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="" xmlns:a16="http://schemas.microsoft.com/office/drawing/2014/main" id="{A246D4ED-8897-4C4F-9466-E674B9554EC6}"/>
              </a:ext>
            </a:extLst>
          </p:cNvPr>
          <p:cNvSpPr/>
          <p:nvPr/>
        </p:nvSpPr>
        <p:spPr>
          <a:xfrm>
            <a:off x="10533088" y="921652"/>
            <a:ext cx="1457325" cy="27876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i="1" dirty="0">
                <a:solidFill>
                  <a:schemeClr val="accent1"/>
                </a:solidFill>
              </a:rPr>
              <a:t>(тыс. руб.) </a:t>
            </a:r>
            <a:endParaRPr lang="ru-RU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1787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15000">
        <p15:prstTrans prst="peelOff"/>
      </p:transition>
    </mc:Choice>
    <mc:Fallback xmlns="">
      <p:transition spd="slow" advTm="15000">
        <p:fade/>
      </p:transition>
    </mc:Fallback>
  </mc:AlternateContent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>
            <a:extLst>
              <a:ext uri="{FF2B5EF4-FFF2-40B4-BE49-F238E27FC236}">
                <a16:creationId xmlns="" xmlns:a16="http://schemas.microsoft.com/office/drawing/2014/main" id="{2A955E48-B350-4043-97F4-AA4DEB5F2A6A}"/>
              </a:ext>
            </a:extLst>
          </p:cNvPr>
          <p:cNvGrpSpPr/>
          <p:nvPr/>
        </p:nvGrpSpPr>
        <p:grpSpPr>
          <a:xfrm>
            <a:off x="8741241" y="0"/>
            <a:ext cx="3411002" cy="2653748"/>
            <a:chOff x="8741241" y="0"/>
            <a:chExt cx="3411002" cy="2653748"/>
          </a:xfrm>
        </p:grpSpPr>
        <p:sp>
          <p:nvSpPr>
            <p:cNvPr id="9" name="Овал 8">
              <a:extLst>
                <a:ext uri="{FF2B5EF4-FFF2-40B4-BE49-F238E27FC236}">
                  <a16:creationId xmlns="" xmlns:a16="http://schemas.microsoft.com/office/drawing/2014/main" id="{1F6BE3CE-8CE9-4178-99BF-B67BC4153709}"/>
                </a:ext>
              </a:extLst>
            </p:cNvPr>
            <p:cNvSpPr/>
            <p:nvPr/>
          </p:nvSpPr>
          <p:spPr>
            <a:xfrm>
              <a:off x="8741241" y="794112"/>
              <a:ext cx="1630018" cy="1550689"/>
            </a:xfrm>
            <a:prstGeom prst="ellipse">
              <a:avLst/>
            </a:prstGeom>
            <a:noFill/>
            <a:ln w="158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0" name="Овал 9">
              <a:extLst>
                <a:ext uri="{FF2B5EF4-FFF2-40B4-BE49-F238E27FC236}">
                  <a16:creationId xmlns="" xmlns:a16="http://schemas.microsoft.com/office/drawing/2014/main" id="{28E93F05-57CB-4CDB-AEC6-15875B438895}"/>
                </a:ext>
              </a:extLst>
            </p:cNvPr>
            <p:cNvSpPr/>
            <p:nvPr/>
          </p:nvSpPr>
          <p:spPr>
            <a:xfrm>
              <a:off x="9551950" y="0"/>
              <a:ext cx="2600293" cy="2653748"/>
            </a:xfrm>
            <a:prstGeom prst="ellipse">
              <a:avLst/>
            </a:prstGeom>
            <a:noFill/>
            <a:ln w="158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51DD490-56BE-4263-B9D4-743C3BF034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416" y="145408"/>
            <a:ext cx="11465168" cy="1037492"/>
          </a:xfrm>
        </p:spPr>
        <p:txBody>
          <a:bodyPr/>
          <a:lstStyle/>
          <a:p>
            <a:r>
              <a:rPr lang="ru-RU" dirty="0"/>
              <a:t>         Информация о расходах бюджета с учетом интересов целевых групп пользователей </a:t>
            </a:r>
            <a:r>
              <a:rPr lang="ru-RU" sz="1200" dirty="0"/>
              <a:t>(продолжение)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="" xmlns:a16="http://schemas.microsoft.com/office/drawing/2014/main" id="{B32A2273-BA52-4983-BECF-51FE003F43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8BB047D-A6CD-43AB-96F0-683C726B586B}" type="slidenum">
              <a:rPr lang="ru-RU" noProof="0" smtClean="0"/>
              <a:pPr rtl="0"/>
              <a:t>98</a:t>
            </a:fld>
            <a:endParaRPr lang="ru-RU" noProof="0" dirty="0"/>
          </a:p>
        </p:txBody>
      </p:sp>
      <p:sp>
        <p:nvSpPr>
          <p:cNvPr id="11" name="Выноска: стрелка вниз 10">
            <a:extLst>
              <a:ext uri="{FF2B5EF4-FFF2-40B4-BE49-F238E27FC236}">
                <a16:creationId xmlns="" xmlns:a16="http://schemas.microsoft.com/office/drawing/2014/main" id="{86F74443-9BAD-4211-A04E-A918C710A962}"/>
              </a:ext>
            </a:extLst>
          </p:cNvPr>
          <p:cNvSpPr/>
          <p:nvPr/>
        </p:nvSpPr>
        <p:spPr>
          <a:xfrm>
            <a:off x="4523814" y="6503860"/>
            <a:ext cx="2317894" cy="315068"/>
          </a:xfrm>
          <a:prstGeom prst="downArrowCallou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/>
              <a:t>Продолжение на следующем слайде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D2FBBC1C-14F0-421E-94DF-3018977AF2C0}"/>
              </a:ext>
            </a:extLst>
          </p:cNvPr>
          <p:cNvSpPr/>
          <p:nvPr/>
        </p:nvSpPr>
        <p:spPr>
          <a:xfrm>
            <a:off x="10533088" y="865975"/>
            <a:ext cx="1457325" cy="27876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i="1" dirty="0">
                <a:solidFill>
                  <a:schemeClr val="accent1"/>
                </a:solidFill>
              </a:rPr>
              <a:t>(тыс. руб.) </a:t>
            </a:r>
            <a:endParaRPr lang="ru-RU" dirty="0">
              <a:solidFill>
                <a:schemeClr val="accent1"/>
              </a:solidFill>
            </a:endParaRP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="" xmlns:a16="http://schemas.microsoft.com/office/drawing/2014/main" id="{AA95BAA2-1D1E-4C91-BC48-E5AE990E7EB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0227482"/>
              </p:ext>
            </p:extLst>
          </p:nvPr>
        </p:nvGraphicFramePr>
        <p:xfrm>
          <a:off x="363538" y="1716088"/>
          <a:ext cx="11464924" cy="45853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714">
                  <a:extLst>
                    <a:ext uri="{9D8B030D-6E8A-4147-A177-3AD203B41FA5}">
                      <a16:colId xmlns="" xmlns:a16="http://schemas.microsoft.com/office/drawing/2014/main" val="1761575391"/>
                    </a:ext>
                  </a:extLst>
                </a:gridCol>
                <a:gridCol w="1152939">
                  <a:extLst>
                    <a:ext uri="{9D8B030D-6E8A-4147-A177-3AD203B41FA5}">
                      <a16:colId xmlns="" xmlns:a16="http://schemas.microsoft.com/office/drawing/2014/main" val="148373052"/>
                    </a:ext>
                  </a:extLst>
                </a:gridCol>
                <a:gridCol w="715618">
                  <a:extLst>
                    <a:ext uri="{9D8B030D-6E8A-4147-A177-3AD203B41FA5}">
                      <a16:colId xmlns="" xmlns:a16="http://schemas.microsoft.com/office/drawing/2014/main" val="602897961"/>
                    </a:ext>
                  </a:extLst>
                </a:gridCol>
                <a:gridCol w="765313">
                  <a:extLst>
                    <a:ext uri="{9D8B030D-6E8A-4147-A177-3AD203B41FA5}">
                      <a16:colId xmlns="" xmlns:a16="http://schemas.microsoft.com/office/drawing/2014/main" val="2206936662"/>
                    </a:ext>
                  </a:extLst>
                </a:gridCol>
                <a:gridCol w="1659835">
                  <a:extLst>
                    <a:ext uri="{9D8B030D-6E8A-4147-A177-3AD203B41FA5}">
                      <a16:colId xmlns="" xmlns:a16="http://schemas.microsoft.com/office/drawing/2014/main" val="1883633780"/>
                    </a:ext>
                  </a:extLst>
                </a:gridCol>
                <a:gridCol w="3071191">
                  <a:extLst>
                    <a:ext uri="{9D8B030D-6E8A-4147-A177-3AD203B41FA5}">
                      <a16:colId xmlns="" xmlns:a16="http://schemas.microsoft.com/office/drawing/2014/main" val="1713739266"/>
                    </a:ext>
                  </a:extLst>
                </a:gridCol>
                <a:gridCol w="946505">
                  <a:extLst>
                    <a:ext uri="{9D8B030D-6E8A-4147-A177-3AD203B41FA5}">
                      <a16:colId xmlns="" xmlns:a16="http://schemas.microsoft.com/office/drawing/2014/main" val="1761506891"/>
                    </a:ext>
                  </a:extLst>
                </a:gridCol>
                <a:gridCol w="950132">
                  <a:extLst>
                    <a:ext uri="{9D8B030D-6E8A-4147-A177-3AD203B41FA5}">
                      <a16:colId xmlns="" xmlns:a16="http://schemas.microsoft.com/office/drawing/2014/main" val="2141837048"/>
                    </a:ext>
                  </a:extLst>
                </a:gridCol>
                <a:gridCol w="950132">
                  <a:extLst>
                    <a:ext uri="{9D8B030D-6E8A-4147-A177-3AD203B41FA5}">
                      <a16:colId xmlns="" xmlns:a16="http://schemas.microsoft.com/office/drawing/2014/main" val="1585364106"/>
                    </a:ext>
                  </a:extLst>
                </a:gridCol>
                <a:gridCol w="841545">
                  <a:extLst>
                    <a:ext uri="{9D8B030D-6E8A-4147-A177-3AD203B41FA5}">
                      <a16:colId xmlns="" xmlns:a16="http://schemas.microsoft.com/office/drawing/2014/main" val="782773189"/>
                    </a:ext>
                  </a:extLst>
                </a:gridCol>
              </a:tblGrid>
              <a:tr h="15579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№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75" marR="7275" marT="7275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Наименование целевой группы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75" marR="7275" marT="7275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Численность целевой группы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75" marR="7275" marT="7275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Доля в общей численности населения МО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75" marR="7275" marT="7275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Наименование мер социальной поддержки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75" marR="7275" marT="7275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НПА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75" marR="7275" marT="7275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Размер выплат на 1 получателя (руб.) в месяц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75" marR="7275" marT="7275" marB="0" anchor="ctr"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Прогноз (объем средств)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75" marR="7275" marT="727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54892645"/>
                  </a:ext>
                </a:extLst>
              </a:tr>
              <a:tr h="74214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Очередной год (тыс. рублей)</a:t>
                      </a:r>
                      <a:br>
                        <a:rPr lang="ru-RU" sz="900" u="none" strike="noStrike" dirty="0">
                          <a:effectLst/>
                        </a:rPr>
                      </a:br>
                      <a:r>
                        <a:rPr lang="ru-RU" sz="900" u="none" strike="noStrike" dirty="0">
                          <a:effectLst/>
                        </a:rPr>
                        <a:t>2021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75" marR="7275" marT="7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Первый год планового периода (тыс. рублей)</a:t>
                      </a:r>
                      <a:br>
                        <a:rPr lang="ru-RU" sz="900" u="none" strike="noStrike" dirty="0">
                          <a:effectLst/>
                        </a:rPr>
                      </a:br>
                      <a:r>
                        <a:rPr lang="ru-RU" sz="900" u="none" strike="noStrike" dirty="0">
                          <a:effectLst/>
                        </a:rPr>
                        <a:t>2022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75" marR="7275" marT="7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Второй год планового периода (тыс. рублей)</a:t>
                      </a:r>
                      <a:br>
                        <a:rPr lang="ru-RU" sz="900" u="none" strike="noStrike" dirty="0">
                          <a:effectLst/>
                        </a:rPr>
                      </a:br>
                      <a:r>
                        <a:rPr lang="ru-RU" sz="900" u="none" strike="noStrike" dirty="0">
                          <a:effectLst/>
                        </a:rPr>
                        <a:t>2023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75" marR="7275" marT="7275" marB="0" anchor="ctr"/>
                </a:tc>
                <a:extLst>
                  <a:ext uri="{0D108BD9-81ED-4DB2-BD59-A6C34878D82A}">
                    <a16:rowId xmlns="" xmlns:a16="http://schemas.microsoft.com/office/drawing/2014/main" val="2852918487"/>
                  </a:ext>
                </a:extLst>
              </a:tr>
              <a:tr h="19171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75" marR="7275" marT="7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Молодые семьи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75" marR="7275" marT="7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5 семей  (23 человека)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75" marR="7275" marT="7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0,0099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75" marR="7275" marT="7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Оказание государственной поддержки молодым семьям в виде социальных выплат на приобретение жилого помещения или строительство индивидуального  жилого дома (социальная выплата)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75" marR="7275" marT="7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Постановление правительства РФ от 30.12.2017 г. № 1710 об Утверждении государственной программы РФ "Обеспечение доступным и комфортным жильем и коммунальными услугами граждан РФ" ;                                 Постановление правительства МО от 25.10.2016 г. №790/39 об утверждении государственной  программы  "Жилище" на 2017-2027 годы                                                                                                                                          Постановление Орехово-Зуевского городского округа об утверждении муниципальной программы  "Жилище" № 544 от 18.12.2019.                                                                                                                                                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75" marR="7275" marT="7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305 782,60           (среднее значение на одного члена семьи)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75" marR="7275" marT="7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7 033,00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75" marR="7275" marT="7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5 761,79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75" marR="7275" marT="7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6 480,28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75" marR="7275" marT="7275" marB="0" anchor="ctr"/>
                </a:tc>
                <a:extLst>
                  <a:ext uri="{0D108BD9-81ED-4DB2-BD59-A6C34878D82A}">
                    <a16:rowId xmlns="" xmlns:a16="http://schemas.microsoft.com/office/drawing/2014/main" val="1311592991"/>
                  </a:ext>
                </a:extLst>
              </a:tr>
              <a:tr h="177025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75" marR="7275" marT="7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Дети - сироты и дети, оставшимся без попечения родителей , а так же лица из их числа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75" marR="7275" marT="7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36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75" marR="7275" marT="7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0,015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75" marR="7275" marT="7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Оказание государственной поддержки в решении жилищной проблемы детей - сирот и детей, оставшимся без попечения родителей , а также лиц из их числа ( предоставление жилого помещения)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75" marR="7275" marT="7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Федеральный закон от 21.12.1996 № 159-ФЗ (ред. от 07.03.2018) "О дополнительных гарантиях по социальной поддержке детей -сирот и детей , оставшихся без попечения родителей";                                                                                                Постановление правительства МО от 25.10.2016 г. №790/39 об утверждении государственной  программы  "Жилище" на 2017-2027 годы                                                                                                                                      Постановление Орехово-Зуевского городского округа об утверждении муниципальной программы  "Жилище" № 544 от 18.12.2019.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75" marR="7275" marT="7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1 961 388,88 (среднее значение на одного члена семьи)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75" marR="7275" marT="7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70 610,00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75" marR="7275" marT="7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68 649,00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75" marR="7275" marT="7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39 228,00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75" marR="7275" marT="7275" marB="0" anchor="ctr"/>
                </a:tc>
                <a:extLst>
                  <a:ext uri="{0D108BD9-81ED-4DB2-BD59-A6C34878D82A}">
                    <a16:rowId xmlns="" xmlns:a16="http://schemas.microsoft.com/office/drawing/2014/main" val="37937606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104133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15000">
        <p15:prstTrans prst="peelOff"/>
      </p:transition>
    </mc:Choice>
    <mc:Fallback xmlns="">
      <p:transition spd="slow" advTm="15000">
        <p:fade/>
      </p:transition>
    </mc:Fallback>
  </mc:AlternateContent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>
            <a:extLst>
              <a:ext uri="{FF2B5EF4-FFF2-40B4-BE49-F238E27FC236}">
                <a16:creationId xmlns="" xmlns:a16="http://schemas.microsoft.com/office/drawing/2014/main" id="{7260EE0C-EA42-4991-9645-73DC6CD3D40D}"/>
              </a:ext>
            </a:extLst>
          </p:cNvPr>
          <p:cNvGrpSpPr/>
          <p:nvPr/>
        </p:nvGrpSpPr>
        <p:grpSpPr>
          <a:xfrm>
            <a:off x="8741241" y="0"/>
            <a:ext cx="3411002" cy="2653748"/>
            <a:chOff x="8741241" y="0"/>
            <a:chExt cx="3411002" cy="2653748"/>
          </a:xfrm>
        </p:grpSpPr>
        <p:sp>
          <p:nvSpPr>
            <p:cNvPr id="9" name="Овал 8">
              <a:extLst>
                <a:ext uri="{FF2B5EF4-FFF2-40B4-BE49-F238E27FC236}">
                  <a16:creationId xmlns="" xmlns:a16="http://schemas.microsoft.com/office/drawing/2014/main" id="{0B89BC65-653E-4D34-9651-E2A463E4F7AB}"/>
                </a:ext>
              </a:extLst>
            </p:cNvPr>
            <p:cNvSpPr/>
            <p:nvPr/>
          </p:nvSpPr>
          <p:spPr>
            <a:xfrm>
              <a:off x="8741241" y="794112"/>
              <a:ext cx="1630018" cy="1550689"/>
            </a:xfrm>
            <a:prstGeom prst="ellipse">
              <a:avLst/>
            </a:prstGeom>
            <a:noFill/>
            <a:ln w="158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0" name="Овал 9">
              <a:extLst>
                <a:ext uri="{FF2B5EF4-FFF2-40B4-BE49-F238E27FC236}">
                  <a16:creationId xmlns="" xmlns:a16="http://schemas.microsoft.com/office/drawing/2014/main" id="{4E7404A3-5492-4C30-A1CF-D70516160CCB}"/>
                </a:ext>
              </a:extLst>
            </p:cNvPr>
            <p:cNvSpPr/>
            <p:nvPr/>
          </p:nvSpPr>
          <p:spPr>
            <a:xfrm>
              <a:off x="9551950" y="0"/>
              <a:ext cx="2600293" cy="2653748"/>
            </a:xfrm>
            <a:prstGeom prst="ellipse">
              <a:avLst/>
            </a:prstGeom>
            <a:noFill/>
            <a:ln w="158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51DD490-56BE-4263-B9D4-743C3BF034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416" y="145408"/>
            <a:ext cx="11465168" cy="1037492"/>
          </a:xfrm>
        </p:spPr>
        <p:txBody>
          <a:bodyPr/>
          <a:lstStyle/>
          <a:p>
            <a:r>
              <a:rPr lang="ru-RU" dirty="0"/>
              <a:t>         Информация о расходах бюджета с учетом интересов целевых групп пользователей </a:t>
            </a:r>
            <a:r>
              <a:rPr lang="ru-RU" sz="1200" dirty="0"/>
              <a:t>(продолжение)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="" xmlns:a16="http://schemas.microsoft.com/office/drawing/2014/main" id="{B32A2273-BA52-4983-BECF-51FE003F43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8BB047D-A6CD-43AB-96F0-683C726B586B}" type="slidenum">
              <a:rPr lang="ru-RU" noProof="0" smtClean="0"/>
              <a:pPr rtl="0"/>
              <a:t>99</a:t>
            </a:fld>
            <a:endParaRPr lang="ru-RU" noProof="0" dirty="0"/>
          </a:p>
        </p:txBody>
      </p: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D2FBBC1C-14F0-421E-94DF-3018977AF2C0}"/>
              </a:ext>
            </a:extLst>
          </p:cNvPr>
          <p:cNvSpPr/>
          <p:nvPr/>
        </p:nvSpPr>
        <p:spPr>
          <a:xfrm>
            <a:off x="10533088" y="904204"/>
            <a:ext cx="1457325" cy="27876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i="1" dirty="0">
                <a:solidFill>
                  <a:schemeClr val="accent1"/>
                </a:solidFill>
              </a:rPr>
              <a:t>(тыс. руб.) </a:t>
            </a:r>
            <a:endParaRPr lang="ru-RU" dirty="0">
              <a:solidFill>
                <a:schemeClr val="accent1"/>
              </a:solidFill>
            </a:endParaRP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="" xmlns:a16="http://schemas.microsoft.com/office/drawing/2014/main" id="{C01F1E1C-96C7-4371-8A82-2BCC965854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7208103"/>
              </p:ext>
            </p:extLst>
          </p:nvPr>
        </p:nvGraphicFramePr>
        <p:xfrm>
          <a:off x="363538" y="1684338"/>
          <a:ext cx="11464924" cy="47787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1349">
                  <a:extLst>
                    <a:ext uri="{9D8B030D-6E8A-4147-A177-3AD203B41FA5}">
                      <a16:colId xmlns="" xmlns:a16="http://schemas.microsoft.com/office/drawing/2014/main" val="1674307270"/>
                    </a:ext>
                  </a:extLst>
                </a:gridCol>
                <a:gridCol w="1152939">
                  <a:extLst>
                    <a:ext uri="{9D8B030D-6E8A-4147-A177-3AD203B41FA5}">
                      <a16:colId xmlns="" xmlns:a16="http://schemas.microsoft.com/office/drawing/2014/main" val="263414337"/>
                    </a:ext>
                  </a:extLst>
                </a:gridCol>
                <a:gridCol w="705678">
                  <a:extLst>
                    <a:ext uri="{9D8B030D-6E8A-4147-A177-3AD203B41FA5}">
                      <a16:colId xmlns="" xmlns:a16="http://schemas.microsoft.com/office/drawing/2014/main" val="2992115328"/>
                    </a:ext>
                  </a:extLst>
                </a:gridCol>
                <a:gridCol w="785192">
                  <a:extLst>
                    <a:ext uri="{9D8B030D-6E8A-4147-A177-3AD203B41FA5}">
                      <a16:colId xmlns="" xmlns:a16="http://schemas.microsoft.com/office/drawing/2014/main" val="2919027432"/>
                    </a:ext>
                  </a:extLst>
                </a:gridCol>
                <a:gridCol w="1879821">
                  <a:extLst>
                    <a:ext uri="{9D8B030D-6E8A-4147-A177-3AD203B41FA5}">
                      <a16:colId xmlns="" xmlns:a16="http://schemas.microsoft.com/office/drawing/2014/main" val="3881364307"/>
                    </a:ext>
                  </a:extLst>
                </a:gridCol>
                <a:gridCol w="3020170">
                  <a:extLst>
                    <a:ext uri="{9D8B030D-6E8A-4147-A177-3AD203B41FA5}">
                      <a16:colId xmlns="" xmlns:a16="http://schemas.microsoft.com/office/drawing/2014/main" val="4255155757"/>
                    </a:ext>
                  </a:extLst>
                </a:gridCol>
                <a:gridCol w="934278">
                  <a:extLst>
                    <a:ext uri="{9D8B030D-6E8A-4147-A177-3AD203B41FA5}">
                      <a16:colId xmlns="" xmlns:a16="http://schemas.microsoft.com/office/drawing/2014/main" val="783531397"/>
                    </a:ext>
                  </a:extLst>
                </a:gridCol>
                <a:gridCol w="723820">
                  <a:extLst>
                    <a:ext uri="{9D8B030D-6E8A-4147-A177-3AD203B41FA5}">
                      <a16:colId xmlns="" xmlns:a16="http://schemas.microsoft.com/office/drawing/2014/main" val="4259587439"/>
                    </a:ext>
                  </a:extLst>
                </a:gridCol>
                <a:gridCol w="950132">
                  <a:extLst>
                    <a:ext uri="{9D8B030D-6E8A-4147-A177-3AD203B41FA5}">
                      <a16:colId xmlns="" xmlns:a16="http://schemas.microsoft.com/office/drawing/2014/main" val="2589815498"/>
                    </a:ext>
                  </a:extLst>
                </a:gridCol>
                <a:gridCol w="841545">
                  <a:extLst>
                    <a:ext uri="{9D8B030D-6E8A-4147-A177-3AD203B41FA5}">
                      <a16:colId xmlns="" xmlns:a16="http://schemas.microsoft.com/office/drawing/2014/main" val="1044457506"/>
                    </a:ext>
                  </a:extLst>
                </a:gridCol>
              </a:tblGrid>
              <a:tr h="19916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№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75" marR="7275" marT="7275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Наименование целевой группы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75" marR="7275" marT="7275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Численность целевой группы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75" marR="7275" marT="7275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Доля в общей численности населения МО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75" marR="7275" marT="7275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Наименование мер социальной поддержки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75" marR="7275" marT="7275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НПА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75" marR="7275" marT="7275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Размер выплат на 1 получателя (руб.) в месяц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75" marR="7275" marT="7275" marB="0" anchor="ctr"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Прогноз (объем средств)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75" marR="7275" marT="7275" marB="0" anchor="ctr">
                    <a:lnB w="381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974290031"/>
                  </a:ext>
                </a:extLst>
              </a:tr>
              <a:tr h="93605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Очередной год (тыс. рублей)</a:t>
                      </a:r>
                      <a:br>
                        <a:rPr lang="ru-RU" sz="900" u="none" strike="noStrike" dirty="0">
                          <a:effectLst/>
                        </a:rPr>
                      </a:br>
                      <a:r>
                        <a:rPr lang="ru-RU" sz="900" u="none" strike="noStrike" dirty="0">
                          <a:effectLst/>
                        </a:rPr>
                        <a:t>2021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75" marR="7275" marT="7275" marB="0" anchor="ctr">
                    <a:lnL w="38100" cmpd="sng">
                      <a:noFill/>
                    </a:lnL>
                    <a:lnT w="381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Первый год планового периода (тыс. рублей)</a:t>
                      </a:r>
                      <a:br>
                        <a:rPr lang="ru-RU" sz="900" u="none" strike="noStrike" dirty="0">
                          <a:effectLst/>
                        </a:rPr>
                      </a:br>
                      <a:r>
                        <a:rPr lang="ru-RU" sz="900" u="none" strike="noStrike" dirty="0">
                          <a:effectLst/>
                        </a:rPr>
                        <a:t>2022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75" marR="7275" marT="7275" marB="0" anchor="ctr">
                    <a:lnT w="381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Второй год планового периода (тыс. рублей)</a:t>
                      </a:r>
                      <a:br>
                        <a:rPr lang="ru-RU" sz="900" u="none" strike="noStrike" dirty="0">
                          <a:effectLst/>
                        </a:rPr>
                      </a:br>
                      <a:r>
                        <a:rPr lang="ru-RU" sz="900" u="none" strike="noStrike" dirty="0">
                          <a:effectLst/>
                        </a:rPr>
                        <a:t>2023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75" marR="7275" marT="7275" marB="0" anchor="ctr">
                    <a:lnT w="38100" cmpd="sng">
                      <a:noFill/>
                    </a:lnT>
                  </a:tcPr>
                </a:tc>
                <a:extLst>
                  <a:ext uri="{0D108BD9-81ED-4DB2-BD59-A6C34878D82A}">
                    <a16:rowId xmlns="" xmlns:a16="http://schemas.microsoft.com/office/drawing/2014/main" val="2594121066"/>
                  </a:ext>
                </a:extLst>
              </a:tr>
              <a:tr h="86900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75" marR="7275" marT="7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Инвалиды и семьи имеющие детей инвалидов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75" marR="7275" marT="7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75" marR="7275" marT="7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75" marR="7275" marT="7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Социальная выплата на приобретение жилого помещения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75" marR="7275" marT="7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 Федеральный закон от 12.01.1995 года № 5-ФЗ (о ветеранах), Федеральный закон  от 24.11.1995 № 181-ФЗ ( о социальной защите инвалидов РФ)                                                                                                                         Постановление Орехово-Зуевского городского округа об утверждении муниципальной программы  "Жилище" № 544 от 18.12.2019.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75" marR="7275" marT="7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1 269 000 (разовая выплата)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75" marR="7275" marT="7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0,00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75" marR="7275" marT="7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1 269,00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75" marR="7275" marT="7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1 268,00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75" marR="7275" marT="7275" marB="0" anchor="ctr"/>
                </a:tc>
                <a:extLst>
                  <a:ext uri="{0D108BD9-81ED-4DB2-BD59-A6C34878D82A}">
                    <a16:rowId xmlns="" xmlns:a16="http://schemas.microsoft.com/office/drawing/2014/main" val="3331629500"/>
                  </a:ext>
                </a:extLst>
              </a:tr>
              <a:tr h="92875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75" marR="7275" marT="7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Инвалиды и ветераны боевых действий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75" marR="7275" marT="7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75" marR="7275" marT="7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0,0008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75" marR="7275" marT="7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Социальная выплата на приобретение жилого помещения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75" marR="7275" marT="7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 Федеральный закон от 12.01.1995 года № 5-ФЗ (о ветеранах), Федеральный закон  от 24.11.1995 № 181-ФЗ ( о социальной защите инвалидов РФ)                                                                                                                         Постановление Орехово-Зуевского городского округа об утверждении муниципальной программы  "Жилище" № 544 от 18.12.2019.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75" marR="7275" marT="7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1 254 000</a:t>
                      </a:r>
                      <a:br>
                        <a:rPr lang="ru-RU" sz="900" u="none" strike="noStrike" dirty="0">
                          <a:effectLst/>
                        </a:rPr>
                      </a:br>
                      <a:r>
                        <a:rPr lang="ru-RU" sz="900" u="none" strike="noStrike" dirty="0">
                          <a:effectLst/>
                        </a:rPr>
                        <a:t>(разовая выплата)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75" marR="7275" marT="7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2 492,00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75" marR="7275" marT="7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1 254,00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75" marR="7275" marT="7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0,00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75" marR="7275" marT="7275" marB="0" anchor="ctr"/>
                </a:tc>
                <a:extLst>
                  <a:ext uri="{0D108BD9-81ED-4DB2-BD59-A6C34878D82A}">
                    <a16:rowId xmlns="" xmlns:a16="http://schemas.microsoft.com/office/drawing/2014/main" val="1388664121"/>
                  </a:ext>
                </a:extLst>
              </a:tr>
              <a:tr h="184575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75" marR="7275" marT="7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Многодетные семьи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75" marR="7275" marT="7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1(8)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75" marR="7275" marT="7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0,003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75" marR="7275" marT="7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Оказание государственной поддержки молодым семьям в виде социальных выплат на приобретение жилого помещения или строительство индивидуального  жилого дома (социальная выплата)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75" marR="7275" marT="7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 Федеральный закон от 12.01.1995 года № 5-ФЗ (о ветеранах), Федеральный закон  от 24.11.1995 № 181-ФЗ ( о социальной защите инвалидов РФ)                                                                                                                         Постановление Орехово-Зуевского городского округа об утверждении муниципальной программы  "Жилище" № 544 от 18.12.2019.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75" marR="7275" marT="7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683 125</a:t>
                      </a:r>
                      <a:br>
                        <a:rPr lang="ru-RU" sz="900" u="none" strike="noStrike" dirty="0">
                          <a:effectLst/>
                        </a:rPr>
                      </a:br>
                      <a:r>
                        <a:rPr lang="ru-RU" sz="900" u="none" strike="noStrike" dirty="0">
                          <a:effectLst/>
                        </a:rPr>
                        <a:t>(среднее значение на одного члена семьи)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75" marR="7275" marT="7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5 465,00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75" marR="7275" marT="7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7 931,00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75" marR="7275" marT="7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100,00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75" marR="7275" marT="7275" marB="0" anchor="ctr"/>
                </a:tc>
                <a:extLst>
                  <a:ext uri="{0D108BD9-81ED-4DB2-BD59-A6C34878D82A}">
                    <a16:rowId xmlns="" xmlns:a16="http://schemas.microsoft.com/office/drawing/2014/main" val="14652249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700390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15000">
        <p15:prstTrans prst="peelOff"/>
      </p:transition>
    </mc:Choice>
    <mc:Fallback xmlns="">
      <p:transition spd="slow" advTm="15000">
        <p:fade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Custom 1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7030A0"/>
      </a:accent1>
      <a:accent2>
        <a:srgbClr val="404040"/>
      </a:accent2>
      <a:accent3>
        <a:srgbClr val="7F7F7F"/>
      </a:accent3>
      <a:accent4>
        <a:srgbClr val="C7A2E3"/>
      </a:accent4>
      <a:accent5>
        <a:srgbClr val="48A1FA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6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34308992_TF33468121" id="{12BA0A89-130E-46D8-B46B-D3E3DEFB109F}" vid="{35C16863-B1B5-434A-B90D-80F927092AD2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9677210f24a1be23c92c90fd886aa0aa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60e05723c5c1908df1a1a4ebf11d344e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30CE401-796E-4493-905E-4DDA5AF62AB4}">
  <ds:schemaRefs>
    <ds:schemaRef ds:uri="http://schemas.microsoft.com/office/2006/documentManagement/types"/>
    <ds:schemaRef ds:uri="http://purl.org/dc/dcmitype/"/>
    <ds:schemaRef ds:uri="71af3243-3dd4-4a8d-8c0d-dd76da1f02a5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16c05727-aa75-4e4a-9b5f-8a80a1165891"/>
    <ds:schemaRef ds:uri="http://schemas.microsoft.com/office/2006/metadata/properties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0D46D58D-B27D-4B23-AEA1-AE974AB6221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2949B46-24C4-420B-AB49-DDC88FEB99B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(изображение побережья)</Template>
  <TotalTime>0</TotalTime>
  <Words>18918</Words>
  <Application>Microsoft Office PowerPoint</Application>
  <PresentationFormat>Широкоэкранный</PresentationFormat>
  <Paragraphs>4731</Paragraphs>
  <Slides>111</Slides>
  <Notes>51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111</vt:i4>
      </vt:variant>
    </vt:vector>
  </HeadingPairs>
  <TitlesOfParts>
    <vt:vector size="121" baseType="lpstr">
      <vt:lpstr>Arial</vt:lpstr>
      <vt:lpstr>Arial Cyr</vt:lpstr>
      <vt:lpstr>Bebas Neue Bold</vt:lpstr>
      <vt:lpstr>Calibri</vt:lpstr>
      <vt:lpstr>Courier New</vt:lpstr>
      <vt:lpstr>Georgia</vt:lpstr>
      <vt:lpstr>PT Sans</vt:lpstr>
      <vt:lpstr>Times New Roman</vt:lpstr>
      <vt:lpstr>Times New Roman Cyr</vt:lpstr>
      <vt:lpstr>Тема Office</vt:lpstr>
      <vt:lpstr>Бюджет для граждан </vt:lpstr>
      <vt:lpstr>Бюджет для граждан</vt:lpstr>
      <vt:lpstr>Основные понятия и термины</vt:lpstr>
      <vt:lpstr>Основные понятия и термины 01</vt:lpstr>
      <vt:lpstr>Основные понятия и термины 02</vt:lpstr>
      <vt:lpstr>Краткая характеристика  Орехово-Зуевского городского округа</vt:lpstr>
      <vt:lpstr>ФОРМИРОВАНИЕ БЮДЖЕТА Орехово-Зуевского городского округа</vt:lpstr>
      <vt:lpstr>Бюджетная система</vt:lpstr>
      <vt:lpstr>         Бюджетный процесс – ежегодное формирование и исполнение бюджета</vt:lpstr>
      <vt:lpstr>          Основные показатели социально-экономического развития Орехово-Зуевского городского округа Московской области   </vt:lpstr>
      <vt:lpstr>          Основные показатели социально-экономического развития Орехово-Зуевского городского округа Московской области </vt:lpstr>
      <vt:lpstr>           Основные параметры бюджета  Орехово-Зуевского городского округа  Московской области</vt:lpstr>
      <vt:lpstr>         объем расходов бюджета Орехово-Зуевского городского округа Московской области:</vt:lpstr>
      <vt:lpstr>          Расходы бюджета Орехово-Зуевского городского округа по направлениям деятельности на очередной 2021 год и на плановый период 2022 и 2023 годы</vt:lpstr>
      <vt:lpstr>         Расходы бюджета Орехово-Зуевского городского округа на 2021 год по приоритетным направлениям</vt:lpstr>
      <vt:lpstr>Доходы бюджета городского округа</vt:lpstr>
      <vt:lpstr>          СТРУКТУРА И АНАЛИЗ НАЛОГОВЫХ ДОХОДОВ БЮДЖЕТА  ОРЕХОВО-ЗУЕВСКОГО ГОРОДСКОГО ОКРУГА </vt:lpstr>
      <vt:lpstr>          СТРУКТУРА И АНАЛИЗ не НАЛОГОВЫХ ДОХОДОВ БЮДЖЕТА  ОРЕХОВО-ЗУЕВСКОГО ГОРОДСКОГО ОКРУГА                                                                                                                                                                                                                                                </vt:lpstr>
      <vt:lpstr>          СТРУКТУРА И АНАЛИЗ безвозмездных поступлений  БЮДЖЕТА ОРЕХОВО-ЗУЕВСКОГО ГОРОДСКОГО ОКРУГА                                                                                                                                </vt:lpstr>
      <vt:lpstr>          Объем доходов в бюджет Орехово-Зуевского городского округа Московской области в динамике 2019-2023 гг.                                             </vt:lpstr>
      <vt:lpstr>           Информация об удельном объеме доходов бюджета Орехово-Зуевского городского округа на 2021 год в расчете на душу населения в сравнении с другими муниципальными образованиями Московской области</vt:lpstr>
      <vt:lpstr>               Информация об оценке налоговых льгот (налоговых расходов), предоставляемых в соответствии с решениями, принятыми на территории Орехово-Зуевского городского округа Московской области</vt:lpstr>
      <vt:lpstr>                    Информация об оценке налоговых льгот (налоговых расходов), предоставляемых в соответствии с решениями, принятыми на территории Орехово-Зуевского городского округа Московской области</vt:lpstr>
      <vt:lpstr>            Информация о ставках налогов предоставляемых в соответствии с решениями, принятыми на территории Орехово-Зуевского городского округа Московской области</vt:lpstr>
      <vt:lpstr>Презентация PowerPoint</vt:lpstr>
      <vt:lpstr>Бюджетная политика в 2021-2023 годах </vt:lpstr>
      <vt:lpstr>Основными направлениями бюджетной политики в области расходов являются:</vt:lpstr>
      <vt:lpstr>Основные направления бюджетной политики в области расходов         </vt:lpstr>
      <vt:lpstr>          Основными направлениями бюджетной политики в области расходов являются :    </vt:lpstr>
      <vt:lpstr>          Ключевые направления бюджетной политики в области расходов</vt:lpstr>
      <vt:lpstr>расходы бюджета городского округа </vt:lpstr>
      <vt:lpstr>Презентация PowerPoint</vt:lpstr>
      <vt:lpstr>         Расходы бюджета Орехово-Зуевского муниципального района по разделам и подразделам       классификации расходов бюджетов на очередной 2021 год и на плановый период 2022 и 2023 годов (продолжение)</vt:lpstr>
      <vt:lpstr>Презентация PowerPoint</vt:lpstr>
      <vt:lpstr>Презентация PowerPoint</vt:lpstr>
      <vt:lpstr>         Информация о расходах бюджета в разрезе муниципальных программ</vt:lpstr>
      <vt:lpstr>         Информация о расходах бюджета в разрезе муниципальных программ (продолжение)</vt:lpstr>
      <vt:lpstr>          Информация о расходах бюджета в разрезе муниципальных программ  с указанием планируемых целевых показателей</vt:lpstr>
      <vt:lpstr>          Муниципальная программа  «Культура»</vt:lpstr>
      <vt:lpstr>          Информация о расходах бюджета в разрезе муниципальных программ  с указанием планируемых целевых показателей</vt:lpstr>
      <vt:lpstr>          Информация о расходах бюджета в разрезе муниципальных программ  с указанием планируемых целевых показателей (продолжение)</vt:lpstr>
      <vt:lpstr>          Информация о расходах бюджета в разрезе муниципальных программ  с указанием планируемых целевых показателей (продолжение)</vt:lpstr>
      <vt:lpstr>          Муниципальная программа  «Образование»</vt:lpstr>
      <vt:lpstr>          Информация о расходах бюджета в разрезе муниципальных программ  с указанием планируемых целевых показателей</vt:lpstr>
      <vt:lpstr>          Информация о расходах бюджета в разрезе муниципальных программ  с указанием планируемых целевых показателей (продолжение)</vt:lpstr>
      <vt:lpstr>Презентация PowerPoint</vt:lpstr>
      <vt:lpstr>          Информация о расходах бюджета в разрезе муниципальных программ  с указанием планируемых целевых показателей</vt:lpstr>
      <vt:lpstr>          Информация о расходах бюджета в разрезе муниципальных программ  с указанием планируемых целевых показателей</vt:lpstr>
      <vt:lpstr>          Информация о расходах бюджета в разрезе муниципальных программ  с указанием планируемых целевых показателей</vt:lpstr>
      <vt:lpstr>          Информация о расходах бюджета в разрезе муниципальных программ  с указанием планируемых целевых показателей</vt:lpstr>
      <vt:lpstr>          Муниципальная программа  «Спорт»</vt:lpstr>
      <vt:lpstr>          Информация о расходах бюджета в разрезе муниципальных программ  с указанием планируемых целевых показателей</vt:lpstr>
      <vt:lpstr>          Информация о расходах бюджета в разрезе муниципальных программ  с указанием планируемых целевых показателей (продолжение)</vt:lpstr>
      <vt:lpstr>          Информация о расходах бюджета в разрезе муниципальных программ  с указанием планируемых целевых показателей</vt:lpstr>
      <vt:lpstr>          Информация о расходах бюджета в разрезе муниципальных программ  с указанием планируемых целевых показателей</vt:lpstr>
      <vt:lpstr>          Информация о расходах бюджета в разрезе муниципальных программ  с указанием планируемых целевых показателей</vt:lpstr>
      <vt:lpstr>          Информация о расходах бюджета в разрезе муниципальных программ  с указанием планируемых целевых показателей</vt:lpstr>
      <vt:lpstr>          Информация о расходах бюджета в разрезе муниципальных программ  с указанием планируемых целевых показателей</vt:lpstr>
      <vt:lpstr>          Информация о расходах бюджета в разрезе муниципальных программ  с указанием планируемых целевых показателей (продолжение)</vt:lpstr>
      <vt:lpstr>          Информация о расходах бюджета в разрезе муниципальных программ  с указанием планируемых целевых показателей (продолжение)</vt:lpstr>
      <vt:lpstr>          Информация о расходах бюджета в разрезе муниципальных программ  с указанием планируемых целевых показателей</vt:lpstr>
      <vt:lpstr>          Муниципальная программа «Жилище»</vt:lpstr>
      <vt:lpstr>          Информация о расходах бюджета в разрезе муниципальных программ  с указанием планируемых целевых показателей</vt:lpstr>
      <vt:lpstr>          Информация о расходах бюджета в разрезе муниципальных программ  с указанием планируемых целевых показателей (продолжение)</vt:lpstr>
      <vt:lpstr>          Информация о расходах бюджета в разрезе муниципальных программ  с указанием планируемых целевых показателей</vt:lpstr>
      <vt:lpstr>          Информация о расходах бюджета в разрезе муниципальных программ  с указанием планируемых целевых показателей</vt:lpstr>
      <vt:lpstr>          Информация о расходах бюджета в разрезе муниципальных программ  с указанием планируемых целевых показателей</vt:lpstr>
      <vt:lpstr>          Информация о расходах бюджета в разрезе муниципальных программ  с указанием планируемых целевых показателей</vt:lpstr>
      <vt:lpstr>          Информация о расходах бюджета в разрезе муниципальных программ  с указанием планируемых целевых показателей</vt:lpstr>
      <vt:lpstr>          Информация о расходах бюджета в разрезе муниципальных программ  с указанием планируемых целевых показателей (продолжение)</vt:lpstr>
      <vt:lpstr>          Информация о расходах бюджета в разрезе муниципальных программ  с указанием планируемых целевых показателей (продолжение)</vt:lpstr>
      <vt:lpstr>          Информация о расходах бюджета в разрезе муниципальных программ  с указанием планируемых целевых показателей</vt:lpstr>
      <vt:lpstr>          Информация о расходах бюджета в разрезе муниципальных программ  с указанием планируемых целевых показателей</vt:lpstr>
      <vt:lpstr>          Информация о расходах бюджета в разрезе муниципальных программ  с указанием планируемых целевых показателей</vt:lpstr>
      <vt:lpstr>          Информация о расходах бюджета в разрезе муниципальных программ  с указанием планируемых целевых показателей</vt:lpstr>
      <vt:lpstr>          Информация о расходах бюджета в разрезе муниципальных программ  с указанием планируемых целевых показателей</vt:lpstr>
      <vt:lpstr>          Информация о расходах бюджета в разрезе муниципальных программ  с указанием планируемых целевых показателей</vt:lpstr>
      <vt:lpstr>          Информация о расходах бюджета в разрезе муниципальных программ  с указанием планируемых целевых показателей</vt:lpstr>
      <vt:lpstr>          Муниципальная программа "Развитие и функционирование дорожно-транспортного комплекса"</vt:lpstr>
      <vt:lpstr>          Информация о расходах бюджета в разрезе муниципальных программ  с указанием планируемых целевых показателей</vt:lpstr>
      <vt:lpstr>          Муниципальная программа «Цифровое муниципальное образование»</vt:lpstr>
      <vt:lpstr>          Информация о расходах бюджета в разрезе муниципальных программ  с указанием планируемых целевых показателей</vt:lpstr>
      <vt:lpstr>          Информация о расходах бюджета в разрезе муниципальных программ  с указанием планируемых целевых показателей (продолжение)</vt:lpstr>
      <vt:lpstr>          Информация о расходах бюджета в разрезе муниципальных программ  с указанием планируемых целевых показателей (продолжение)</vt:lpstr>
      <vt:lpstr>          Информация о расходах бюджета в разрезе муниципальных программ  с указанием планируемых целевых показателей (продолжение)</vt:lpstr>
      <vt:lpstr>          Информация о расходах бюджета в разрезе муниципальных программ  с указанием планируемых целевых показателей</vt:lpstr>
      <vt:lpstr>          Информация о расходах бюджета в разрезе муниципальных программ  с указанием планируемых целевых показателей</vt:lpstr>
      <vt:lpstr>          Муниципальная программа «Формирование современной комфортной городской среды»</vt:lpstr>
      <vt:lpstr>          Информация о расходах бюджета в разрезе муниципальных программ  с указанием планируемых целевых показателей</vt:lpstr>
      <vt:lpstr>          Информация о расходах бюджета в разрезе муниципальных программ  с указанием планируемых целевых показателей</vt:lpstr>
      <vt:lpstr>          Информация о расходах бюджета в разрезе муниципальных программ  с указанием планируемых целевых показателей</vt:lpstr>
      <vt:lpstr>          Муниципальная программа   «Строительство объектов социальной инфраструктуры»</vt:lpstr>
      <vt:lpstr>          Информация о расходах бюджета в разрезе муниципальных программ  с указанием планируемых целевых показателей</vt:lpstr>
      <vt:lpstr>          Информация о расходах бюджета в разрезе муниципальных программ  с указанием планируемых целевых показателей</vt:lpstr>
      <vt:lpstr>объем бюджетных инвестиций </vt:lpstr>
      <vt:lpstr>         Информация о расходах бюджета с учетом интересов целевых групп пользователей</vt:lpstr>
      <vt:lpstr>         Информация о расходах бюджета с учетом интересов целевых групп пользователей (продолжение)</vt:lpstr>
      <vt:lpstr>         Информация о расходах бюджета с учетом интересов целевых групп пользователей (продолжение)</vt:lpstr>
      <vt:lpstr>         Информация о расходах бюджета с учетом интересов целевых групп пользователей (продолжение)</vt:lpstr>
      <vt:lpstr>общественно значимые проекты </vt:lpstr>
      <vt:lpstr>общественно значимые проекты </vt:lpstr>
      <vt:lpstr>общественно значимые проекты </vt:lpstr>
      <vt:lpstr>общественно значимые проекты </vt:lpstr>
      <vt:lpstr>общественно значимые проекты </vt:lpstr>
      <vt:lpstr>общественно значимые проекты </vt:lpstr>
      <vt:lpstr>общественно значимые проекты </vt:lpstr>
      <vt:lpstr>общественно значимые проекты </vt:lpstr>
      <vt:lpstr>общественно значимые проекты </vt:lpstr>
      <vt:lpstr>общественно значимые проекты </vt:lpstr>
      <vt:lpstr>Управление муниципальным долгом </vt:lpstr>
      <vt:lpstr>Спасибо за внимание!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2020-11-26T14:16:35Z</dcterms:created>
  <dcterms:modified xsi:type="dcterms:W3CDTF">2021-01-15T12:30:51Z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